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59" r:id="rId6"/>
    <p:sldId id="257" r:id="rId7"/>
    <p:sldId id="262" r:id="rId8"/>
    <p:sldId id="263" r:id="rId9"/>
    <p:sldId id="272" r:id="rId10"/>
    <p:sldId id="273" r:id="rId11"/>
    <p:sldId id="278" r:id="rId12"/>
    <p:sldId id="276" r:id="rId13"/>
    <p:sldId id="274" r:id="rId14"/>
    <p:sldId id="275"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104" d="100"/>
          <a:sy n="104" d="100"/>
        </p:scale>
        <p:origin x="23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12/9/20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Names_and_titles_of_Jesus_in_the_New_Testament#Son_of_David" TargetMode="External"/><Relationship Id="rId13" Type="http://schemas.openxmlformats.org/officeDocument/2006/relationships/hyperlink" Target="https://en.wikipedia.org/wiki/Names_and_titles_of_Jesus_in_the_New_Testament#Rabboni_and_Rabbi" TargetMode="External"/><Relationship Id="rId3" Type="http://schemas.openxmlformats.org/officeDocument/2006/relationships/hyperlink" Target="https://en.wikipedia.org/wiki/Names_and_titles_of_Jesus_in_the_New_Testament#Lord" TargetMode="External"/><Relationship Id="rId7" Type="http://schemas.openxmlformats.org/officeDocument/2006/relationships/hyperlink" Target="https://en.wikipedia.org/wiki/Names_and_titles_of_Jesus_in_the_New_Testament#Son_of_man" TargetMode="External"/><Relationship Id="rId12" Type="http://schemas.openxmlformats.org/officeDocument/2006/relationships/hyperlink" Target="https://en.wikipedia.org/wiki/Names_and_titles_of_Jesus_in_the_New_Testament#King_of_the_Jews" TargetMode="External"/><Relationship Id="rId2" Type="http://schemas.openxmlformats.org/officeDocument/2006/relationships/hyperlink" Target="https://en.wikipedia.org/wiki/Names_and_titles_of_Jesus_in_the_New_Testament#Christ" TargetMode="External"/><Relationship Id="rId1" Type="http://schemas.openxmlformats.org/officeDocument/2006/relationships/slideLayout" Target="../slideLayouts/slideLayout7.xml"/><Relationship Id="rId6" Type="http://schemas.openxmlformats.org/officeDocument/2006/relationships/hyperlink" Target="https://en.wikipedia.org/wiki/Names_and_titles_of_Jesus_in_the_New_Testament#Son_of_God" TargetMode="External"/><Relationship Id="rId11" Type="http://schemas.openxmlformats.org/officeDocument/2006/relationships/hyperlink" Target="https://en.wikipedia.org/wiki/Names_and_titles_of_Jesus_in_the_New_Testament#Light_of_the_World" TargetMode="External"/><Relationship Id="rId5" Type="http://schemas.openxmlformats.org/officeDocument/2006/relationships/hyperlink" Target="https://en.wikipedia.org/wiki/Names_and_titles_of_Jesus_in_the_New_Testament#Logos_(the_Word)" TargetMode="External"/><Relationship Id="rId10" Type="http://schemas.openxmlformats.org/officeDocument/2006/relationships/hyperlink" Target="https://en.wikipedia.org/wiki/Names_and_titles_of_Jesus_in_the_New_Testament#New_Adam_/_Second_Adam_/_Last_Adam" TargetMode="External"/><Relationship Id="rId4" Type="http://schemas.openxmlformats.org/officeDocument/2006/relationships/hyperlink" Target="https://en.wikipedia.org/wiki/Names_and_titles_of_Jesus_in_the_New_Testament#Master" TargetMode="External"/><Relationship Id="rId9" Type="http://schemas.openxmlformats.org/officeDocument/2006/relationships/hyperlink" Target="https://en.wikipedia.org/wiki/Names_and_titles_of_Jesus_in_the_New_Testament#Lamb_of_Go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hyperlink" Target="https://en.wikipedia.org/wiki/Charles_Chipiez"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Arch_of_Titus" TargetMode="External"/><Relationship Id="rId3" Type="http://schemas.openxmlformats.org/officeDocument/2006/relationships/hyperlink" Target="https://en.wikipedia.org/wiki/Levite" TargetMode="External"/><Relationship Id="rId7" Type="http://schemas.openxmlformats.org/officeDocument/2006/relationships/hyperlink" Target="https://en.wikipedia.org/wiki/Trumpet" TargetMode="Externa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hyperlink" Target="https://en.wikipedia.org/wiki/Table_of_Showbread" TargetMode="External"/><Relationship Id="rId5" Type="http://schemas.openxmlformats.org/officeDocument/2006/relationships/hyperlink" Target="https://en.wikipedia.org/wiki/Menorah_(Temple)" TargetMode="External"/><Relationship Id="rId4" Type="http://schemas.openxmlformats.org/officeDocument/2006/relationships/hyperlink" Target="https://en.wikipedia.org/wiki/Ancient_Judah" TargetMode="External"/><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7D29-B741-5041-A251-35B67CDD6612}"/>
              </a:ext>
            </a:extLst>
          </p:cNvPr>
          <p:cNvSpPr>
            <a:spLocks noGrp="1"/>
          </p:cNvSpPr>
          <p:nvPr>
            <p:ph type="ctrTitle"/>
          </p:nvPr>
        </p:nvSpPr>
        <p:spPr>
          <a:xfrm>
            <a:off x="0" y="0"/>
            <a:ext cx="12192000" cy="4385732"/>
          </a:xfrm>
        </p:spPr>
        <p:txBody>
          <a:bodyPr>
            <a:normAutofit/>
          </a:bodyPr>
          <a:lstStyle/>
          <a:p>
            <a:pPr algn="ctr"/>
            <a:r>
              <a:rPr lang="en-US" sz="6600" b="1" dirty="0"/>
              <a:t>JESUS OUR HIGH PRIEST FOREVER</a:t>
            </a:r>
            <a:br>
              <a:rPr lang="en-US" sz="6600" b="1" dirty="0"/>
            </a:br>
            <a:r>
              <a:rPr lang="zh-Hans" altLang="en-US" sz="8000" b="1" dirty="0"/>
              <a:t>耶稣我们永远的大祭司</a:t>
            </a:r>
            <a:br>
              <a:rPr lang="en-US" altLang="zh-Hans" sz="8800" b="1" dirty="0"/>
            </a:br>
            <a:endParaRPr lang="en-US" sz="8800" b="1" dirty="0"/>
          </a:p>
        </p:txBody>
      </p:sp>
      <p:sp>
        <p:nvSpPr>
          <p:cNvPr id="3" name="Subtitle 2">
            <a:extLst>
              <a:ext uri="{FF2B5EF4-FFF2-40B4-BE49-F238E27FC236}">
                <a16:creationId xmlns:a16="http://schemas.microsoft.com/office/drawing/2014/main" id="{A487F393-3D1B-E34D-B106-7DC985236E65}"/>
              </a:ext>
            </a:extLst>
          </p:cNvPr>
          <p:cNvSpPr>
            <a:spLocks noGrp="1"/>
          </p:cNvSpPr>
          <p:nvPr>
            <p:ph type="subTitle" idx="1"/>
          </p:nvPr>
        </p:nvSpPr>
        <p:spPr>
          <a:xfrm>
            <a:off x="0" y="3780251"/>
            <a:ext cx="12192000" cy="2472268"/>
          </a:xfrm>
        </p:spPr>
        <p:txBody>
          <a:bodyPr>
            <a:normAutofit/>
          </a:bodyPr>
          <a:lstStyle/>
          <a:p>
            <a:pPr algn="ctr"/>
            <a:r>
              <a:rPr lang="en-US" sz="6000" b="1" dirty="0"/>
              <a:t>HEBREWS 5:1-10</a:t>
            </a:r>
          </a:p>
          <a:p>
            <a:pPr algn="ctr"/>
            <a:r>
              <a:rPr lang="zh-Hans" altLang="en-US" sz="6000" b="1" dirty="0"/>
              <a:t>希伯来书五章一到十节</a:t>
            </a:r>
            <a:endParaRPr lang="en-US" sz="6000" b="1" dirty="0"/>
          </a:p>
        </p:txBody>
      </p:sp>
    </p:spTree>
    <p:extLst>
      <p:ext uri="{BB962C8B-B14F-4D97-AF65-F5344CB8AC3E}">
        <p14:creationId xmlns:p14="http://schemas.microsoft.com/office/powerpoint/2010/main" val="2395033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47586" y="164757"/>
            <a:ext cx="10131425" cy="1456267"/>
          </a:xfrm>
        </p:spPr>
        <p:txBody>
          <a:bodyPr>
            <a:normAutofit fontScale="90000"/>
          </a:bodyPr>
          <a:lstStyle/>
          <a:p>
            <a:pPr algn="ctr"/>
            <a:r>
              <a:rPr lang="en-US" sz="5400" b="1" dirty="0"/>
              <a:t>JESUS IS THE HIGH PRIES FOREVER</a:t>
            </a:r>
            <a:br>
              <a:rPr lang="en-US" sz="5400" b="1" dirty="0"/>
            </a:br>
            <a:r>
              <a:rPr lang="zh-Hans" altLang="en-US" sz="5400" b="1" dirty="0"/>
              <a:t>耶稣永远的大祭司</a:t>
            </a:r>
            <a:r>
              <a:rPr lang="en-US" altLang="zh-Hans" sz="5400" b="1" dirty="0"/>
              <a:t>6</a:t>
            </a:r>
            <a:r>
              <a:rPr lang="zh-Hans" altLang="en-US" sz="5400" b="1" dirty="0"/>
              <a:t>；</a:t>
            </a:r>
            <a:r>
              <a:rPr lang="en-US" altLang="zh-Hans" sz="5400" b="1" dirty="0"/>
              <a:t>10</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621024"/>
            <a:ext cx="12191999" cy="5236976"/>
          </a:xfrm>
        </p:spPr>
        <p:txBody>
          <a:bodyPr>
            <a:normAutofit/>
          </a:bodyPr>
          <a:lstStyle/>
          <a:p>
            <a:r>
              <a:rPr lang="en-US" sz="3600" b="1" dirty="0"/>
              <a:t>"AS HE SAYS ALSO IN ANOTHER PLACE, 'YOU ARE A PRIEST FOREVER, AFTER THE ORDER OF MELCHIZEDEK" 6</a:t>
            </a:r>
            <a:r>
              <a:rPr lang="zh-Hans" altLang="en-US" sz="3600" b="1" dirty="0"/>
              <a:t>                                                     “就如经上又有一处说：‘你是照着麦基洗德的等次永远为祭司。’”</a:t>
            </a:r>
          </a:p>
          <a:p>
            <a:r>
              <a:rPr lang="en-US" altLang="zh-Hans" sz="3600" b="1" dirty="0"/>
              <a:t>MELCHIZEDEK</a:t>
            </a:r>
            <a:r>
              <a:rPr lang="zh-Hans" altLang="en-US" sz="3600" b="1" dirty="0"/>
              <a:t>麦基洗德：</a:t>
            </a:r>
            <a:r>
              <a:rPr lang="en-US" altLang="zh-Hans" sz="3600" b="1" dirty="0"/>
              <a:t>Genesis </a:t>
            </a:r>
            <a:r>
              <a:rPr lang="zh-Hans" altLang="en-US" sz="3600" b="1" dirty="0"/>
              <a:t>创世记</a:t>
            </a:r>
            <a:r>
              <a:rPr lang="en-US" altLang="zh-Hans" sz="3600" b="1" dirty="0"/>
              <a:t>14:17-20; Psalms</a:t>
            </a:r>
            <a:r>
              <a:rPr lang="zh-Hans" altLang="en-US" sz="3600" b="1" dirty="0"/>
              <a:t>诗篇</a:t>
            </a:r>
            <a:r>
              <a:rPr lang="en-US" altLang="zh-Hans" sz="3600" b="1" dirty="0"/>
              <a:t> 110:4;  Hebrews</a:t>
            </a:r>
            <a:r>
              <a:rPr lang="zh-Hans" altLang="en-US" sz="3600" b="1" dirty="0"/>
              <a:t>希伯来书</a:t>
            </a:r>
            <a:r>
              <a:rPr lang="en-US" altLang="zh-Hans" sz="3600" b="1" dirty="0"/>
              <a:t> 7:1; Hebrews 7:2; Hebrews 7:3; Hebrews 7: 4; Hebrews 7: 5; Hebrews 7:6; Hebrews 7:7; Hebrews 7:8;  Hebrews 7:9; Hebrews 7:10; Hebrews 7:11; Hebrews 7:15; Hebrews 7:17</a:t>
            </a:r>
          </a:p>
        </p:txBody>
      </p:sp>
    </p:spTree>
    <p:extLst>
      <p:ext uri="{BB962C8B-B14F-4D97-AF65-F5344CB8AC3E}">
        <p14:creationId xmlns:p14="http://schemas.microsoft.com/office/powerpoint/2010/main" val="148298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22873" y="374822"/>
            <a:ext cx="10131425" cy="1456267"/>
          </a:xfrm>
        </p:spPr>
        <p:txBody>
          <a:bodyPr>
            <a:normAutofit fontScale="90000"/>
          </a:bodyPr>
          <a:lstStyle/>
          <a:p>
            <a:pPr algn="ctr"/>
            <a:r>
              <a:rPr lang="en-US" sz="5400" b="1" dirty="0"/>
              <a:t>JESUS IN THE ORDER OF MELCHIZEDEK</a:t>
            </a:r>
            <a:br>
              <a:rPr lang="en-US" sz="5400" b="1" dirty="0"/>
            </a:br>
            <a:r>
              <a:rPr lang="zh-Hans" altLang="en-US" sz="5400" b="1" dirty="0"/>
              <a:t>耶稣麦基洗德的等次</a:t>
            </a:r>
            <a:r>
              <a:rPr lang="en-US" altLang="zh-Hans" sz="5400" b="1" dirty="0"/>
              <a:t>6</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621024"/>
            <a:ext cx="12191999" cy="5236976"/>
          </a:xfrm>
        </p:spPr>
        <p:txBody>
          <a:bodyPr>
            <a:normAutofit/>
          </a:bodyPr>
          <a:lstStyle/>
          <a:p>
            <a:r>
              <a:rPr lang="en-US" altLang="zh-Hans" sz="3600" b="1" dirty="0"/>
              <a:t>Genesis </a:t>
            </a:r>
            <a:r>
              <a:rPr lang="zh-Hans" altLang="en-US" sz="3600" b="1" dirty="0"/>
              <a:t>创世记</a:t>
            </a:r>
            <a:r>
              <a:rPr lang="en-US" altLang="zh-Hans" sz="3600" b="1" dirty="0"/>
              <a:t>14:17-20</a:t>
            </a:r>
            <a:r>
              <a:rPr lang="zh-Hans" altLang="en-US" sz="3600" b="1" dirty="0"/>
              <a:t>“</a:t>
            </a:r>
            <a:r>
              <a:rPr lang="en-US" altLang="zh-Hans" sz="3600" b="1" dirty="0"/>
              <a:t>After his return from the defeat of </a:t>
            </a:r>
            <a:r>
              <a:rPr lang="en-US" altLang="zh-Hans" sz="3600" b="1" dirty="0" err="1"/>
              <a:t>Chedorleomer</a:t>
            </a:r>
            <a:r>
              <a:rPr lang="en-US" altLang="zh-Hans" sz="3600" b="1" dirty="0"/>
              <a:t> and the kings...Melchizedek King of Salem brought out bread and wine (He was priest of God the Most High) and He blessed </a:t>
            </a:r>
            <a:r>
              <a:rPr lang="en-US" altLang="zh-Hans" sz="3600" b="1" dirty="0" err="1"/>
              <a:t>Abram..and</a:t>
            </a:r>
            <a:r>
              <a:rPr lang="en-US" altLang="zh-Hans" sz="3600" b="1" dirty="0"/>
              <a:t> Abram gave Him a tenth of everything."                                                                                           </a:t>
            </a:r>
            <a:r>
              <a:rPr lang="zh-Hans" altLang="en-US" sz="3600" b="1" dirty="0"/>
              <a:t>“亚伯兰杀败同盟的王。。撒冷王麦基洗德带着饼和酒来迎接，他是至高神的祭司。。他为亚伯兰祝福。。亚伯兰就把所得的拿出十分之一来，给麦基洗德。”</a:t>
            </a:r>
            <a:endParaRPr lang="en-US" altLang="zh-Hans" sz="3600" b="1" dirty="0"/>
          </a:p>
        </p:txBody>
      </p:sp>
    </p:spTree>
    <p:extLst>
      <p:ext uri="{BB962C8B-B14F-4D97-AF65-F5344CB8AC3E}">
        <p14:creationId xmlns:p14="http://schemas.microsoft.com/office/powerpoint/2010/main" val="48703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47586" y="164757"/>
            <a:ext cx="10131425" cy="1456267"/>
          </a:xfrm>
        </p:spPr>
        <p:txBody>
          <a:bodyPr>
            <a:normAutofit fontScale="90000"/>
          </a:bodyPr>
          <a:lstStyle/>
          <a:p>
            <a:pPr algn="ctr"/>
            <a:r>
              <a:rPr lang="en-US" sz="5400" b="1" dirty="0"/>
              <a:t>JESUS IS THE HIGH PRIES FOREVER</a:t>
            </a:r>
            <a:br>
              <a:rPr lang="en-US" sz="5400" b="1" dirty="0"/>
            </a:br>
            <a:r>
              <a:rPr lang="zh-Hans" altLang="en-US" sz="5400" b="1" dirty="0"/>
              <a:t>耶稣永远的大祭司</a:t>
            </a:r>
            <a:r>
              <a:rPr lang="en-US" altLang="zh-Hans" sz="5400" b="1" dirty="0"/>
              <a:t>7</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621024"/>
            <a:ext cx="12191999" cy="5236976"/>
          </a:xfrm>
        </p:spPr>
        <p:txBody>
          <a:bodyPr>
            <a:normAutofit/>
          </a:bodyPr>
          <a:lstStyle/>
          <a:p>
            <a:r>
              <a:rPr lang="en-US" sz="3600" b="1" dirty="0"/>
              <a:t>"IN THE DAYS OF HIS FLESH, JESUS OFFERED UP PRAYERS AND SUPPLICATIONS, WITH LOUD CRIES AND TEARS, TO HIM WHO WAS ABLE TO SAVE HIM FROM DEATH, AND HE WAS HEARD BECAUSE OF HIS REVERENCE." 7                                                                                             </a:t>
            </a:r>
            <a:r>
              <a:rPr lang="zh-Hans" altLang="en-US" sz="3600" b="1" dirty="0"/>
              <a:t>“基督在肉体的时候既大声爱哭，流泪祷告，恳求那能救他免死的主，就因他的虔诚蒙了应许。”</a:t>
            </a:r>
            <a:r>
              <a:rPr lang="en-US" altLang="zh-Hans" sz="3600" b="1" dirty="0"/>
              <a:t>7</a:t>
            </a:r>
            <a:endParaRPr lang="en-US" sz="3600" b="1" dirty="0"/>
          </a:p>
          <a:p>
            <a:endParaRPr lang="en-US" altLang="zh-Hans" sz="3600" b="1" dirty="0"/>
          </a:p>
        </p:txBody>
      </p:sp>
    </p:spTree>
    <p:extLst>
      <p:ext uri="{BB962C8B-B14F-4D97-AF65-F5344CB8AC3E}">
        <p14:creationId xmlns:p14="http://schemas.microsoft.com/office/powerpoint/2010/main" val="276444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47586" y="164757"/>
            <a:ext cx="10131425" cy="1456267"/>
          </a:xfrm>
        </p:spPr>
        <p:txBody>
          <a:bodyPr>
            <a:normAutofit fontScale="90000"/>
          </a:bodyPr>
          <a:lstStyle/>
          <a:p>
            <a:pPr algn="ctr"/>
            <a:r>
              <a:rPr lang="en-US" sz="5400" b="1" dirty="0"/>
              <a:t>JESUS IS THE HIGH PRIES FOREVER</a:t>
            </a:r>
            <a:br>
              <a:rPr lang="en-US" sz="5400" b="1" dirty="0"/>
            </a:br>
            <a:r>
              <a:rPr lang="zh-Hans" altLang="en-US" sz="5400" b="1" dirty="0"/>
              <a:t>耶稣永远的大祭司</a:t>
            </a:r>
            <a:r>
              <a:rPr lang="en-US" altLang="zh-Hans" sz="5400" b="1" dirty="0"/>
              <a:t>8-9</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621024"/>
            <a:ext cx="12191999" cy="4955059"/>
          </a:xfrm>
        </p:spPr>
        <p:txBody>
          <a:bodyPr>
            <a:normAutofit/>
          </a:bodyPr>
          <a:lstStyle/>
          <a:p>
            <a:r>
              <a:rPr lang="en-US" sz="3600" b="1" dirty="0"/>
              <a:t>"ALTHOUGH HE WAS A SON, HE LEARNED OBEDIENCE THROUGH WHAT HE SUFFERED. AND BEING MADE PERFECT, HE BECAME THE SOURCE OF ETERNAL SALVATION TO ALL WHO OBEY HIM." 8-9                                                                           </a:t>
            </a:r>
            <a:r>
              <a:rPr lang="zh-Hans" altLang="en-US" sz="3600" b="1" dirty="0"/>
              <a:t>“他虽然为儿子，还是因为所受的苦难学了顺从。他既得以完全，就为凡顺从她的人成了永远得救的根基”</a:t>
            </a:r>
            <a:r>
              <a:rPr lang="en-US" altLang="zh-Hans" sz="3600" b="1" dirty="0"/>
              <a:t>8-9</a:t>
            </a:r>
            <a:endParaRPr lang="en-US" sz="3600" b="1" dirty="0"/>
          </a:p>
        </p:txBody>
      </p:sp>
    </p:spTree>
    <p:extLst>
      <p:ext uri="{BB962C8B-B14F-4D97-AF65-F5344CB8AC3E}">
        <p14:creationId xmlns:p14="http://schemas.microsoft.com/office/powerpoint/2010/main" val="123798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47586" y="164757"/>
            <a:ext cx="10131425" cy="1456267"/>
          </a:xfrm>
        </p:spPr>
        <p:txBody>
          <a:bodyPr>
            <a:normAutofit fontScale="90000"/>
          </a:bodyPr>
          <a:lstStyle/>
          <a:p>
            <a:pPr algn="ctr"/>
            <a:r>
              <a:rPr lang="en-US" sz="5400" b="1" dirty="0"/>
              <a:t>JESUS IS THE HIGH PRIES FOREVER</a:t>
            </a:r>
            <a:br>
              <a:rPr lang="en-US" sz="5400" b="1" dirty="0"/>
            </a:br>
            <a:r>
              <a:rPr lang="zh-Hans" altLang="en-US" sz="5400" b="1" dirty="0"/>
              <a:t>耶稣永远的大祭司</a:t>
            </a:r>
            <a:r>
              <a:rPr lang="en-US" altLang="zh-Hans" sz="5400" b="1" dirty="0"/>
              <a:t>10</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902941"/>
            <a:ext cx="12191999" cy="4955059"/>
          </a:xfrm>
        </p:spPr>
        <p:txBody>
          <a:bodyPr>
            <a:normAutofit/>
          </a:bodyPr>
          <a:lstStyle/>
          <a:p>
            <a:r>
              <a:rPr lang="en-US" altLang="zh-Hans" sz="3600" b="1" dirty="0"/>
              <a:t>"BEING DESIGNATED BY GOD A HIGH PRIEST AFTER THE ORDER OF MELCHIZEDEK." 10                                                            </a:t>
            </a:r>
            <a:r>
              <a:rPr lang="zh-Hans" altLang="en-US" sz="3600" b="1" dirty="0"/>
              <a:t>“并蒙神照着麦基洗德的等次称他为大祭司。”</a:t>
            </a:r>
            <a:endParaRPr lang="en-US" altLang="zh-Hans" sz="3600" b="1" dirty="0"/>
          </a:p>
          <a:p>
            <a:r>
              <a:rPr lang="en-US" altLang="zh-Hans" sz="3600" b="1" dirty="0"/>
              <a:t>"THE LORD HAS SWORN AND WILL NOT CHANGE HIS MIND, 'YOU ARE A PRIEST FOREVER AFTER THE ORDER OF MELCHIZEDEK." PSALMS 110:4                                                          </a:t>
            </a:r>
            <a:r>
              <a:rPr lang="zh-Hans" altLang="en-US" sz="3600" b="1" dirty="0"/>
              <a:t>“耶和华起了誓，决不后悔，说：‘你是照着麦基洗德的等次永远为祭司。’”</a:t>
            </a:r>
            <a:endParaRPr lang="en-US" altLang="zh-Hans" sz="3600" b="1" dirty="0"/>
          </a:p>
          <a:p>
            <a:pPr marL="0" indent="0">
              <a:buNone/>
            </a:pPr>
            <a:endParaRPr lang="en-US" sz="3600" b="1" dirty="0"/>
          </a:p>
        </p:txBody>
      </p:sp>
    </p:spTree>
    <p:extLst>
      <p:ext uri="{BB962C8B-B14F-4D97-AF65-F5344CB8AC3E}">
        <p14:creationId xmlns:p14="http://schemas.microsoft.com/office/powerpoint/2010/main" val="106421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76C228-35A4-3240-BCC3-4AD427A18054}"/>
              </a:ext>
            </a:extLst>
          </p:cNvPr>
          <p:cNvPicPr>
            <a:picLocks noChangeAspect="1"/>
          </p:cNvPicPr>
          <p:nvPr/>
        </p:nvPicPr>
        <p:blipFill>
          <a:blip r:embed="rId2"/>
          <a:stretch>
            <a:fillRect/>
          </a:stretch>
        </p:blipFill>
        <p:spPr>
          <a:xfrm>
            <a:off x="4456975" y="1060315"/>
            <a:ext cx="7531120" cy="4231532"/>
          </a:xfrm>
          <a:prstGeom prst="rect">
            <a:avLst/>
          </a:prstGeom>
        </p:spPr>
      </p:pic>
      <p:sp>
        <p:nvSpPr>
          <p:cNvPr id="8" name="TextBox 7">
            <a:extLst>
              <a:ext uri="{FF2B5EF4-FFF2-40B4-BE49-F238E27FC236}">
                <a16:creationId xmlns:a16="http://schemas.microsoft.com/office/drawing/2014/main" id="{27498F84-308B-5447-8253-58506E36E050}"/>
              </a:ext>
            </a:extLst>
          </p:cNvPr>
          <p:cNvSpPr txBox="1"/>
          <p:nvPr/>
        </p:nvSpPr>
        <p:spPr>
          <a:xfrm>
            <a:off x="503997" y="1138136"/>
            <a:ext cx="3614579" cy="2308324"/>
          </a:xfrm>
          <a:prstGeom prst="rect">
            <a:avLst/>
          </a:prstGeom>
          <a:noFill/>
        </p:spPr>
        <p:txBody>
          <a:bodyPr wrap="none" rtlCol="0">
            <a:spAutoFit/>
          </a:bodyPr>
          <a:lstStyle/>
          <a:p>
            <a:r>
              <a:rPr lang="en-US" sz="3600" b="1" dirty="0"/>
              <a:t>A DYING CHILD</a:t>
            </a:r>
          </a:p>
          <a:p>
            <a:r>
              <a:rPr lang="en-US" sz="3600" b="1" dirty="0"/>
              <a:t>AND HIS MOTHER</a:t>
            </a:r>
          </a:p>
          <a:p>
            <a:r>
              <a:rPr lang="zh-Hans" altLang="en-US" sz="3600" b="1" dirty="0"/>
              <a:t>儿子得了癌症，</a:t>
            </a:r>
            <a:endParaRPr lang="en-US" altLang="zh-Hans" sz="3600" b="1" dirty="0"/>
          </a:p>
          <a:p>
            <a:r>
              <a:rPr lang="zh-Hans" altLang="en-US" sz="3600" b="1" dirty="0"/>
              <a:t>劝妈妈不要哭</a:t>
            </a:r>
            <a:endParaRPr lang="en-US" sz="3600" b="1" dirty="0"/>
          </a:p>
        </p:txBody>
      </p:sp>
      <p:sp>
        <p:nvSpPr>
          <p:cNvPr id="9" name="TextBox 8">
            <a:extLst>
              <a:ext uri="{FF2B5EF4-FFF2-40B4-BE49-F238E27FC236}">
                <a16:creationId xmlns:a16="http://schemas.microsoft.com/office/drawing/2014/main" id="{C71C99C2-BA7F-4F4D-8070-F337EFD018BA}"/>
              </a:ext>
            </a:extLst>
          </p:cNvPr>
          <p:cNvSpPr txBox="1"/>
          <p:nvPr/>
        </p:nvSpPr>
        <p:spPr>
          <a:xfrm>
            <a:off x="377537" y="3589506"/>
            <a:ext cx="5306261" cy="3046988"/>
          </a:xfrm>
          <a:prstGeom prst="rect">
            <a:avLst/>
          </a:prstGeom>
          <a:noFill/>
        </p:spPr>
        <p:txBody>
          <a:bodyPr wrap="none" rtlCol="0">
            <a:spAutoFit/>
          </a:bodyPr>
          <a:lstStyle/>
          <a:p>
            <a:r>
              <a:rPr lang="en-US" sz="3200" b="1" dirty="0"/>
              <a:t>HEAVEN</a:t>
            </a:r>
            <a:r>
              <a:rPr lang="zh-Hans" altLang="en-US" sz="3200" b="1" dirty="0"/>
              <a:t> </a:t>
            </a:r>
            <a:r>
              <a:rPr lang="en-US" altLang="zh-Hans" sz="3200" b="1" dirty="0"/>
              <a:t>IS</a:t>
            </a:r>
            <a:r>
              <a:rPr lang="zh-Hans" altLang="en-US" sz="3200" b="1" dirty="0"/>
              <a:t> </a:t>
            </a:r>
            <a:r>
              <a:rPr lang="en-US" altLang="zh-Hans" sz="3200" b="1" dirty="0"/>
              <a:t>A</a:t>
            </a:r>
            <a:r>
              <a:rPr lang="zh-Hans" altLang="en-US" sz="3200" b="1" dirty="0"/>
              <a:t> </a:t>
            </a:r>
            <a:r>
              <a:rPr lang="en-US" altLang="zh-Hans" sz="3200" b="1" dirty="0"/>
              <a:t>WONDERFUL</a:t>
            </a:r>
          </a:p>
          <a:p>
            <a:r>
              <a:rPr lang="en-US" sz="3200" b="1" dirty="0"/>
              <a:t>PLACE BECAUSE OF JESUS</a:t>
            </a:r>
          </a:p>
          <a:p>
            <a:r>
              <a:rPr lang="en-US" sz="3200" b="1" dirty="0"/>
              <a:t>FOREVER OUR HIGH PRIEST</a:t>
            </a:r>
          </a:p>
          <a:p>
            <a:r>
              <a:rPr lang="zh-Hans" altLang="en-US" sz="3200" b="1" dirty="0"/>
              <a:t>天堂是个美好的地方，因为</a:t>
            </a:r>
            <a:endParaRPr lang="en-US" altLang="zh-Hans" sz="3200" b="1" dirty="0"/>
          </a:p>
          <a:p>
            <a:r>
              <a:rPr lang="zh-Hans" altLang="en-US" sz="3200" b="1" dirty="0"/>
              <a:t>耶稣我们的大祭司永远爱着</a:t>
            </a:r>
            <a:endParaRPr lang="en-US" altLang="zh-Hans" sz="3200" b="1" dirty="0"/>
          </a:p>
          <a:p>
            <a:r>
              <a:rPr lang="zh-Hans" altLang="en-US" sz="3200" b="1" dirty="0"/>
              <a:t>我们，作永远罪的献祭！</a:t>
            </a:r>
            <a:endParaRPr lang="en-US" sz="3200" b="1" dirty="0"/>
          </a:p>
        </p:txBody>
      </p:sp>
      <p:sp>
        <p:nvSpPr>
          <p:cNvPr id="10" name="TextBox 9">
            <a:extLst>
              <a:ext uri="{FF2B5EF4-FFF2-40B4-BE49-F238E27FC236}">
                <a16:creationId xmlns:a16="http://schemas.microsoft.com/office/drawing/2014/main" id="{E9B3F83D-378F-5E4F-8839-3026BC3E28B8}"/>
              </a:ext>
            </a:extLst>
          </p:cNvPr>
          <p:cNvSpPr txBox="1"/>
          <p:nvPr/>
        </p:nvSpPr>
        <p:spPr>
          <a:xfrm>
            <a:off x="5548184" y="5291847"/>
            <a:ext cx="6643816" cy="1569660"/>
          </a:xfrm>
          <a:prstGeom prst="rect">
            <a:avLst/>
          </a:prstGeom>
          <a:noFill/>
        </p:spPr>
        <p:txBody>
          <a:bodyPr wrap="square" rtlCol="0">
            <a:spAutoFit/>
          </a:bodyPr>
          <a:lstStyle/>
          <a:p>
            <a:r>
              <a:rPr lang="en-US" altLang="zh-Hans" sz="3200" b="1" dirty="0"/>
              <a:t>JESUS THE BEST CHRISTMAS</a:t>
            </a:r>
          </a:p>
          <a:p>
            <a:r>
              <a:rPr lang="en-US" altLang="zh-Hans" sz="3200" b="1" dirty="0"/>
              <a:t>GIFT EVER! </a:t>
            </a:r>
            <a:r>
              <a:rPr lang="zh-Hans" altLang="en-US" sz="3200" b="1" dirty="0"/>
              <a:t>耶稣就是我们圣诞节最美丽的礼物了！</a:t>
            </a:r>
            <a:endParaRPr lang="en-US" sz="3200" b="1" dirty="0"/>
          </a:p>
        </p:txBody>
      </p:sp>
    </p:spTree>
    <p:extLst>
      <p:ext uri="{BB962C8B-B14F-4D97-AF65-F5344CB8AC3E}">
        <p14:creationId xmlns:p14="http://schemas.microsoft.com/office/powerpoint/2010/main" val="21992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76094-B8E7-D14F-A01A-D95972D5D517}"/>
              </a:ext>
            </a:extLst>
          </p:cNvPr>
          <p:cNvSpPr/>
          <p:nvPr/>
        </p:nvSpPr>
        <p:spPr>
          <a:xfrm>
            <a:off x="284480" y="302359"/>
            <a:ext cx="12192000" cy="6555641"/>
          </a:xfrm>
          <a:prstGeom prst="rect">
            <a:avLst/>
          </a:prstGeom>
        </p:spPr>
        <p:txBody>
          <a:bodyPr wrap="square">
            <a:spAutoFit/>
          </a:bodyPr>
          <a:lstStyle/>
          <a:p>
            <a:pPr>
              <a:buFont typeface="Arial" panose="020B0604020202020204" pitchFamily="34" charset="0"/>
              <a:buChar char="•"/>
            </a:pPr>
            <a:r>
              <a:rPr lang="en-US" sz="2800" b="1" dirty="0">
                <a:latin typeface="Arial" panose="020B0604020202020204" pitchFamily="34" charset="0"/>
                <a:hlinkClick r:id="rId2"/>
              </a:rPr>
              <a:t>Christ</a:t>
            </a:r>
            <a:r>
              <a:rPr lang="zh-Hans" altLang="en-US" sz="2800" b="1" dirty="0">
                <a:latin typeface="Arial" panose="020B0604020202020204" pitchFamily="34" charset="0"/>
              </a:rPr>
              <a:t>基督（</a:t>
            </a:r>
            <a:r>
              <a:rPr lang="en-US" altLang="zh-Hans" sz="2800" b="1" dirty="0">
                <a:latin typeface="Arial" panose="020B0604020202020204" pitchFamily="34" charset="0"/>
              </a:rPr>
              <a:t>King or Messiah)</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3"/>
              </a:rPr>
              <a:t>Lord</a:t>
            </a:r>
            <a:r>
              <a:rPr lang="zh-Hans" altLang="en-US" sz="2800" b="1" dirty="0">
                <a:latin typeface="Arial" panose="020B0604020202020204" pitchFamily="34" charset="0"/>
              </a:rPr>
              <a:t>上帝神</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4"/>
              </a:rPr>
              <a:t>Master</a:t>
            </a:r>
            <a:r>
              <a:rPr lang="zh-Hans" altLang="en-US" sz="2800" b="1" dirty="0">
                <a:latin typeface="Arial" panose="020B0604020202020204" pitchFamily="34" charset="0"/>
              </a:rPr>
              <a:t>主人</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5"/>
              </a:rPr>
              <a:t>Logos (the Word)</a:t>
            </a:r>
            <a:r>
              <a:rPr lang="zh-Hans" altLang="en-US" sz="2800" b="1" dirty="0">
                <a:latin typeface="Arial" panose="020B0604020202020204" pitchFamily="34" charset="0"/>
              </a:rPr>
              <a:t>道</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6"/>
              </a:rPr>
              <a:t>Son of God</a:t>
            </a:r>
            <a:r>
              <a:rPr lang="zh-Hans" altLang="en-US" sz="2800" b="1" dirty="0">
                <a:latin typeface="Arial" panose="020B0604020202020204" pitchFamily="34" charset="0"/>
              </a:rPr>
              <a:t>神子</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7"/>
              </a:rPr>
              <a:t>Son of man</a:t>
            </a:r>
            <a:r>
              <a:rPr lang="zh-Hans" altLang="en-US" sz="2800" b="1" dirty="0">
                <a:latin typeface="Arial" panose="020B0604020202020204" pitchFamily="34" charset="0"/>
              </a:rPr>
              <a:t>人子</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8"/>
              </a:rPr>
              <a:t>Son of David</a:t>
            </a:r>
            <a:r>
              <a:rPr lang="zh-Hans" altLang="en-US" sz="2800" b="1" dirty="0">
                <a:latin typeface="Arial" panose="020B0604020202020204" pitchFamily="34" charset="0"/>
              </a:rPr>
              <a:t>大卫的子孙</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9"/>
              </a:rPr>
              <a:t>Lamb of God</a:t>
            </a:r>
            <a:r>
              <a:rPr lang="zh-Hans" altLang="en-US" sz="2800" b="1" dirty="0">
                <a:latin typeface="Arial" panose="020B0604020202020204" pitchFamily="34" charset="0"/>
              </a:rPr>
              <a:t>神的羔羊</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10"/>
              </a:rPr>
              <a:t>New Adam / Second Adam / Last Adam</a:t>
            </a:r>
            <a:r>
              <a:rPr lang="zh-Hans" altLang="en-US" sz="2800" b="1" dirty="0">
                <a:latin typeface="Arial" panose="020B0604020202020204" pitchFamily="34" charset="0"/>
              </a:rPr>
              <a:t>                                                     新亚当，第二个亚当，最后的亚当</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11"/>
              </a:rPr>
              <a:t>Light of the World</a:t>
            </a:r>
            <a:r>
              <a:rPr lang="zh-Hans" altLang="en-US" sz="2800" b="1" dirty="0">
                <a:latin typeface="Arial" panose="020B0604020202020204" pitchFamily="34" charset="0"/>
              </a:rPr>
              <a:t>世界的光</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12"/>
              </a:rPr>
              <a:t>King of the Jews</a:t>
            </a:r>
            <a:r>
              <a:rPr lang="zh-Hans" altLang="en-US" sz="2800" b="1" dirty="0">
                <a:latin typeface="Arial" panose="020B0604020202020204" pitchFamily="34" charset="0"/>
              </a:rPr>
              <a:t>犹太人的王</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hlinkClick r:id="rId13"/>
              </a:rPr>
              <a:t>Rabboni and Rabbi</a:t>
            </a:r>
            <a:r>
              <a:rPr lang="zh-Hans" altLang="en-US" sz="2800" b="1" dirty="0">
                <a:latin typeface="Arial" panose="020B0604020202020204" pitchFamily="34" charset="0"/>
              </a:rPr>
              <a:t>拉比</a:t>
            </a:r>
            <a:endParaRPr lang="en-US" sz="2800" b="1" dirty="0">
              <a:latin typeface="Arial" panose="020B0604020202020204" pitchFamily="34" charset="0"/>
            </a:endParaRPr>
          </a:p>
          <a:p>
            <a:pPr>
              <a:buFont typeface="Arial" panose="020B0604020202020204" pitchFamily="34" charset="0"/>
              <a:buChar char="•"/>
            </a:pPr>
            <a:r>
              <a:rPr lang="en-US" sz="2800" b="1" dirty="0">
                <a:latin typeface="Arial" panose="020B0604020202020204" pitchFamily="34" charset="0"/>
              </a:rPr>
              <a:t>HIGH PRIEST</a:t>
            </a:r>
            <a:r>
              <a:rPr lang="zh-Hans" altLang="en-US" sz="2800" b="1" dirty="0">
                <a:latin typeface="Arial" panose="020B0604020202020204" pitchFamily="34" charset="0"/>
              </a:rPr>
              <a:t> </a:t>
            </a:r>
            <a:r>
              <a:rPr lang="en-US" altLang="zh-Hans" sz="2800" b="1" dirty="0">
                <a:latin typeface="Arial" panose="020B0604020202020204" pitchFamily="34" charset="0"/>
              </a:rPr>
              <a:t>FOR EVER </a:t>
            </a:r>
            <a:r>
              <a:rPr lang="zh-Hans" altLang="en-US" sz="2800" b="1" dirty="0">
                <a:latin typeface="Arial" panose="020B0604020202020204" pitchFamily="34" charset="0"/>
              </a:rPr>
              <a:t>永远的大祭司</a:t>
            </a:r>
            <a:endParaRPr lang="en-US" sz="2800" b="1" dirty="0">
              <a:latin typeface="Arial" panose="020B0604020202020204" pitchFamily="34" charset="0"/>
            </a:endParaRPr>
          </a:p>
          <a:p>
            <a:pPr>
              <a:buFont typeface="Arial" panose="020B0604020202020204" pitchFamily="34" charset="0"/>
              <a:buChar char="•"/>
            </a:pPr>
            <a:endParaRPr lang="en-US" sz="2800" b="1"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675A7C4A-4C84-044C-98F8-EF2FBEC04A5D}"/>
              </a:ext>
            </a:extLst>
          </p:cNvPr>
          <p:cNvSpPr txBox="1"/>
          <p:nvPr/>
        </p:nvSpPr>
        <p:spPr>
          <a:xfrm>
            <a:off x="4160383" y="1251602"/>
            <a:ext cx="7925568" cy="1446550"/>
          </a:xfrm>
          <a:prstGeom prst="rect">
            <a:avLst/>
          </a:prstGeom>
          <a:noFill/>
        </p:spPr>
        <p:txBody>
          <a:bodyPr wrap="none" rtlCol="0">
            <a:spAutoFit/>
          </a:bodyPr>
          <a:lstStyle/>
          <a:p>
            <a:r>
              <a:rPr lang="en-US" sz="4400" b="1" dirty="0"/>
              <a:t>INCOMPLETE TITLES OF JESUS</a:t>
            </a:r>
          </a:p>
          <a:p>
            <a:r>
              <a:rPr lang="zh-Hans" altLang="en-US" sz="4400" b="1" dirty="0"/>
              <a:t>   耶稣的名称（不包括所有的）</a:t>
            </a:r>
            <a:endParaRPr lang="en-US" sz="4400" b="1" dirty="0"/>
          </a:p>
        </p:txBody>
      </p:sp>
    </p:spTree>
    <p:extLst>
      <p:ext uri="{BB962C8B-B14F-4D97-AF65-F5344CB8AC3E}">
        <p14:creationId xmlns:p14="http://schemas.microsoft.com/office/powerpoint/2010/main" val="16231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64F053-161F-A64E-A2A4-2F89B595B7DA}"/>
              </a:ext>
            </a:extLst>
          </p:cNvPr>
          <p:cNvPicPr>
            <a:picLocks noChangeAspect="1"/>
          </p:cNvPicPr>
          <p:nvPr/>
        </p:nvPicPr>
        <p:blipFill>
          <a:blip r:embed="rId2"/>
          <a:stretch>
            <a:fillRect/>
          </a:stretch>
        </p:blipFill>
        <p:spPr>
          <a:xfrm>
            <a:off x="202565" y="203200"/>
            <a:ext cx="7957820" cy="4897120"/>
          </a:xfrm>
          <a:prstGeom prst="rect">
            <a:avLst/>
          </a:prstGeom>
        </p:spPr>
      </p:pic>
      <p:pic>
        <p:nvPicPr>
          <p:cNvPr id="5" name="Picture 4">
            <a:extLst>
              <a:ext uri="{FF2B5EF4-FFF2-40B4-BE49-F238E27FC236}">
                <a16:creationId xmlns:a16="http://schemas.microsoft.com/office/drawing/2014/main" id="{1B537D70-D3EE-0C47-9F2A-DACB05109E46}"/>
              </a:ext>
            </a:extLst>
          </p:cNvPr>
          <p:cNvPicPr>
            <a:picLocks noChangeAspect="1"/>
          </p:cNvPicPr>
          <p:nvPr/>
        </p:nvPicPr>
        <p:blipFill>
          <a:blip r:embed="rId3"/>
          <a:stretch>
            <a:fillRect/>
          </a:stretch>
        </p:blipFill>
        <p:spPr>
          <a:xfrm>
            <a:off x="4589182" y="203200"/>
            <a:ext cx="7409778" cy="4897120"/>
          </a:xfrm>
          <a:prstGeom prst="rect">
            <a:avLst/>
          </a:prstGeom>
        </p:spPr>
      </p:pic>
      <p:sp>
        <p:nvSpPr>
          <p:cNvPr id="6" name="Rectangle 5">
            <a:extLst>
              <a:ext uri="{FF2B5EF4-FFF2-40B4-BE49-F238E27FC236}">
                <a16:creationId xmlns:a16="http://schemas.microsoft.com/office/drawing/2014/main" id="{638E17DE-24A1-2A47-B7F1-CE9F1E996E00}"/>
              </a:ext>
            </a:extLst>
          </p:cNvPr>
          <p:cNvSpPr/>
          <p:nvPr/>
        </p:nvSpPr>
        <p:spPr>
          <a:xfrm>
            <a:off x="5374640" y="5315466"/>
            <a:ext cx="6258560" cy="1384995"/>
          </a:xfrm>
          <a:prstGeom prst="rect">
            <a:avLst/>
          </a:prstGeom>
        </p:spPr>
        <p:txBody>
          <a:bodyPr wrap="square">
            <a:spAutoFit/>
          </a:bodyPr>
          <a:lstStyle/>
          <a:p>
            <a:r>
              <a:rPr lang="en-US" sz="2800" b="1" dirty="0">
                <a:solidFill>
                  <a:schemeClr val="bg1"/>
                </a:solidFill>
                <a:latin typeface="Arial" panose="020B0604020202020204" pitchFamily="34" charset="0"/>
              </a:rPr>
              <a:t>Modern reconstruction of </a:t>
            </a:r>
            <a:r>
              <a:rPr lang="en-US" sz="2800" b="1" dirty="0">
                <a:solidFill>
                  <a:schemeClr val="bg1"/>
                </a:solidFill>
                <a:latin typeface="Calibri" panose="020F0502020204030204" pitchFamily="34" charset="0"/>
                <a:cs typeface="Calibri" panose="020F0502020204030204" pitchFamily="34" charset="0"/>
              </a:rPr>
              <a:t>SECOND</a:t>
            </a:r>
          </a:p>
          <a:p>
            <a:r>
              <a:rPr lang="en-US" sz="2800" b="1" dirty="0">
                <a:solidFill>
                  <a:schemeClr val="bg1"/>
                </a:solidFill>
                <a:latin typeface="Calibri" panose="020F0502020204030204" pitchFamily="34" charset="0"/>
                <a:cs typeface="Calibri" panose="020F0502020204030204" pitchFamily="34" charset="0"/>
              </a:rPr>
              <a:t>TEMPLE IN 515BCE DESTROYED BY ROMANS IN 70CE</a:t>
            </a:r>
            <a:r>
              <a:rPr lang="en-US" sz="2800" b="1" dirty="0">
                <a:solidFill>
                  <a:schemeClr val="bg1"/>
                </a:solidFill>
                <a:latin typeface="Arial" panose="020B0604020202020204" pitchFamily="34" charset="0"/>
              </a:rPr>
              <a:t> </a:t>
            </a:r>
            <a:endParaRPr lang="en-US" sz="2800" b="1" dirty="0">
              <a:solidFill>
                <a:schemeClr val="bg1"/>
              </a:solidFill>
            </a:endParaRPr>
          </a:p>
        </p:txBody>
      </p:sp>
      <p:sp>
        <p:nvSpPr>
          <p:cNvPr id="8" name="TextBox 7">
            <a:extLst>
              <a:ext uri="{FF2B5EF4-FFF2-40B4-BE49-F238E27FC236}">
                <a16:creationId xmlns:a16="http://schemas.microsoft.com/office/drawing/2014/main" id="{8F548A60-BD72-4745-97BA-57AFA6B5F6E5}"/>
              </a:ext>
            </a:extLst>
          </p:cNvPr>
          <p:cNvSpPr txBox="1"/>
          <p:nvPr/>
        </p:nvSpPr>
        <p:spPr>
          <a:xfrm>
            <a:off x="202565" y="5207615"/>
            <a:ext cx="4546886" cy="1384995"/>
          </a:xfrm>
          <a:prstGeom prst="rect">
            <a:avLst/>
          </a:prstGeom>
          <a:noFill/>
        </p:spPr>
        <p:txBody>
          <a:bodyPr wrap="none" rtlCol="0">
            <a:spAutoFit/>
          </a:bodyPr>
          <a:lstStyle/>
          <a:p>
            <a:r>
              <a:rPr lang="en-US" sz="2800" b="1" dirty="0">
                <a:solidFill>
                  <a:schemeClr val="bg1"/>
                </a:solidFill>
              </a:rPr>
              <a:t>FIRST TEMPLE: SOLOMON</a:t>
            </a:r>
          </a:p>
          <a:p>
            <a:r>
              <a:rPr lang="en-US" sz="2800" b="1" dirty="0">
                <a:solidFill>
                  <a:schemeClr val="bg1"/>
                </a:solidFill>
              </a:rPr>
              <a:t>BUILD IN 957BCE DESTROYED</a:t>
            </a:r>
          </a:p>
          <a:p>
            <a:r>
              <a:rPr lang="en-US" sz="2800" b="1" dirty="0">
                <a:solidFill>
                  <a:schemeClr val="bg1"/>
                </a:solidFill>
              </a:rPr>
              <a:t>IN 587 BC</a:t>
            </a:r>
          </a:p>
        </p:txBody>
      </p:sp>
    </p:spTree>
    <p:extLst>
      <p:ext uri="{BB962C8B-B14F-4D97-AF65-F5344CB8AC3E}">
        <p14:creationId xmlns:p14="http://schemas.microsoft.com/office/powerpoint/2010/main" val="175869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83E0A0-23AC-4C43-8723-54948740E7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TextBox 10">
            <a:extLst>
              <a:ext uri="{FF2B5EF4-FFF2-40B4-BE49-F238E27FC236}">
                <a16:creationId xmlns:a16="http://schemas.microsoft.com/office/drawing/2014/main" id="{3119EB48-871D-5A45-A3C1-3C347D9AE7E4}"/>
              </a:ext>
            </a:extLst>
          </p:cNvPr>
          <p:cNvSpPr txBox="1"/>
          <p:nvPr/>
        </p:nvSpPr>
        <p:spPr>
          <a:xfrm>
            <a:off x="1032933" y="4534958"/>
            <a:ext cx="10127192" cy="928163"/>
          </a:xfrm>
          <a:prstGeom prst="rect">
            <a:avLst/>
          </a:prstGeom>
        </p:spPr>
        <p:txBody>
          <a:bodyPr vert="horz" lIns="91440" tIns="45720" rIns="91440" bIns="45720" rtlCol="0" anchor="b">
            <a:normAutofit/>
          </a:bodyPr>
          <a:lstStyle/>
          <a:p>
            <a:pPr algn="r">
              <a:lnSpc>
                <a:spcPct val="90000"/>
              </a:lnSpc>
              <a:spcBef>
                <a:spcPct val="0"/>
              </a:spcBef>
              <a:spcAft>
                <a:spcPts val="600"/>
              </a:spcAft>
            </a:pPr>
            <a:endParaRPr lang="en-US" sz="2500" b="1" cap="all" dirty="0">
              <a:ln w="3175" cmpd="sng">
                <a:noFill/>
              </a:ln>
              <a:latin typeface="+mj-lt"/>
              <a:ea typeface="+mj-ea"/>
              <a:cs typeface="+mj-cs"/>
            </a:endParaRPr>
          </a:p>
        </p:txBody>
      </p:sp>
      <p:sp>
        <p:nvSpPr>
          <p:cNvPr id="20" name="Freeform 13">
            <a:extLst>
              <a:ext uri="{FF2B5EF4-FFF2-40B4-BE49-F238E27FC236}">
                <a16:creationId xmlns:a16="http://schemas.microsoft.com/office/drawing/2014/main" id="{366A5986-DB91-4DD9-9D1F-C79C0C0E8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924" y="614085"/>
            <a:ext cx="10360152" cy="3794760"/>
          </a:xfrm>
          <a:custGeom>
            <a:avLst/>
            <a:gdLst>
              <a:gd name="connsiteX0" fmla="*/ 6979157 w 10360152"/>
              <a:gd name="connsiteY0" fmla="*/ 0 h 3794760"/>
              <a:gd name="connsiteX1" fmla="*/ 10158309 w 10360152"/>
              <a:gd name="connsiteY1" fmla="*/ 0 h 3794760"/>
              <a:gd name="connsiteX2" fmla="*/ 10360152 w 10360152"/>
              <a:gd name="connsiteY2" fmla="*/ 201843 h 3794760"/>
              <a:gd name="connsiteX3" fmla="*/ 10360152 w 10360152"/>
              <a:gd name="connsiteY3" fmla="*/ 3592917 h 3794760"/>
              <a:gd name="connsiteX4" fmla="*/ 10158309 w 10360152"/>
              <a:gd name="connsiteY4" fmla="*/ 3794760 h 3794760"/>
              <a:gd name="connsiteX5" fmla="*/ 6979157 w 10360152"/>
              <a:gd name="connsiteY5" fmla="*/ 3794760 h 3794760"/>
              <a:gd name="connsiteX6" fmla="*/ 3536614 w 10360152"/>
              <a:gd name="connsiteY6" fmla="*/ 0 h 3794760"/>
              <a:gd name="connsiteX7" fmla="*/ 6828281 w 10360152"/>
              <a:gd name="connsiteY7" fmla="*/ 0 h 3794760"/>
              <a:gd name="connsiteX8" fmla="*/ 6828281 w 10360152"/>
              <a:gd name="connsiteY8" fmla="*/ 3794760 h 3794760"/>
              <a:gd name="connsiteX9" fmla="*/ 3536614 w 10360152"/>
              <a:gd name="connsiteY9" fmla="*/ 3794760 h 3794760"/>
              <a:gd name="connsiteX10" fmla="*/ 201843 w 10360152"/>
              <a:gd name="connsiteY10" fmla="*/ 0 h 3794760"/>
              <a:gd name="connsiteX11" fmla="*/ 3385738 w 10360152"/>
              <a:gd name="connsiteY11" fmla="*/ 0 h 3794760"/>
              <a:gd name="connsiteX12" fmla="*/ 3385738 w 10360152"/>
              <a:gd name="connsiteY12" fmla="*/ 3794760 h 3794760"/>
              <a:gd name="connsiteX13" fmla="*/ 201843 w 10360152"/>
              <a:gd name="connsiteY13" fmla="*/ 3794760 h 3794760"/>
              <a:gd name="connsiteX14" fmla="*/ 0 w 10360152"/>
              <a:gd name="connsiteY14" fmla="*/ 3592917 h 3794760"/>
              <a:gd name="connsiteX15" fmla="*/ 0 w 10360152"/>
              <a:gd name="connsiteY15" fmla="*/ 201843 h 3794760"/>
              <a:gd name="connsiteX16" fmla="*/ 201843 w 10360152"/>
              <a:gd name="connsiteY16" fmla="*/ 0 h 379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60152" h="3794760">
                <a:moveTo>
                  <a:pt x="6979157" y="0"/>
                </a:moveTo>
                <a:lnTo>
                  <a:pt x="10158309" y="0"/>
                </a:lnTo>
                <a:cubicBezTo>
                  <a:pt x="10269784" y="0"/>
                  <a:pt x="10360152" y="90368"/>
                  <a:pt x="10360152" y="201843"/>
                </a:cubicBezTo>
                <a:lnTo>
                  <a:pt x="10360152" y="3592917"/>
                </a:lnTo>
                <a:cubicBezTo>
                  <a:pt x="10360152" y="3704392"/>
                  <a:pt x="10269784" y="3794760"/>
                  <a:pt x="10158309" y="3794760"/>
                </a:cubicBezTo>
                <a:lnTo>
                  <a:pt x="6979157" y="3794760"/>
                </a:lnTo>
                <a:close/>
                <a:moveTo>
                  <a:pt x="3536614" y="0"/>
                </a:moveTo>
                <a:lnTo>
                  <a:pt x="6828281" y="0"/>
                </a:lnTo>
                <a:lnTo>
                  <a:pt x="6828281" y="3794760"/>
                </a:lnTo>
                <a:lnTo>
                  <a:pt x="3536614" y="3794760"/>
                </a:lnTo>
                <a:close/>
                <a:moveTo>
                  <a:pt x="201843" y="0"/>
                </a:moveTo>
                <a:lnTo>
                  <a:pt x="3385738" y="0"/>
                </a:lnTo>
                <a:lnTo>
                  <a:pt x="3385738" y="3794760"/>
                </a:lnTo>
                <a:lnTo>
                  <a:pt x="201843" y="3794760"/>
                </a:lnTo>
                <a:cubicBezTo>
                  <a:pt x="90368" y="3794760"/>
                  <a:pt x="0" y="3704392"/>
                  <a:pt x="0" y="3592917"/>
                </a:cubicBezTo>
                <a:lnTo>
                  <a:pt x="0" y="201843"/>
                </a:lnTo>
                <a:cubicBezTo>
                  <a:pt x="0" y="90368"/>
                  <a:pt x="90368" y="0"/>
                  <a:pt x="201843" y="0"/>
                </a:cubicBezTo>
                <a:close/>
              </a:path>
            </a:pathLst>
          </a:cu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60A9A48-5B72-0243-BB22-A3F805341167}"/>
              </a:ext>
            </a:extLst>
          </p:cNvPr>
          <p:cNvPicPr>
            <a:picLocks noChangeAspect="1"/>
          </p:cNvPicPr>
          <p:nvPr/>
        </p:nvPicPr>
        <p:blipFill rotWithShape="1">
          <a:blip r:embed="rId4"/>
          <a:srcRect l="14571" r="17473" b="2"/>
          <a:stretch/>
        </p:blipFill>
        <p:spPr>
          <a:xfrm>
            <a:off x="120184" y="231728"/>
            <a:ext cx="4045230" cy="4475486"/>
          </a:xfrm>
          <a:custGeom>
            <a:avLst/>
            <a:gdLst/>
            <a:ahLst/>
            <a:cxnLst/>
            <a:rect l="l" t="t" r="r" b="b"/>
            <a:pathLst>
              <a:path w="3378793" h="3738166">
                <a:moveTo>
                  <a:pt x="163732" y="0"/>
                </a:moveTo>
                <a:lnTo>
                  <a:pt x="3378793" y="0"/>
                </a:lnTo>
                <a:lnTo>
                  <a:pt x="3378793" y="3738166"/>
                </a:lnTo>
                <a:lnTo>
                  <a:pt x="163732" y="3738166"/>
                </a:lnTo>
                <a:cubicBezTo>
                  <a:pt x="73305" y="3738166"/>
                  <a:pt x="0" y="3664861"/>
                  <a:pt x="0" y="3574434"/>
                </a:cubicBezTo>
                <a:lnTo>
                  <a:pt x="0" y="163732"/>
                </a:lnTo>
                <a:cubicBezTo>
                  <a:pt x="0" y="73305"/>
                  <a:pt x="73305" y="0"/>
                  <a:pt x="163732" y="0"/>
                </a:cubicBezTo>
                <a:close/>
              </a:path>
            </a:pathLst>
          </a:custGeom>
          <a:ln w="50800" cap="sq" cmpd="dbl">
            <a:noFill/>
            <a:miter lim="800000"/>
          </a:ln>
          <a:effectLst/>
        </p:spPr>
      </p:pic>
      <p:pic>
        <p:nvPicPr>
          <p:cNvPr id="13" name="Picture 12">
            <a:extLst>
              <a:ext uri="{FF2B5EF4-FFF2-40B4-BE49-F238E27FC236}">
                <a16:creationId xmlns:a16="http://schemas.microsoft.com/office/drawing/2014/main" id="{3872AF32-E343-7843-B0A1-4874E53A6334}"/>
              </a:ext>
            </a:extLst>
          </p:cNvPr>
          <p:cNvPicPr>
            <a:picLocks noChangeAspect="1"/>
          </p:cNvPicPr>
          <p:nvPr/>
        </p:nvPicPr>
        <p:blipFill rotWithShape="1">
          <a:blip r:embed="rId5"/>
          <a:srcRect l="17447" r="18912" b="-2"/>
          <a:stretch/>
        </p:blipFill>
        <p:spPr>
          <a:xfrm>
            <a:off x="4452538" y="645517"/>
            <a:ext cx="3291667" cy="3738166"/>
          </a:xfrm>
          <a:custGeom>
            <a:avLst/>
            <a:gdLst/>
            <a:ahLst/>
            <a:cxnLst/>
            <a:rect l="l" t="t" r="r" b="b"/>
            <a:pathLst>
              <a:path w="3291667" h="3738166">
                <a:moveTo>
                  <a:pt x="0" y="0"/>
                </a:moveTo>
                <a:lnTo>
                  <a:pt x="3291667" y="0"/>
                </a:lnTo>
                <a:lnTo>
                  <a:pt x="3291667" y="3738166"/>
                </a:lnTo>
                <a:lnTo>
                  <a:pt x="0" y="3738166"/>
                </a:lnTo>
                <a:close/>
              </a:path>
            </a:pathLst>
          </a:custGeom>
          <a:ln w="50800" cap="sq" cmpd="dbl">
            <a:noFill/>
            <a:miter lim="800000"/>
          </a:ln>
          <a:effectLst/>
        </p:spPr>
      </p:pic>
      <p:pic>
        <p:nvPicPr>
          <p:cNvPr id="6" name="Picture 5">
            <a:extLst>
              <a:ext uri="{FF2B5EF4-FFF2-40B4-BE49-F238E27FC236}">
                <a16:creationId xmlns:a16="http://schemas.microsoft.com/office/drawing/2014/main" id="{2A2709D5-1458-1440-BFEE-78C1E3C1C457}"/>
              </a:ext>
            </a:extLst>
          </p:cNvPr>
          <p:cNvPicPr>
            <a:picLocks noChangeAspect="1"/>
          </p:cNvPicPr>
          <p:nvPr/>
        </p:nvPicPr>
        <p:blipFill rotWithShape="1">
          <a:blip r:embed="rId6"/>
          <a:srcRect l="9263" r="14427" b="-4"/>
          <a:stretch/>
        </p:blipFill>
        <p:spPr>
          <a:xfrm>
            <a:off x="8000958" y="165760"/>
            <a:ext cx="3829791" cy="4243085"/>
          </a:xfrm>
          <a:custGeom>
            <a:avLst/>
            <a:gdLst/>
            <a:ahLst/>
            <a:cxnLst/>
            <a:rect l="l" t="t" r="r" b="b"/>
            <a:pathLst>
              <a:path w="3374053" h="3738166">
                <a:moveTo>
                  <a:pt x="0" y="0"/>
                </a:moveTo>
                <a:lnTo>
                  <a:pt x="3210321" y="0"/>
                </a:lnTo>
                <a:cubicBezTo>
                  <a:pt x="3300748" y="0"/>
                  <a:pt x="3374053" y="73305"/>
                  <a:pt x="3374053" y="163732"/>
                </a:cubicBezTo>
                <a:lnTo>
                  <a:pt x="3374053" y="3574434"/>
                </a:lnTo>
                <a:cubicBezTo>
                  <a:pt x="3374053" y="3664861"/>
                  <a:pt x="3300748" y="3738166"/>
                  <a:pt x="3210321" y="3738166"/>
                </a:cubicBezTo>
                <a:lnTo>
                  <a:pt x="0" y="3738166"/>
                </a:lnTo>
                <a:close/>
              </a:path>
            </a:pathLst>
          </a:custGeom>
          <a:ln w="50800" cap="sq" cmpd="dbl">
            <a:noFill/>
            <a:miter lim="800000"/>
          </a:ln>
          <a:effectLst/>
        </p:spPr>
      </p:pic>
      <p:sp>
        <p:nvSpPr>
          <p:cNvPr id="7" name="Rectangle 6">
            <a:extLst>
              <a:ext uri="{FF2B5EF4-FFF2-40B4-BE49-F238E27FC236}">
                <a16:creationId xmlns:a16="http://schemas.microsoft.com/office/drawing/2014/main" id="{AFB3E3BD-FDCF-BE42-9CD5-918664BB17D9}"/>
              </a:ext>
            </a:extLst>
          </p:cNvPr>
          <p:cNvSpPr/>
          <p:nvPr/>
        </p:nvSpPr>
        <p:spPr>
          <a:xfrm>
            <a:off x="7895081" y="4440277"/>
            <a:ext cx="4041546" cy="2585323"/>
          </a:xfrm>
          <a:prstGeom prst="rect">
            <a:avLst/>
          </a:prstGeom>
        </p:spPr>
        <p:txBody>
          <a:bodyPr wrap="square">
            <a:spAutoFit/>
          </a:bodyPr>
          <a:lstStyle/>
          <a:p>
            <a:r>
              <a:rPr lang="en-US" b="1" dirty="0">
                <a:latin typeface="Arial" panose="020B0604020202020204" pitchFamily="34" charset="0"/>
              </a:rPr>
              <a:t>The Visionary Ezekiel Temple plan drawn by the 19th-century French architect and Bible scholar </a:t>
            </a:r>
            <a:r>
              <a:rPr lang="en-US" b="1" dirty="0">
                <a:latin typeface="Arial" panose="020B0604020202020204" pitchFamily="34" charset="0"/>
                <a:hlinkClick r:id="rId7"/>
              </a:rPr>
              <a:t>Charles Chipiez</a:t>
            </a:r>
            <a:r>
              <a:rPr lang="en-US" b="1" dirty="0">
                <a:latin typeface="Arial" panose="020B0604020202020204" pitchFamily="34" charset="0"/>
              </a:rPr>
              <a:t>.</a:t>
            </a:r>
            <a:r>
              <a:rPr lang="zh-Hans" altLang="en-US" b="1" dirty="0">
                <a:latin typeface="Arial" panose="020B0604020202020204" pitchFamily="34" charset="0"/>
              </a:rPr>
              <a:t> 以西结的异像关于圣殿</a:t>
            </a:r>
            <a:r>
              <a:rPr lang="en-US" dirty="0"/>
              <a:t>“Then the nations will know that I the Lord make Israel holy, when my sanctuary is among them forever.” </a:t>
            </a:r>
            <a:r>
              <a:rPr lang="en-US" i="1" dirty="0"/>
              <a:t> (Ezekiel 37:28)</a:t>
            </a:r>
            <a:endParaRPr lang="en-US" dirty="0"/>
          </a:p>
          <a:p>
            <a:br>
              <a:rPr lang="en-US" dirty="0"/>
            </a:br>
            <a:endParaRPr lang="en-US" b="1" dirty="0"/>
          </a:p>
        </p:txBody>
      </p:sp>
      <p:sp>
        <p:nvSpPr>
          <p:cNvPr id="14" name="TextBox 13">
            <a:extLst>
              <a:ext uri="{FF2B5EF4-FFF2-40B4-BE49-F238E27FC236}">
                <a16:creationId xmlns:a16="http://schemas.microsoft.com/office/drawing/2014/main" id="{28E9229D-5E5A-194A-BC59-4479444FE8D9}"/>
              </a:ext>
            </a:extLst>
          </p:cNvPr>
          <p:cNvSpPr txBox="1"/>
          <p:nvPr/>
        </p:nvSpPr>
        <p:spPr>
          <a:xfrm>
            <a:off x="4992130" y="4806778"/>
            <a:ext cx="2338204" cy="707886"/>
          </a:xfrm>
          <a:prstGeom prst="rect">
            <a:avLst/>
          </a:prstGeom>
          <a:noFill/>
        </p:spPr>
        <p:txBody>
          <a:bodyPr wrap="none" rtlCol="0">
            <a:spAutoFit/>
          </a:bodyPr>
          <a:lstStyle/>
          <a:p>
            <a:r>
              <a:rPr lang="en-US" sz="2000" b="1" dirty="0"/>
              <a:t>DOME OF THE ROCK</a:t>
            </a:r>
          </a:p>
          <a:p>
            <a:r>
              <a:rPr lang="zh-Hans" altLang="en-US" sz="2000" b="1" dirty="0"/>
              <a:t>穆斯林岩石圆顶</a:t>
            </a:r>
            <a:endParaRPr lang="en-US" sz="2000" b="1" dirty="0"/>
          </a:p>
        </p:txBody>
      </p:sp>
      <p:sp>
        <p:nvSpPr>
          <p:cNvPr id="15" name="TextBox 14">
            <a:extLst>
              <a:ext uri="{FF2B5EF4-FFF2-40B4-BE49-F238E27FC236}">
                <a16:creationId xmlns:a16="http://schemas.microsoft.com/office/drawing/2014/main" id="{2D702045-4612-6746-9E04-C91807EC6407}"/>
              </a:ext>
            </a:extLst>
          </p:cNvPr>
          <p:cNvSpPr txBox="1"/>
          <p:nvPr/>
        </p:nvSpPr>
        <p:spPr>
          <a:xfrm>
            <a:off x="256431" y="4932720"/>
            <a:ext cx="3890507" cy="707886"/>
          </a:xfrm>
          <a:prstGeom prst="rect">
            <a:avLst/>
          </a:prstGeom>
          <a:noFill/>
        </p:spPr>
        <p:txBody>
          <a:bodyPr wrap="square" rtlCol="0">
            <a:spAutoFit/>
          </a:bodyPr>
          <a:lstStyle/>
          <a:p>
            <a:r>
              <a:rPr lang="en-US" sz="2000" b="1" dirty="0"/>
              <a:t>ARIEL VIEW OF TEMPLE MOUND TODAY</a:t>
            </a:r>
            <a:r>
              <a:rPr lang="zh-Hans" altLang="en-US" sz="2000" b="1" dirty="0"/>
              <a:t>今天的圣殿丘</a:t>
            </a:r>
            <a:endParaRPr lang="en-US" sz="2000" b="1" dirty="0"/>
          </a:p>
        </p:txBody>
      </p:sp>
      <p:pic>
        <p:nvPicPr>
          <p:cNvPr id="17" name="Picture 16">
            <a:extLst>
              <a:ext uri="{FF2B5EF4-FFF2-40B4-BE49-F238E27FC236}">
                <a16:creationId xmlns:a16="http://schemas.microsoft.com/office/drawing/2014/main" id="{44CBED40-B4EC-8D45-AEDB-3EDD47A5215C}"/>
              </a:ext>
            </a:extLst>
          </p:cNvPr>
          <p:cNvPicPr>
            <a:picLocks noChangeAspect="1"/>
          </p:cNvPicPr>
          <p:nvPr/>
        </p:nvPicPr>
        <p:blipFill>
          <a:blip r:embed="rId8"/>
          <a:stretch>
            <a:fillRect/>
          </a:stretch>
        </p:blipFill>
        <p:spPr>
          <a:xfrm>
            <a:off x="2286000" y="615950"/>
            <a:ext cx="7620000" cy="5626100"/>
          </a:xfrm>
          <a:prstGeom prst="rect">
            <a:avLst/>
          </a:prstGeom>
        </p:spPr>
      </p:pic>
    </p:spTree>
    <p:extLst>
      <p:ext uri="{BB962C8B-B14F-4D97-AF65-F5344CB8AC3E}">
        <p14:creationId xmlns:p14="http://schemas.microsoft.com/office/powerpoint/2010/main" val="187519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A0570-7FA6-5340-9CA1-A66EF8E201DB}"/>
              </a:ext>
            </a:extLst>
          </p:cNvPr>
          <p:cNvPicPr>
            <a:picLocks noChangeAspect="1"/>
          </p:cNvPicPr>
          <p:nvPr/>
        </p:nvPicPr>
        <p:blipFill>
          <a:blip r:embed="rId2"/>
          <a:stretch>
            <a:fillRect/>
          </a:stretch>
        </p:blipFill>
        <p:spPr>
          <a:xfrm>
            <a:off x="0" y="0"/>
            <a:ext cx="4439920" cy="5350104"/>
          </a:xfrm>
          <a:prstGeom prst="rect">
            <a:avLst/>
          </a:prstGeom>
        </p:spPr>
      </p:pic>
      <p:sp>
        <p:nvSpPr>
          <p:cNvPr id="4" name="Rectangle 3">
            <a:extLst>
              <a:ext uri="{FF2B5EF4-FFF2-40B4-BE49-F238E27FC236}">
                <a16:creationId xmlns:a16="http://schemas.microsoft.com/office/drawing/2014/main" id="{A97AA356-7007-4242-8195-D4283C80096E}"/>
              </a:ext>
            </a:extLst>
          </p:cNvPr>
          <p:cNvSpPr/>
          <p:nvPr/>
        </p:nvSpPr>
        <p:spPr>
          <a:xfrm>
            <a:off x="101600" y="5490756"/>
            <a:ext cx="6096000" cy="1200329"/>
          </a:xfrm>
          <a:prstGeom prst="rect">
            <a:avLst/>
          </a:prstGeom>
        </p:spPr>
        <p:txBody>
          <a:bodyPr>
            <a:spAutoFit/>
          </a:bodyPr>
          <a:lstStyle/>
          <a:p>
            <a:r>
              <a:rPr lang="en-US" b="1" dirty="0">
                <a:latin typeface="Arial" panose="020B0604020202020204" pitchFamily="34" charset="0"/>
              </a:rPr>
              <a:t>Jewish high priest and </a:t>
            </a:r>
            <a:r>
              <a:rPr lang="en-US" b="1" dirty="0">
                <a:latin typeface="Arial" panose="020B0604020202020204" pitchFamily="34" charset="0"/>
                <a:hlinkClick r:id="rId3"/>
              </a:rPr>
              <a:t>Levite</a:t>
            </a:r>
            <a:r>
              <a:rPr lang="en-US" b="1" dirty="0">
                <a:latin typeface="Arial" panose="020B0604020202020204" pitchFamily="34" charset="0"/>
              </a:rPr>
              <a:t> in </a:t>
            </a:r>
            <a:r>
              <a:rPr lang="en-US" b="1" dirty="0">
                <a:latin typeface="Arial" panose="020B0604020202020204" pitchFamily="34" charset="0"/>
                <a:hlinkClick r:id="rId4"/>
              </a:rPr>
              <a:t>ancient Judah</a:t>
            </a:r>
            <a:r>
              <a:rPr lang="en-US" b="1" dirty="0">
                <a:latin typeface="Arial" panose="020B0604020202020204" pitchFamily="34" charset="0"/>
              </a:rPr>
              <a:t> (the depictions of the </a:t>
            </a:r>
            <a:r>
              <a:rPr lang="en-US" b="1" dirty="0">
                <a:latin typeface="Arial" panose="020B0604020202020204" pitchFamily="34" charset="0"/>
                <a:hlinkClick r:id="rId5"/>
              </a:rPr>
              <a:t>Menorah</a:t>
            </a:r>
            <a:r>
              <a:rPr lang="en-US" b="1" dirty="0">
                <a:latin typeface="Arial" panose="020B0604020202020204" pitchFamily="34" charset="0"/>
              </a:rPr>
              <a:t>, </a:t>
            </a:r>
            <a:r>
              <a:rPr lang="en-US" b="1" dirty="0">
                <a:latin typeface="Arial" panose="020B0604020202020204" pitchFamily="34" charset="0"/>
                <a:hlinkClick r:id="rId6"/>
              </a:rPr>
              <a:t>Table of Showbread</a:t>
            </a:r>
            <a:r>
              <a:rPr lang="en-US" b="1" dirty="0">
                <a:latin typeface="Arial" panose="020B0604020202020204" pitchFamily="34" charset="0"/>
              </a:rPr>
              <a:t> and </a:t>
            </a:r>
            <a:r>
              <a:rPr lang="en-US" b="1" dirty="0">
                <a:latin typeface="Arial" panose="020B0604020202020204" pitchFamily="34" charset="0"/>
                <a:hlinkClick r:id="rId7"/>
              </a:rPr>
              <a:t>trumpets</a:t>
            </a:r>
            <a:r>
              <a:rPr lang="en-US" b="1" dirty="0">
                <a:latin typeface="Arial" panose="020B0604020202020204" pitchFamily="34" charset="0"/>
              </a:rPr>
              <a:t> are inspired by the </a:t>
            </a:r>
            <a:r>
              <a:rPr lang="en-US" b="1" dirty="0">
                <a:latin typeface="Arial" panose="020B0604020202020204" pitchFamily="34" charset="0"/>
                <a:hlinkClick r:id="rId8"/>
              </a:rPr>
              <a:t>Arch of Titus</a:t>
            </a:r>
            <a:r>
              <a:rPr lang="en-US" b="1" dirty="0">
                <a:latin typeface="Arial" panose="020B0604020202020204" pitchFamily="34" charset="0"/>
              </a:rPr>
              <a:t>).</a:t>
            </a:r>
            <a:endParaRPr lang="en-US" b="1" dirty="0"/>
          </a:p>
        </p:txBody>
      </p:sp>
      <p:pic>
        <p:nvPicPr>
          <p:cNvPr id="6" name="Picture 5">
            <a:extLst>
              <a:ext uri="{FF2B5EF4-FFF2-40B4-BE49-F238E27FC236}">
                <a16:creationId xmlns:a16="http://schemas.microsoft.com/office/drawing/2014/main" id="{E0DB503E-DEB2-7E41-A351-4E05AEF330A9}"/>
              </a:ext>
            </a:extLst>
          </p:cNvPr>
          <p:cNvPicPr>
            <a:picLocks noChangeAspect="1"/>
          </p:cNvPicPr>
          <p:nvPr/>
        </p:nvPicPr>
        <p:blipFill>
          <a:blip r:embed="rId9"/>
          <a:stretch>
            <a:fillRect/>
          </a:stretch>
        </p:blipFill>
        <p:spPr>
          <a:xfrm>
            <a:off x="4509668" y="36900"/>
            <a:ext cx="7178040" cy="5313204"/>
          </a:xfrm>
          <a:prstGeom prst="rect">
            <a:avLst/>
          </a:prstGeom>
        </p:spPr>
      </p:pic>
      <p:sp>
        <p:nvSpPr>
          <p:cNvPr id="7" name="Rectangle 6">
            <a:extLst>
              <a:ext uri="{FF2B5EF4-FFF2-40B4-BE49-F238E27FC236}">
                <a16:creationId xmlns:a16="http://schemas.microsoft.com/office/drawing/2014/main" id="{0F8731C9-A523-4348-A08B-E830AE9C4C64}"/>
              </a:ext>
            </a:extLst>
          </p:cNvPr>
          <p:cNvSpPr/>
          <p:nvPr/>
        </p:nvSpPr>
        <p:spPr>
          <a:xfrm>
            <a:off x="7216621" y="5662140"/>
            <a:ext cx="3377848" cy="646331"/>
          </a:xfrm>
          <a:prstGeom prst="rect">
            <a:avLst/>
          </a:prstGeom>
        </p:spPr>
        <p:txBody>
          <a:bodyPr wrap="none">
            <a:spAutoFit/>
          </a:bodyPr>
          <a:lstStyle/>
          <a:p>
            <a:r>
              <a:rPr lang="en-US" b="1" dirty="0">
                <a:latin typeface="Arial" panose="020B0604020202020204" pitchFamily="34" charset="0"/>
              </a:rPr>
              <a:t>High Priest in the Holy Place.</a:t>
            </a:r>
          </a:p>
          <a:p>
            <a:r>
              <a:rPr lang="zh-Hans" altLang="en-US" b="1" dirty="0">
                <a:latin typeface="Arial" panose="020B0604020202020204" pitchFamily="34" charset="0"/>
              </a:rPr>
              <a:t>大祭司在至圣所的工作</a:t>
            </a:r>
            <a:endParaRPr lang="en-US" b="1" dirty="0"/>
          </a:p>
        </p:txBody>
      </p:sp>
    </p:spTree>
    <p:extLst>
      <p:ext uri="{BB962C8B-B14F-4D97-AF65-F5344CB8AC3E}">
        <p14:creationId xmlns:p14="http://schemas.microsoft.com/office/powerpoint/2010/main" val="189224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98853" y="-370702"/>
            <a:ext cx="12192000" cy="2468880"/>
          </a:xfrm>
        </p:spPr>
        <p:txBody>
          <a:bodyPr>
            <a:normAutofit/>
          </a:bodyPr>
          <a:lstStyle/>
          <a:p>
            <a:pPr algn="ctr"/>
            <a:r>
              <a:rPr lang="en-US" sz="5400" b="1" dirty="0"/>
              <a:t>WORK OF THE HIGH PRIEST</a:t>
            </a:r>
            <a:br>
              <a:rPr lang="en-US" sz="5400" b="1" dirty="0"/>
            </a:br>
            <a:r>
              <a:rPr lang="zh-Hans" altLang="en-US" sz="5400" b="1" dirty="0"/>
              <a:t>大祭司的工作</a:t>
            </a:r>
            <a:endParaRPr lang="en-US" sz="5400" b="1" dirty="0"/>
          </a:p>
        </p:txBody>
      </p:sp>
      <p:sp>
        <p:nvSpPr>
          <p:cNvPr id="3" name="Content Placeholder 2">
            <a:extLst>
              <a:ext uri="{FF2B5EF4-FFF2-40B4-BE49-F238E27FC236}">
                <a16:creationId xmlns:a16="http://schemas.microsoft.com/office/drawing/2014/main" id="{36264A80-8582-3B45-875C-C890FABEB42E}"/>
              </a:ext>
            </a:extLst>
          </p:cNvPr>
          <p:cNvSpPr>
            <a:spLocks noGrp="1"/>
          </p:cNvSpPr>
          <p:nvPr>
            <p:ph idx="1"/>
          </p:nvPr>
        </p:nvSpPr>
        <p:spPr>
          <a:xfrm>
            <a:off x="0" y="3069144"/>
            <a:ext cx="12192000" cy="4307840"/>
          </a:xfrm>
        </p:spPr>
        <p:txBody>
          <a:bodyPr>
            <a:normAutofit/>
          </a:bodyPr>
          <a:lstStyle/>
          <a:p>
            <a:r>
              <a:rPr lang="en-US" sz="4000" b="1" dirty="0"/>
              <a:t>"FOR EVERY HIGH PRIEST CHOSEN FROM AMONG MEN IS APPOINTED TO ACT ON BEHALF OF MEN IN RELATION TO GOD, TO OFFER GIFTS AND SACRIFICES FOR SINS." VS. 1</a:t>
            </a:r>
          </a:p>
          <a:p>
            <a:r>
              <a:rPr lang="zh-Hans" altLang="en-US" sz="4000" b="1" dirty="0"/>
              <a:t>“凡从人间挑选的大祭司，</a:t>
            </a:r>
            <a:r>
              <a:rPr lang="zh-Hans" altLang="en-US" sz="4000" b="1" u="sng" dirty="0"/>
              <a:t>是奉派替人办理属神的事</a:t>
            </a:r>
            <a:r>
              <a:rPr lang="zh-Hans" altLang="en-US" sz="4000" b="1" dirty="0"/>
              <a:t>，为要</a:t>
            </a:r>
            <a:r>
              <a:rPr lang="zh-Hans" altLang="en-US" sz="4000" b="1" u="sng" dirty="0"/>
              <a:t>献上礼物和赎罪祭</a:t>
            </a:r>
            <a:r>
              <a:rPr lang="zh-Hans" altLang="en-US" sz="4000" b="1" dirty="0"/>
              <a:t>（或作‘要为罪献上礼物和祭物’）</a:t>
            </a:r>
            <a:endParaRPr lang="en-US" sz="4000" b="1" dirty="0"/>
          </a:p>
          <a:p>
            <a:endParaRPr lang="en-US" sz="4000" b="1" dirty="0"/>
          </a:p>
          <a:p>
            <a:endParaRPr lang="en-US" sz="4000" b="1" dirty="0"/>
          </a:p>
        </p:txBody>
      </p:sp>
    </p:spTree>
    <p:extLst>
      <p:ext uri="{BB962C8B-B14F-4D97-AF65-F5344CB8AC3E}">
        <p14:creationId xmlns:p14="http://schemas.microsoft.com/office/powerpoint/2010/main" val="3974025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idx="4294967295"/>
          </p:nvPr>
        </p:nvSpPr>
        <p:spPr>
          <a:xfrm>
            <a:off x="0" y="-286470"/>
            <a:ext cx="12192000" cy="2468563"/>
          </a:xfrm>
        </p:spPr>
        <p:txBody>
          <a:bodyPr>
            <a:normAutofit/>
          </a:bodyPr>
          <a:lstStyle/>
          <a:p>
            <a:pPr algn="ctr"/>
            <a:r>
              <a:rPr lang="en-US" sz="5400" b="1" dirty="0"/>
              <a:t>WORK OF THE HIGH PRIEST</a:t>
            </a:r>
            <a:br>
              <a:rPr lang="en-US" sz="5400" b="1" dirty="0"/>
            </a:br>
            <a:r>
              <a:rPr lang="zh-Hans" altLang="en-US" sz="5400" b="1" dirty="0"/>
              <a:t>大祭司的工作</a:t>
            </a:r>
            <a:endParaRPr lang="en-US" sz="5400" b="1" dirty="0"/>
          </a:p>
        </p:txBody>
      </p:sp>
      <p:pic>
        <p:nvPicPr>
          <p:cNvPr id="6" name="Picture 5">
            <a:extLst>
              <a:ext uri="{FF2B5EF4-FFF2-40B4-BE49-F238E27FC236}">
                <a16:creationId xmlns:a16="http://schemas.microsoft.com/office/drawing/2014/main" id="{E98D134B-A723-3B42-853A-3D6B2B692D15}"/>
              </a:ext>
            </a:extLst>
          </p:cNvPr>
          <p:cNvPicPr>
            <a:picLocks noChangeAspect="1"/>
          </p:cNvPicPr>
          <p:nvPr/>
        </p:nvPicPr>
        <p:blipFill>
          <a:blip r:embed="rId2"/>
          <a:stretch>
            <a:fillRect/>
          </a:stretch>
        </p:blipFill>
        <p:spPr>
          <a:xfrm>
            <a:off x="127172" y="1767017"/>
            <a:ext cx="3308007" cy="4460788"/>
          </a:xfrm>
          <a:prstGeom prst="rect">
            <a:avLst/>
          </a:prstGeom>
        </p:spPr>
      </p:pic>
      <p:sp>
        <p:nvSpPr>
          <p:cNvPr id="7" name="Rectangle 6">
            <a:extLst>
              <a:ext uri="{FF2B5EF4-FFF2-40B4-BE49-F238E27FC236}">
                <a16:creationId xmlns:a16="http://schemas.microsoft.com/office/drawing/2014/main" id="{F5997B7F-D7AC-9948-AE7F-3544023ACE66}"/>
              </a:ext>
            </a:extLst>
          </p:cNvPr>
          <p:cNvSpPr/>
          <p:nvPr/>
        </p:nvSpPr>
        <p:spPr>
          <a:xfrm>
            <a:off x="3620530" y="2088291"/>
            <a:ext cx="8246076" cy="4401205"/>
          </a:xfrm>
          <a:prstGeom prst="rect">
            <a:avLst/>
          </a:prstGeom>
        </p:spPr>
        <p:txBody>
          <a:bodyPr wrap="square">
            <a:spAutoFit/>
          </a:bodyPr>
          <a:lstStyle/>
          <a:p>
            <a:r>
              <a:rPr lang="en-US" sz="2000" b="1" dirty="0">
                <a:latin typeface="system-ui"/>
              </a:rPr>
              <a:t>A sin offering is a sacrificial offering described and commanded in the Torah; it could be fine flour or a proper animal. A sin offering also occurs in 2 Chronicles 29:21 where seven bulls, seven rams, seven lambs and seven he-goats were sacrificed on the command of King Hezekiah for the kingdom, for the sanctuary, and for Judah. Like all types of sacrifices offered on the altar, the flour had to be unscented and the animal had to be completely unblemished. This offered sacrifice accompanied the important required core means of atonement for the committing of an unintentional transgression of a prohibition, that either has brought guilt upon the 'community of Israel' or the individual. This offering is brought during or after atonement for those transgressions that had been committed inadvertently, or in ignorance: intentional transgressions could only be absolved by other forms of atonement, or in severe cases </a:t>
            </a:r>
            <a:r>
              <a:rPr lang="en-US" sz="2000" b="1" dirty="0" err="1">
                <a:latin typeface="system-ui"/>
              </a:rPr>
              <a:t>kareth</a:t>
            </a:r>
            <a:r>
              <a:rPr lang="en-US" sz="2000" b="1" dirty="0">
                <a:latin typeface="system-ui"/>
              </a:rPr>
              <a:t>. It was distinct from the biblical guilt offering.</a:t>
            </a:r>
            <a:endParaRPr lang="en-US" sz="2000" b="1" dirty="0"/>
          </a:p>
        </p:txBody>
      </p:sp>
    </p:spTree>
    <p:extLst>
      <p:ext uri="{BB962C8B-B14F-4D97-AF65-F5344CB8AC3E}">
        <p14:creationId xmlns:p14="http://schemas.microsoft.com/office/powerpoint/2010/main" val="349201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685802" y="164757"/>
            <a:ext cx="10131425" cy="1456267"/>
          </a:xfrm>
        </p:spPr>
        <p:txBody>
          <a:bodyPr>
            <a:normAutofit fontScale="90000"/>
          </a:bodyPr>
          <a:lstStyle/>
          <a:p>
            <a:pPr algn="ctr"/>
            <a:r>
              <a:rPr lang="en-US" sz="5400" b="1" dirty="0"/>
              <a:t>WORK OF THE HIGH PRIEST</a:t>
            </a:r>
            <a:br>
              <a:rPr lang="en-US" sz="5400" b="1" dirty="0"/>
            </a:br>
            <a:r>
              <a:rPr lang="zh-Hans" altLang="en-US" sz="5400" b="1" dirty="0"/>
              <a:t>大祭司的工作</a:t>
            </a:r>
            <a:r>
              <a:rPr lang="en-US" altLang="zh-Hans" sz="5400" b="1" dirty="0"/>
              <a:t>2-3</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0" y="1902941"/>
            <a:ext cx="12191999" cy="4955059"/>
          </a:xfrm>
        </p:spPr>
        <p:txBody>
          <a:bodyPr>
            <a:normAutofit/>
          </a:bodyPr>
          <a:lstStyle/>
          <a:p>
            <a:r>
              <a:rPr lang="en-US" sz="4000" b="1" dirty="0"/>
              <a:t>"He can deal gently with the ignorant and wayward, since he himself is beset with weakness." 2                                          </a:t>
            </a:r>
            <a:r>
              <a:rPr lang="zh-Hans" altLang="en-US" sz="4000" b="1" dirty="0"/>
              <a:t>“他能体谅那愚蒙的和失迷的人，因为他自己也是被软弱所困。”</a:t>
            </a:r>
            <a:endParaRPr lang="en-US" altLang="zh-Hans" sz="4000" b="1" dirty="0"/>
          </a:p>
          <a:p>
            <a:r>
              <a:rPr lang="en-US" altLang="zh-Hans" sz="4000" b="1" dirty="0"/>
              <a:t>"Because of this he is obligated to offer sacrifice for his own sins just as he does for those of the people." 3                             </a:t>
            </a:r>
            <a:r>
              <a:rPr lang="zh-Hans" altLang="en-US" sz="4000" b="1" dirty="0"/>
              <a:t>“故此，他理当为百姓和自己献祭赎罪。”</a:t>
            </a:r>
            <a:endParaRPr lang="en-US" altLang="zh-Hans" sz="4000" b="1" dirty="0"/>
          </a:p>
          <a:p>
            <a:endParaRPr lang="en-US" sz="3600" b="1" dirty="0"/>
          </a:p>
        </p:txBody>
      </p:sp>
    </p:spTree>
    <p:extLst>
      <p:ext uri="{BB962C8B-B14F-4D97-AF65-F5344CB8AC3E}">
        <p14:creationId xmlns:p14="http://schemas.microsoft.com/office/powerpoint/2010/main" val="58463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3E17E-34F9-194E-8A8B-7864A645BDC2}"/>
              </a:ext>
            </a:extLst>
          </p:cNvPr>
          <p:cNvSpPr>
            <a:spLocks noGrp="1"/>
          </p:cNvSpPr>
          <p:nvPr>
            <p:ph type="title"/>
          </p:nvPr>
        </p:nvSpPr>
        <p:spPr>
          <a:xfrm>
            <a:off x="747586" y="164757"/>
            <a:ext cx="10131425" cy="1456267"/>
          </a:xfrm>
        </p:spPr>
        <p:txBody>
          <a:bodyPr>
            <a:normAutofit fontScale="90000"/>
          </a:bodyPr>
          <a:lstStyle/>
          <a:p>
            <a:pPr algn="ctr"/>
            <a:r>
              <a:rPr lang="en-US" sz="5400" b="1" dirty="0"/>
              <a:t>JESUS IS THE HIGH PRIES FOREVER</a:t>
            </a:r>
            <a:br>
              <a:rPr lang="en-US" sz="5400" b="1" dirty="0"/>
            </a:br>
            <a:r>
              <a:rPr lang="zh-Hans" altLang="en-US" sz="5400" b="1" dirty="0"/>
              <a:t>耶稣永远的大祭司</a:t>
            </a:r>
            <a:r>
              <a:rPr lang="en-US" altLang="zh-Hans" sz="5400" b="1" dirty="0"/>
              <a:t>4-5</a:t>
            </a:r>
            <a:endParaRPr lang="en-US" sz="5400" b="1" dirty="0"/>
          </a:p>
        </p:txBody>
      </p:sp>
      <p:sp>
        <p:nvSpPr>
          <p:cNvPr id="3" name="Content Placeholder 2">
            <a:extLst>
              <a:ext uri="{FF2B5EF4-FFF2-40B4-BE49-F238E27FC236}">
                <a16:creationId xmlns:a16="http://schemas.microsoft.com/office/drawing/2014/main" id="{6C66451E-1EA7-9E48-A209-70DF6C59FB41}"/>
              </a:ext>
            </a:extLst>
          </p:cNvPr>
          <p:cNvSpPr>
            <a:spLocks noGrp="1"/>
          </p:cNvSpPr>
          <p:nvPr>
            <p:ph idx="1"/>
          </p:nvPr>
        </p:nvSpPr>
        <p:spPr>
          <a:xfrm>
            <a:off x="1" y="1621024"/>
            <a:ext cx="12191999" cy="4955059"/>
          </a:xfrm>
        </p:spPr>
        <p:txBody>
          <a:bodyPr>
            <a:normAutofit/>
          </a:bodyPr>
          <a:lstStyle/>
          <a:p>
            <a:r>
              <a:rPr lang="en-US" sz="3600" b="1" dirty="0"/>
              <a:t>"AND NO ONE TAKES THIS HONOR FOR HIMSELF, BUT ONLY WHEN CALLED BY GOD, JUST AS AARON WAS." 4                                                 </a:t>
            </a:r>
            <a:r>
              <a:rPr lang="zh-Hans" altLang="en-US" sz="3600" b="1" dirty="0"/>
              <a:t>“这大祭司的尊荣没有人自取，惟要蒙神所召，像亚伦一样。”</a:t>
            </a:r>
            <a:endParaRPr lang="en-US" altLang="zh-Hans" sz="3600" b="1" dirty="0"/>
          </a:p>
          <a:p>
            <a:r>
              <a:rPr lang="en-US" sz="3600" b="1" dirty="0"/>
              <a:t>"SO ALSO CHRIST DID NOT EXALT HIMSELF TO BE MADE A HIGH PRIEST, BUT WAS APPOINTED BY HIM WHO SAID TO HIM, 'YOU ARE MY SON, TODAY I HAVE BEGOTTEN YOU.'"                                                               </a:t>
            </a:r>
            <a:r>
              <a:rPr lang="zh-Hans" altLang="en-US" sz="3600" b="1" dirty="0"/>
              <a:t>“如此，基督也不是自取荣耀作大祭司，乃是在乎向他说‘你是我的儿子，我今日生你的那一位。’</a:t>
            </a:r>
            <a:r>
              <a:rPr lang="en-US" altLang="zh-Hans" sz="3600" b="1" dirty="0"/>
              <a:t>5</a:t>
            </a:r>
            <a:endParaRPr lang="en-US" sz="3600" b="1" dirty="0"/>
          </a:p>
        </p:txBody>
      </p:sp>
    </p:spTree>
    <p:extLst>
      <p:ext uri="{BB962C8B-B14F-4D97-AF65-F5344CB8AC3E}">
        <p14:creationId xmlns:p14="http://schemas.microsoft.com/office/powerpoint/2010/main" val="1525786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295</TotalTime>
  <Words>979</Words>
  <Application>Microsoft Macintosh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宋体</vt:lpstr>
      <vt:lpstr>system-ui</vt:lpstr>
      <vt:lpstr>Arial</vt:lpstr>
      <vt:lpstr>Calibri</vt:lpstr>
      <vt:lpstr>Calibri Light</vt:lpstr>
      <vt:lpstr>Celestial</vt:lpstr>
      <vt:lpstr>JESUS OUR HIGH PRIEST FOREVER 耶稣我们永远的大祭司 </vt:lpstr>
      <vt:lpstr>PowerPoint Presentation</vt:lpstr>
      <vt:lpstr>PowerPoint Presentation</vt:lpstr>
      <vt:lpstr>PowerPoint Presentation</vt:lpstr>
      <vt:lpstr>PowerPoint Presentation</vt:lpstr>
      <vt:lpstr>WORK OF THE HIGH PRIEST 大祭司的工作</vt:lpstr>
      <vt:lpstr>WORK OF THE HIGH PRIEST 大祭司的工作</vt:lpstr>
      <vt:lpstr>WORK OF THE HIGH PRIEST 大祭司的工作2-3</vt:lpstr>
      <vt:lpstr>JESUS IS THE HIGH PRIES FOREVER 耶稣永远的大祭司4-5</vt:lpstr>
      <vt:lpstr>JESUS IS THE HIGH PRIES FOREVER 耶稣永远的大祭司6；10</vt:lpstr>
      <vt:lpstr>JESUS IN THE ORDER OF MELCHIZEDEK 耶稣麦基洗德的等次6</vt:lpstr>
      <vt:lpstr>JESUS IS THE HIGH PRIES FOREVER 耶稣永远的大祭司7</vt:lpstr>
      <vt:lpstr>JESUS IS THE HIGH PRIES FOREVER 耶稣永远的大祭司8-9</vt:lpstr>
      <vt:lpstr>JESUS IS THE HIGH PRIES FOREVER 耶稣永远的大祭司10</vt:lpstr>
      <vt:lpstr>PowerPoint Presentation</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OUR HIGH PRIEST 耶稣我们的大祭司 </dc:title>
  <dc:creator>Jane Pan</dc:creator>
  <cp:lastModifiedBy>Jane Pan</cp:lastModifiedBy>
  <cp:revision>24</cp:revision>
  <dcterms:created xsi:type="dcterms:W3CDTF">2020-12-08T15:15:39Z</dcterms:created>
  <dcterms:modified xsi:type="dcterms:W3CDTF">2020-12-09T18:43:51Z</dcterms:modified>
</cp:coreProperties>
</file>