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69" r:id="rId3"/>
    <p:sldId id="268" r:id="rId4"/>
    <p:sldId id="257" r:id="rId5"/>
    <p:sldId id="258" r:id="rId6"/>
    <p:sldId id="259" r:id="rId7"/>
    <p:sldId id="260" r:id="rId8"/>
    <p:sldId id="261" r:id="rId9"/>
    <p:sldId id="262" r:id="rId10"/>
    <p:sldId id="263" r:id="rId11"/>
    <p:sldId id="264" r:id="rId12"/>
    <p:sldId id="265" r:id="rId13"/>
    <p:sldId id="267"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6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054555-BEF8-134B-8861-266DC08D33EA}" type="datetimeFigureOut">
              <a:rPr lang="en-US" smtClean="0"/>
              <a:t>12/23/20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835035-7E8F-8F41-BD7D-47F5FA126FCE}" type="slidenum">
              <a:rPr lang="en-US" smtClean="0"/>
              <a:t>‹#›</a:t>
            </a:fld>
            <a:endParaRPr lang="en-US" dirty="0"/>
          </a:p>
        </p:txBody>
      </p:sp>
    </p:spTree>
    <p:extLst>
      <p:ext uri="{BB962C8B-B14F-4D97-AF65-F5344CB8AC3E}">
        <p14:creationId xmlns:p14="http://schemas.microsoft.com/office/powerpoint/2010/main" val="716147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Priests in the OT are </a:t>
            </a:r>
            <a:r>
              <a:rPr lang="en-US" dirty="0" err="1"/>
              <a:t>decendents</a:t>
            </a:r>
            <a:r>
              <a:rPr lang="en-US" dirty="0"/>
              <a:t> of Aaron and of the tribe of Levi. </a:t>
            </a:r>
          </a:p>
        </p:txBody>
      </p:sp>
      <p:sp>
        <p:nvSpPr>
          <p:cNvPr id="4" name="Slide Number Placeholder 3"/>
          <p:cNvSpPr>
            <a:spLocks noGrp="1"/>
          </p:cNvSpPr>
          <p:nvPr>
            <p:ph type="sldNum" sz="quarter" idx="10"/>
          </p:nvPr>
        </p:nvSpPr>
        <p:spPr/>
        <p:txBody>
          <a:bodyPr/>
          <a:lstStyle/>
          <a:p>
            <a:fld id="{10835035-7E8F-8F41-BD7D-47F5FA126FCE}" type="slidenum">
              <a:rPr lang="en-US" smtClean="0"/>
              <a:t>3</a:t>
            </a:fld>
            <a:endParaRPr lang="en-US" dirty="0"/>
          </a:p>
        </p:txBody>
      </p:sp>
    </p:spTree>
    <p:extLst>
      <p:ext uri="{BB962C8B-B14F-4D97-AF65-F5344CB8AC3E}">
        <p14:creationId xmlns:p14="http://schemas.microsoft.com/office/powerpoint/2010/main" val="288323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the church follows this guide that ministers are to live on the tithe given by his/her congregation. The tithe should be the average income of the church.</a:t>
            </a:r>
          </a:p>
        </p:txBody>
      </p:sp>
      <p:sp>
        <p:nvSpPr>
          <p:cNvPr id="4" name="Slide Number Placeholder 3"/>
          <p:cNvSpPr>
            <a:spLocks noGrp="1"/>
          </p:cNvSpPr>
          <p:nvPr>
            <p:ph type="sldNum" sz="quarter" idx="10"/>
          </p:nvPr>
        </p:nvSpPr>
        <p:spPr/>
        <p:txBody>
          <a:bodyPr/>
          <a:lstStyle/>
          <a:p>
            <a:fld id="{10835035-7E8F-8F41-BD7D-47F5FA126FCE}" type="slidenum">
              <a:rPr lang="en-US" smtClean="0"/>
              <a:t>8</a:t>
            </a:fld>
            <a:endParaRPr lang="en-US" dirty="0"/>
          </a:p>
        </p:txBody>
      </p:sp>
    </p:spTree>
    <p:extLst>
      <p:ext uri="{BB962C8B-B14F-4D97-AF65-F5344CB8AC3E}">
        <p14:creationId xmlns:p14="http://schemas.microsoft.com/office/powerpoint/2010/main" val="2267654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Golden eyed ducks from Canada, so beautiful. Wednesday morning while I was thinking on the sermon, these ducks decided to land on my lake. They made a CHOICE to land on my water. I used binoculars to see them, swimming, frolicking, and diving for food. There were five of them male and female.  God spoke to me via these special ducks. They made a choice to fly down to my lake, but they actually gave me a blessing watching them and enjoying their beauty. They only come during this time when they are migrating to a warmer place. It reminded me that we all have a choice. God does not force us to give tithe, but once we made the choice to tithe, not only will we get a blessings, but we also will give blessings to others and many time for generations to come!</a:t>
            </a:r>
          </a:p>
        </p:txBody>
      </p:sp>
      <p:sp>
        <p:nvSpPr>
          <p:cNvPr id="4" name="Slide Number Placeholder 3"/>
          <p:cNvSpPr>
            <a:spLocks noGrp="1"/>
          </p:cNvSpPr>
          <p:nvPr>
            <p:ph type="sldNum" sz="quarter" idx="10"/>
          </p:nvPr>
        </p:nvSpPr>
        <p:spPr/>
        <p:txBody>
          <a:bodyPr/>
          <a:lstStyle/>
          <a:p>
            <a:fld id="{10835035-7E8F-8F41-BD7D-47F5FA126FCE}" type="slidenum">
              <a:rPr lang="en-US" smtClean="0"/>
              <a:t>13</a:t>
            </a:fld>
            <a:endParaRPr lang="en-US" dirty="0"/>
          </a:p>
        </p:txBody>
      </p:sp>
    </p:spTree>
    <p:extLst>
      <p:ext uri="{BB962C8B-B14F-4D97-AF65-F5344CB8AC3E}">
        <p14:creationId xmlns:p14="http://schemas.microsoft.com/office/powerpoint/2010/main" val="2013787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Hans" dirty="0"/>
              <a:t>CBC needs to grow in giving to support the church and future God called pastors and ministers to come. If we don't, the church will not be able to survive, especially more hard times to come.</a:t>
            </a:r>
            <a:endParaRPr lang="en-US" dirty="0"/>
          </a:p>
        </p:txBody>
      </p:sp>
      <p:sp>
        <p:nvSpPr>
          <p:cNvPr id="4" name="Slide Number Placeholder 3"/>
          <p:cNvSpPr>
            <a:spLocks noGrp="1"/>
          </p:cNvSpPr>
          <p:nvPr>
            <p:ph type="sldNum" sz="quarter" idx="10"/>
          </p:nvPr>
        </p:nvSpPr>
        <p:spPr/>
        <p:txBody>
          <a:bodyPr/>
          <a:lstStyle/>
          <a:p>
            <a:fld id="{10835035-7E8F-8F41-BD7D-47F5FA126FCE}" type="slidenum">
              <a:rPr lang="en-US" smtClean="0"/>
              <a:t>14</a:t>
            </a:fld>
            <a:endParaRPr lang="en-US" dirty="0"/>
          </a:p>
        </p:txBody>
      </p:sp>
    </p:spTree>
    <p:extLst>
      <p:ext uri="{BB962C8B-B14F-4D97-AF65-F5344CB8AC3E}">
        <p14:creationId xmlns:p14="http://schemas.microsoft.com/office/powerpoint/2010/main" val="18078707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a:pPr/>
              <a:t>12/23/20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12/23/20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12/23/20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12/23/20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12/23/20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12/23/20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12/23/20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12/23/20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a:pPr/>
              <a:t>12/23/20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12/23/20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a:pPr/>
              <a:t>12/23/20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Altar_(Bible)#Altar_of_Incense" TargetMode="External"/><Relationship Id="rId3" Type="http://schemas.openxmlformats.org/officeDocument/2006/relationships/hyperlink" Target="https://en.wikipedia.org/wiki/Day_of_Atonement" TargetMode="External"/><Relationship Id="rId7" Type="http://schemas.openxmlformats.org/officeDocument/2006/relationships/hyperlink" Target="https://en.wikipedia.org/wiki/Second_Temple" TargetMode="External"/><Relationship Id="rId2" Type="http://schemas.openxmlformats.org/officeDocument/2006/relationships/image" Target="../media/image4.jpg"/><Relationship Id="rId1" Type="http://schemas.openxmlformats.org/officeDocument/2006/relationships/slideLayout" Target="../slideLayouts/slideLayout7.xml"/><Relationship Id="rId6" Type="http://schemas.openxmlformats.org/officeDocument/2006/relationships/hyperlink" Target="https://en.wikipedia.org/wiki/Solomon's_Temple" TargetMode="External"/><Relationship Id="rId5" Type="http://schemas.openxmlformats.org/officeDocument/2006/relationships/hyperlink" Target="https://en.wikipedia.org/wiki/Mercy_seat" TargetMode="External"/><Relationship Id="rId4" Type="http://schemas.openxmlformats.org/officeDocument/2006/relationships/hyperlink" Target="https://en.wikipedia.org/wiki/Ark_of_the_Covenant" TargetMode="External"/><Relationship Id="rId9" Type="http://schemas.openxmlformats.org/officeDocument/2006/relationships/hyperlink" Target="https://en.wikipedia.org/wiki/Censer"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Trumpet" TargetMode="External"/><Relationship Id="rId3" Type="http://schemas.openxmlformats.org/officeDocument/2006/relationships/image" Target="../media/image5.jpg"/><Relationship Id="rId7" Type="http://schemas.openxmlformats.org/officeDocument/2006/relationships/hyperlink" Target="https://en.wikipedia.org/wiki/Table_of_Showbread"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en.wikipedia.org/wiki/Menorah_(Temple)" TargetMode="External"/><Relationship Id="rId5" Type="http://schemas.openxmlformats.org/officeDocument/2006/relationships/hyperlink" Target="https://en.wikipedia.org/wiki/Ancient_Judah" TargetMode="External"/><Relationship Id="rId10" Type="http://schemas.openxmlformats.org/officeDocument/2006/relationships/image" Target="../media/image6.JPG"/><Relationship Id="rId4" Type="http://schemas.openxmlformats.org/officeDocument/2006/relationships/hyperlink" Target="https://en.wikipedia.org/wiki/Levite" TargetMode="External"/><Relationship Id="rId9" Type="http://schemas.openxmlformats.org/officeDocument/2006/relationships/hyperlink" Target="https://en.wikipedia.org/wiki/Arch_of_Titu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9C04E-E1EA-A74F-AB78-CC120CEEA634}"/>
              </a:ext>
            </a:extLst>
          </p:cNvPr>
          <p:cNvSpPr>
            <a:spLocks noGrp="1"/>
          </p:cNvSpPr>
          <p:nvPr>
            <p:ph type="ctrTitle"/>
          </p:nvPr>
        </p:nvSpPr>
        <p:spPr>
          <a:xfrm>
            <a:off x="0" y="-210065"/>
            <a:ext cx="12192000" cy="4385732"/>
          </a:xfrm>
          <a:noFill/>
        </p:spPr>
        <p:txBody>
          <a:bodyPr>
            <a:noAutofit/>
          </a:bodyPr>
          <a:lstStyle/>
          <a:p>
            <a:pPr algn="ctr"/>
            <a:r>
              <a:rPr lang="en-US" sz="6000" b="1" dirty="0"/>
              <a:t>JESUS, KING OF JUSTICE AND PEACE</a:t>
            </a:r>
            <a:br>
              <a:rPr lang="en-US" sz="6000" b="1" dirty="0"/>
            </a:br>
            <a:r>
              <a:rPr lang="zh-Hans" altLang="en-US" sz="7200" b="1"/>
              <a:t>耶稣，公义和平之王</a:t>
            </a:r>
            <a:br>
              <a:rPr lang="en-US" altLang="zh-Hans" sz="7200" b="1" dirty="0"/>
            </a:br>
            <a:endParaRPr lang="en-US" sz="7200" b="1" dirty="0"/>
          </a:p>
        </p:txBody>
      </p:sp>
      <p:sp useBgFill="1">
        <p:nvSpPr>
          <p:cNvPr id="3" name="Subtitle 2">
            <a:extLst>
              <a:ext uri="{FF2B5EF4-FFF2-40B4-BE49-F238E27FC236}">
                <a16:creationId xmlns:a16="http://schemas.microsoft.com/office/drawing/2014/main" id="{BDFEBD4C-80EB-4D42-87EA-F3D28D098CF8}"/>
              </a:ext>
            </a:extLst>
          </p:cNvPr>
          <p:cNvSpPr>
            <a:spLocks noGrp="1"/>
          </p:cNvSpPr>
          <p:nvPr>
            <p:ph type="subTitle" idx="1"/>
          </p:nvPr>
        </p:nvSpPr>
        <p:spPr>
          <a:xfrm>
            <a:off x="0" y="4027386"/>
            <a:ext cx="12192000" cy="2472268"/>
          </a:xfrm>
        </p:spPr>
        <p:txBody>
          <a:bodyPr>
            <a:normAutofit/>
          </a:bodyPr>
          <a:lstStyle/>
          <a:p>
            <a:pPr algn="ctr"/>
            <a:r>
              <a:rPr lang="en-US" sz="6000" b="1" dirty="0"/>
              <a:t>HEBREWS 7:1-10</a:t>
            </a:r>
          </a:p>
          <a:p>
            <a:pPr algn="ctr"/>
            <a:r>
              <a:rPr lang="zh-Hans" altLang="en-US" sz="6000" b="1"/>
              <a:t>希伯来书七章一</a:t>
            </a:r>
            <a:r>
              <a:rPr lang="en-US" altLang="zh-Hans" sz="6000" b="1" dirty="0"/>
              <a:t>-</a:t>
            </a:r>
            <a:r>
              <a:rPr lang="zh-Hans" altLang="en-US" sz="6000" b="1"/>
              <a:t>十节</a:t>
            </a:r>
            <a:endParaRPr lang="en-US" sz="6000" b="1" dirty="0"/>
          </a:p>
        </p:txBody>
      </p:sp>
    </p:spTree>
    <p:extLst>
      <p:ext uri="{BB962C8B-B14F-4D97-AF65-F5344CB8AC3E}">
        <p14:creationId xmlns:p14="http://schemas.microsoft.com/office/powerpoint/2010/main" val="638079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C40-EF7C-794D-8BF5-209628AED43A}"/>
              </a:ext>
            </a:extLst>
          </p:cNvPr>
          <p:cNvSpPr>
            <a:spLocks noGrp="1"/>
          </p:cNvSpPr>
          <p:nvPr>
            <p:ph type="title"/>
          </p:nvPr>
        </p:nvSpPr>
        <p:spPr>
          <a:xfrm>
            <a:off x="1" y="-271848"/>
            <a:ext cx="12191999" cy="2199502"/>
          </a:xfrm>
        </p:spPr>
        <p:txBody>
          <a:bodyPr>
            <a:normAutofit/>
          </a:bodyPr>
          <a:lstStyle/>
          <a:p>
            <a:pPr algn="ctr"/>
            <a:r>
              <a:rPr lang="en-US" sz="5400" b="1" dirty="0"/>
              <a:t>Melchizedek is </a:t>
            </a:r>
            <a:r>
              <a:rPr lang="en-US" sz="5400" b="1" dirty="0" err="1"/>
              <a:t>jesus</a:t>
            </a:r>
            <a:br>
              <a:rPr lang="en-US" sz="5400" b="1" dirty="0"/>
            </a:br>
            <a:r>
              <a:rPr lang="zh-Hans" altLang="en-US" sz="5400" b="1" dirty="0"/>
              <a:t>麦基洗德就是耶稣 </a:t>
            </a:r>
            <a:r>
              <a:rPr lang="en-US" altLang="zh-Hans" sz="5400" b="1" dirty="0"/>
              <a:t>7-8</a:t>
            </a:r>
            <a:endParaRPr lang="en-US" sz="5400" b="1" dirty="0"/>
          </a:p>
        </p:txBody>
      </p:sp>
      <p:sp>
        <p:nvSpPr>
          <p:cNvPr id="3" name="Content Placeholder 2">
            <a:extLst>
              <a:ext uri="{FF2B5EF4-FFF2-40B4-BE49-F238E27FC236}">
                <a16:creationId xmlns:a16="http://schemas.microsoft.com/office/drawing/2014/main" id="{5356BE36-2154-4D46-BE0C-654B96CF454D}"/>
              </a:ext>
            </a:extLst>
          </p:cNvPr>
          <p:cNvSpPr>
            <a:spLocks noGrp="1"/>
          </p:cNvSpPr>
          <p:nvPr>
            <p:ph idx="1"/>
          </p:nvPr>
        </p:nvSpPr>
        <p:spPr>
          <a:xfrm>
            <a:off x="1" y="1828801"/>
            <a:ext cx="12191999" cy="4917988"/>
          </a:xfrm>
        </p:spPr>
        <p:txBody>
          <a:bodyPr>
            <a:normAutofit/>
          </a:bodyPr>
          <a:lstStyle/>
          <a:p>
            <a:r>
              <a:rPr lang="en-US" altLang="zh-Hans" sz="4000" b="1" dirty="0"/>
              <a:t>1.</a:t>
            </a:r>
            <a:r>
              <a:rPr lang="zh-Hans" altLang="en-US" sz="4000" b="1" dirty="0"/>
              <a:t> </a:t>
            </a:r>
            <a:r>
              <a:rPr lang="en-US" altLang="zh-Hans" sz="4000" b="1" dirty="0"/>
              <a:t>PERSON WHO HAS THE POWER TO GIVE A BLESSING IS GREATER THAN THE ONE WHO IS BLESSED                     </a:t>
            </a:r>
            <a:r>
              <a:rPr lang="zh-Hans" altLang="en-US" sz="4000" b="1" dirty="0"/>
              <a:t>那为人祝福的比领受祝福的位分大</a:t>
            </a:r>
            <a:endParaRPr lang="en-US" altLang="zh-Hans" sz="4000" b="1" dirty="0"/>
          </a:p>
          <a:p>
            <a:r>
              <a:rPr lang="en-US" sz="4000" b="1" dirty="0"/>
              <a:t>2. THE PRIESTS WHO COLLECT THE TITHE HAVE DIED</a:t>
            </a:r>
            <a:r>
              <a:rPr lang="zh-Hans" altLang="en-US" sz="4000" b="1" dirty="0"/>
              <a:t>       收取十分之一的祭司都是会死的人</a:t>
            </a:r>
            <a:endParaRPr lang="en-US" sz="4000" b="1" dirty="0"/>
          </a:p>
          <a:p>
            <a:r>
              <a:rPr lang="en-US" sz="4000" b="1" dirty="0"/>
              <a:t>3. MELCHIZEDEK LIVES ON FOREVER</a:t>
            </a:r>
            <a:r>
              <a:rPr lang="zh-Hans" altLang="en-US" sz="4000" b="1" dirty="0"/>
              <a:t>                                     麦基洗德是不死的，永远活着</a:t>
            </a:r>
            <a:endParaRPr lang="en-US" sz="4000" b="1" dirty="0"/>
          </a:p>
        </p:txBody>
      </p:sp>
    </p:spTree>
    <p:extLst>
      <p:ext uri="{BB962C8B-B14F-4D97-AF65-F5344CB8AC3E}">
        <p14:creationId xmlns:p14="http://schemas.microsoft.com/office/powerpoint/2010/main" val="101278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C40-EF7C-794D-8BF5-209628AED43A}"/>
              </a:ext>
            </a:extLst>
          </p:cNvPr>
          <p:cNvSpPr>
            <a:spLocks noGrp="1"/>
          </p:cNvSpPr>
          <p:nvPr>
            <p:ph type="title"/>
          </p:nvPr>
        </p:nvSpPr>
        <p:spPr>
          <a:xfrm>
            <a:off x="1" y="-271848"/>
            <a:ext cx="12191999" cy="2199502"/>
          </a:xfrm>
        </p:spPr>
        <p:txBody>
          <a:bodyPr>
            <a:normAutofit/>
          </a:bodyPr>
          <a:lstStyle/>
          <a:p>
            <a:pPr algn="ctr"/>
            <a:r>
              <a:rPr lang="en-US" sz="5400" b="1"/>
              <a:t>Melchizedek is </a:t>
            </a:r>
            <a:r>
              <a:rPr lang="en-US" sz="5400" b="1" err="1"/>
              <a:t>jesus</a:t>
            </a:r>
            <a:br>
              <a:rPr lang="en-US" sz="5400" b="1"/>
            </a:br>
            <a:r>
              <a:rPr lang="zh-Hans" altLang="en-US" sz="5400" b="1"/>
              <a:t>麦基洗德就是耶稣 </a:t>
            </a:r>
            <a:r>
              <a:rPr lang="en-US" altLang="zh-Hans" sz="5400" b="1"/>
              <a:t>9-10</a:t>
            </a:r>
            <a:endParaRPr lang="en-US" sz="5400" b="1"/>
          </a:p>
        </p:txBody>
      </p:sp>
      <p:sp>
        <p:nvSpPr>
          <p:cNvPr id="3" name="Content Placeholder 2">
            <a:extLst>
              <a:ext uri="{FF2B5EF4-FFF2-40B4-BE49-F238E27FC236}">
                <a16:creationId xmlns:a16="http://schemas.microsoft.com/office/drawing/2014/main" id="{5356BE36-2154-4D46-BE0C-654B96CF454D}"/>
              </a:ext>
            </a:extLst>
          </p:cNvPr>
          <p:cNvSpPr>
            <a:spLocks noGrp="1"/>
          </p:cNvSpPr>
          <p:nvPr>
            <p:ph idx="1"/>
          </p:nvPr>
        </p:nvSpPr>
        <p:spPr>
          <a:xfrm>
            <a:off x="1" y="1729947"/>
            <a:ext cx="12191999" cy="4917988"/>
          </a:xfrm>
        </p:spPr>
        <p:txBody>
          <a:bodyPr>
            <a:normAutofit/>
          </a:bodyPr>
          <a:lstStyle/>
          <a:p>
            <a:r>
              <a:rPr lang="en-US" sz="4000" b="1" dirty="0"/>
              <a:t>1. PRIESTS PAID TITHE TO MELCHIZEDEK THROUGH ABRAHAM</a:t>
            </a:r>
            <a:r>
              <a:rPr lang="zh-Hans" altLang="en-US" sz="4000" b="1" dirty="0"/>
              <a:t>                                                                               接受十分之一奉献的利未（祭司）是透也过亚伯拉罕向麦基洗德纳的十分之一</a:t>
            </a:r>
            <a:endParaRPr lang="en-US" sz="4000" b="1" dirty="0"/>
          </a:p>
          <a:p>
            <a:r>
              <a:rPr lang="en-US" sz="4000" b="1" dirty="0"/>
              <a:t>2. EVEN THOUGH THE LEVI (PRIESTS) WERE NOT BORN WHEN ABRAHAM GAVE THE TITHE TO MELCHIZEDE</a:t>
            </a:r>
            <a:r>
              <a:rPr lang="en-US" altLang="zh-Hans" sz="4000" b="1" dirty="0"/>
              <a:t>K</a:t>
            </a:r>
            <a:r>
              <a:rPr lang="zh-Hans" altLang="en-US" sz="4000" b="1" dirty="0"/>
              <a:t>。   亚伯拉罕遇见麦基洗德时，利未还没有出生，是已经在他的祖先的身体里面的</a:t>
            </a:r>
            <a:endParaRPr lang="en-US" sz="4000" b="1" dirty="0"/>
          </a:p>
        </p:txBody>
      </p:sp>
    </p:spTree>
    <p:extLst>
      <p:ext uri="{BB962C8B-B14F-4D97-AF65-F5344CB8AC3E}">
        <p14:creationId xmlns:p14="http://schemas.microsoft.com/office/powerpoint/2010/main" val="309875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C40-EF7C-794D-8BF5-209628AED43A}"/>
              </a:ext>
            </a:extLst>
          </p:cNvPr>
          <p:cNvSpPr>
            <a:spLocks noGrp="1"/>
          </p:cNvSpPr>
          <p:nvPr>
            <p:ph type="title"/>
          </p:nvPr>
        </p:nvSpPr>
        <p:spPr>
          <a:xfrm>
            <a:off x="1" y="-86497"/>
            <a:ext cx="12191999" cy="2199502"/>
          </a:xfrm>
        </p:spPr>
        <p:txBody>
          <a:bodyPr>
            <a:normAutofit/>
          </a:bodyPr>
          <a:lstStyle/>
          <a:p>
            <a:pPr algn="ctr"/>
            <a:r>
              <a:rPr lang="en-US" sz="5400" b="1"/>
              <a:t>Why we give our tithes ?</a:t>
            </a:r>
            <a:br>
              <a:rPr lang="en-US" sz="5400" b="1"/>
            </a:br>
            <a:r>
              <a:rPr lang="zh-Hans" altLang="en-US" sz="5400" b="1"/>
              <a:t>我们为什么要奉献十分之一？</a:t>
            </a:r>
            <a:endParaRPr lang="en-US" sz="5400" b="1"/>
          </a:p>
        </p:txBody>
      </p:sp>
      <p:sp>
        <p:nvSpPr>
          <p:cNvPr id="3" name="Content Placeholder 2">
            <a:extLst>
              <a:ext uri="{FF2B5EF4-FFF2-40B4-BE49-F238E27FC236}">
                <a16:creationId xmlns:a16="http://schemas.microsoft.com/office/drawing/2014/main" id="{5356BE36-2154-4D46-BE0C-654B96CF454D}"/>
              </a:ext>
            </a:extLst>
          </p:cNvPr>
          <p:cNvSpPr>
            <a:spLocks noGrp="1"/>
          </p:cNvSpPr>
          <p:nvPr>
            <p:ph idx="1"/>
          </p:nvPr>
        </p:nvSpPr>
        <p:spPr>
          <a:xfrm>
            <a:off x="1" y="1828801"/>
            <a:ext cx="12191999" cy="4917988"/>
          </a:xfrm>
        </p:spPr>
        <p:txBody>
          <a:bodyPr>
            <a:normAutofit/>
          </a:bodyPr>
          <a:lstStyle/>
          <a:p>
            <a:r>
              <a:rPr lang="en-US" sz="3200" b="1" dirty="0"/>
              <a:t>1. WE RESPECT GOD AND HIS ORDAINED PRIESTS</a:t>
            </a:r>
            <a:r>
              <a:rPr lang="zh-Hans" altLang="en-US" sz="3200" b="1" dirty="0"/>
              <a:t>                                  尊敬神和他的仆人</a:t>
            </a:r>
            <a:endParaRPr lang="en-US" sz="3200" b="1" dirty="0"/>
          </a:p>
          <a:p>
            <a:r>
              <a:rPr lang="en-US" sz="3200" b="1" dirty="0"/>
              <a:t>2. ACCORDING TO OUR FATHER OF FAITH ABRAHAM'S ACTIONS</a:t>
            </a:r>
            <a:r>
              <a:rPr lang="zh-Hans" altLang="en-US" sz="3200" b="1" dirty="0"/>
              <a:t>            我们的信心之父亚伯拉罕的榜样，让我们学习</a:t>
            </a:r>
            <a:endParaRPr lang="en-US" sz="3200" b="1" dirty="0"/>
          </a:p>
          <a:p>
            <a:r>
              <a:rPr lang="en-US" sz="3200" b="1" dirty="0"/>
              <a:t>3. RECEIVE A GREAT BLESSINGS FROM JESUS AS OUR HIGH PRIEST</a:t>
            </a:r>
            <a:r>
              <a:rPr lang="zh-Hans" altLang="en-US" sz="3200" b="1" dirty="0"/>
              <a:t>       得到我们的大祭司耶稣的祝福</a:t>
            </a:r>
            <a:endParaRPr lang="en-US" sz="3200" b="1" dirty="0"/>
          </a:p>
          <a:p>
            <a:r>
              <a:rPr lang="en-US" sz="3200" b="1" dirty="0"/>
              <a:t>4. WE CAN IN TURN GIVE THE BLESSINGS TO OTHERS                                </a:t>
            </a:r>
            <a:r>
              <a:rPr lang="zh-Hans" altLang="en-US" sz="3200" b="1" dirty="0"/>
              <a:t>我们就可以给神赐给我们的福份，传给别人</a:t>
            </a:r>
            <a:endParaRPr lang="en-US" sz="3200" b="1" dirty="0"/>
          </a:p>
        </p:txBody>
      </p:sp>
    </p:spTree>
    <p:extLst>
      <p:ext uri="{BB962C8B-B14F-4D97-AF65-F5344CB8AC3E}">
        <p14:creationId xmlns:p14="http://schemas.microsoft.com/office/powerpoint/2010/main" val="384884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262ABC4B-37D8-4218-BDD8-6DF6A00C0C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a:extLst>
              <a:ext uri="{FF2B5EF4-FFF2-40B4-BE49-F238E27FC236}">
                <a16:creationId xmlns:a16="http://schemas.microsoft.com/office/drawing/2014/main" id="{143A5893-D63E-9846-AC1C-07DFE60B6CDB}"/>
              </a:ext>
            </a:extLst>
          </p:cNvPr>
          <p:cNvPicPr>
            <a:picLocks noChangeAspect="1"/>
          </p:cNvPicPr>
          <p:nvPr/>
        </p:nvPicPr>
        <p:blipFill rotWithShape="1">
          <a:blip r:embed="rId3"/>
          <a:srcRect t="11276" b="12927"/>
          <a:stretch/>
        </p:blipFill>
        <p:spPr>
          <a:xfrm>
            <a:off x="321730" y="321732"/>
            <a:ext cx="5674897" cy="3017405"/>
          </a:xfrm>
          <a:prstGeom prst="rect">
            <a:avLst/>
          </a:prstGeom>
        </p:spPr>
      </p:pic>
      <p:pic>
        <p:nvPicPr>
          <p:cNvPr id="9" name="Picture 8">
            <a:extLst>
              <a:ext uri="{FF2B5EF4-FFF2-40B4-BE49-F238E27FC236}">
                <a16:creationId xmlns:a16="http://schemas.microsoft.com/office/drawing/2014/main" id="{DAB17096-EA1A-C740-999E-777C706C4510}"/>
              </a:ext>
            </a:extLst>
          </p:cNvPr>
          <p:cNvPicPr>
            <a:picLocks noChangeAspect="1"/>
          </p:cNvPicPr>
          <p:nvPr/>
        </p:nvPicPr>
        <p:blipFill rotWithShape="1">
          <a:blip r:embed="rId4"/>
          <a:srcRect t="9469" r="-2" b="16600"/>
          <a:stretch/>
        </p:blipFill>
        <p:spPr>
          <a:xfrm>
            <a:off x="321730" y="3510853"/>
            <a:ext cx="5674897" cy="2789954"/>
          </a:xfrm>
          <a:prstGeom prst="rect">
            <a:avLst/>
          </a:prstGeom>
        </p:spPr>
      </p:pic>
      <p:pic>
        <p:nvPicPr>
          <p:cNvPr id="7" name="Picture 6">
            <a:extLst>
              <a:ext uri="{FF2B5EF4-FFF2-40B4-BE49-F238E27FC236}">
                <a16:creationId xmlns:a16="http://schemas.microsoft.com/office/drawing/2014/main" id="{7B5695C4-3491-9C48-A3A3-9F35287810F3}"/>
              </a:ext>
            </a:extLst>
          </p:cNvPr>
          <p:cNvPicPr>
            <a:picLocks noChangeAspect="1"/>
          </p:cNvPicPr>
          <p:nvPr/>
        </p:nvPicPr>
        <p:blipFill rotWithShape="1">
          <a:blip r:embed="rId5"/>
          <a:srcRect l="18474" r="10433"/>
          <a:stretch/>
        </p:blipFill>
        <p:spPr>
          <a:xfrm>
            <a:off x="6195373" y="321733"/>
            <a:ext cx="5674897" cy="5979074"/>
          </a:xfrm>
          <a:prstGeom prst="rect">
            <a:avLst/>
          </a:prstGeom>
        </p:spPr>
      </p:pic>
    </p:spTree>
    <p:extLst>
      <p:ext uri="{BB962C8B-B14F-4D97-AF65-F5344CB8AC3E}">
        <p14:creationId xmlns:p14="http://schemas.microsoft.com/office/powerpoint/2010/main" val="334344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C40-EF7C-794D-8BF5-209628AED43A}"/>
              </a:ext>
            </a:extLst>
          </p:cNvPr>
          <p:cNvSpPr>
            <a:spLocks noGrp="1"/>
          </p:cNvSpPr>
          <p:nvPr>
            <p:ph type="title"/>
          </p:nvPr>
        </p:nvSpPr>
        <p:spPr>
          <a:xfrm>
            <a:off x="1" y="-271848"/>
            <a:ext cx="12191999" cy="2199502"/>
          </a:xfrm>
        </p:spPr>
        <p:txBody>
          <a:bodyPr>
            <a:normAutofit/>
          </a:bodyPr>
          <a:lstStyle/>
          <a:p>
            <a:pPr algn="ctr"/>
            <a:r>
              <a:rPr lang="en-US" sz="5400" b="1" dirty="0"/>
              <a:t>**COMMUNION</a:t>
            </a:r>
            <a:br>
              <a:rPr lang="en-US" sz="5400" b="1" dirty="0"/>
            </a:br>
            <a:r>
              <a:rPr lang="zh-Hans" altLang="en-US" sz="5400" b="1"/>
              <a:t>博饼圣餐</a:t>
            </a:r>
            <a:endParaRPr lang="en-US" sz="5400" b="1" dirty="0"/>
          </a:p>
        </p:txBody>
      </p:sp>
      <p:sp>
        <p:nvSpPr>
          <p:cNvPr id="3" name="Content Placeholder 2">
            <a:extLst>
              <a:ext uri="{FF2B5EF4-FFF2-40B4-BE49-F238E27FC236}">
                <a16:creationId xmlns:a16="http://schemas.microsoft.com/office/drawing/2014/main" id="{5356BE36-2154-4D46-BE0C-654B96CF454D}"/>
              </a:ext>
            </a:extLst>
          </p:cNvPr>
          <p:cNvSpPr>
            <a:spLocks noGrp="1"/>
          </p:cNvSpPr>
          <p:nvPr>
            <p:ph idx="1"/>
          </p:nvPr>
        </p:nvSpPr>
        <p:spPr>
          <a:xfrm>
            <a:off x="1" y="1742304"/>
            <a:ext cx="12191999" cy="4917988"/>
          </a:xfrm>
        </p:spPr>
        <p:txBody>
          <a:bodyPr>
            <a:normAutofit/>
          </a:bodyPr>
          <a:lstStyle/>
          <a:p>
            <a:r>
              <a:rPr lang="en-US" sz="2800" b="1" dirty="0"/>
              <a:t>1. THANK GOD FOR ALL YOUR BLESSINGS</a:t>
            </a:r>
            <a:r>
              <a:rPr lang="zh-Hans" altLang="en-US" sz="2800" b="1"/>
              <a:t>                                                                  </a:t>
            </a:r>
            <a:r>
              <a:rPr lang="zh-Hans" altLang="en-US" sz="2800" b="1" dirty="0"/>
              <a:t>感谢神给你所有的祝福</a:t>
            </a:r>
            <a:endParaRPr lang="en-US" sz="2800" b="1" dirty="0"/>
          </a:p>
          <a:p>
            <a:r>
              <a:rPr lang="en-US" sz="2800" b="1" dirty="0"/>
              <a:t>2. HAVE YOU GIVEN GOD YOUR TEN PERSENT FOLLOWING ABRAHAM'S LEAD?</a:t>
            </a:r>
            <a:r>
              <a:rPr lang="zh-Hans" altLang="en-US" sz="2800" b="1" dirty="0"/>
              <a:t>                                                                                             你有没有像亚伯拉罕学习给十分之一？因为他是你的信心之父</a:t>
            </a:r>
            <a:endParaRPr lang="en-US" sz="2800" b="1" dirty="0"/>
          </a:p>
          <a:p>
            <a:r>
              <a:rPr lang="en-US" sz="2800" b="1" dirty="0"/>
              <a:t>3. IF YOU LOVE CBC AS YOUR CHURCH AND HOME AWAY FROM HOME, ARE YOU GIVING TO SUPPORT FUTURE MINISTER/MINISTERS TO COME?</a:t>
            </a:r>
            <a:r>
              <a:rPr lang="zh-Hans" altLang="en-US" sz="2800" b="1" dirty="0"/>
              <a:t>                                                                                                            你说你爱</a:t>
            </a:r>
            <a:r>
              <a:rPr lang="en-US" altLang="zh-Hans" sz="2800" b="1" dirty="0"/>
              <a:t>CBC</a:t>
            </a:r>
            <a:r>
              <a:rPr lang="zh-Hans" altLang="en-US" sz="2800" b="1" dirty="0"/>
              <a:t>，那么你有用金钱支持将来的牧师和宣导的伙伴吗？</a:t>
            </a:r>
            <a:endParaRPr lang="en-US" altLang="zh-Hans" sz="2800" b="1" dirty="0"/>
          </a:p>
          <a:p>
            <a:r>
              <a:rPr lang="en-US" sz="2800" b="1" dirty="0"/>
              <a:t>4. THANK GOD FOR ALL THOSE MISSIONARIES AND MINISTERS WHO DEDICATED THEIR LIVES TO THE LORD</a:t>
            </a:r>
            <a:r>
              <a:rPr lang="zh-Hans" altLang="en-US" sz="2800" b="1" dirty="0"/>
              <a:t>                                                                             感谢所有奉献的宣道师和牧师的奉献（身，心，钱财，灵）</a:t>
            </a:r>
            <a:endParaRPr lang="en-US" sz="2800" b="1" dirty="0"/>
          </a:p>
        </p:txBody>
      </p:sp>
    </p:spTree>
    <p:extLst>
      <p:ext uri="{BB962C8B-B14F-4D97-AF65-F5344CB8AC3E}">
        <p14:creationId xmlns:p14="http://schemas.microsoft.com/office/powerpoint/2010/main" val="795850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AE28BA0-0466-DF46-A3CD-50B382EC59C7}"/>
              </a:ext>
            </a:extLst>
          </p:cNvPr>
          <p:cNvPicPr>
            <a:picLocks noChangeAspect="1"/>
          </p:cNvPicPr>
          <p:nvPr/>
        </p:nvPicPr>
        <p:blipFill>
          <a:blip r:embed="rId2"/>
          <a:stretch>
            <a:fillRect/>
          </a:stretch>
        </p:blipFill>
        <p:spPr>
          <a:xfrm>
            <a:off x="422983" y="336882"/>
            <a:ext cx="3482439" cy="5223658"/>
          </a:xfrm>
          <a:prstGeom prst="rect">
            <a:avLst/>
          </a:prstGeom>
        </p:spPr>
      </p:pic>
      <p:sp>
        <p:nvSpPr>
          <p:cNvPr id="6" name="Rectangle 5">
            <a:extLst>
              <a:ext uri="{FF2B5EF4-FFF2-40B4-BE49-F238E27FC236}">
                <a16:creationId xmlns:a16="http://schemas.microsoft.com/office/drawing/2014/main" id="{071ECCE2-5DC1-E941-A177-9DDA594A0EED}"/>
              </a:ext>
            </a:extLst>
          </p:cNvPr>
          <p:cNvSpPr/>
          <p:nvPr/>
        </p:nvSpPr>
        <p:spPr>
          <a:xfrm>
            <a:off x="4312508" y="1313223"/>
            <a:ext cx="7772400" cy="5262979"/>
          </a:xfrm>
          <a:prstGeom prst="rect">
            <a:avLst/>
          </a:prstGeom>
        </p:spPr>
        <p:txBody>
          <a:bodyPr wrap="square">
            <a:spAutoFit/>
          </a:bodyPr>
          <a:lstStyle/>
          <a:p>
            <a:r>
              <a:rPr lang="en-US" sz="2400" b="1" dirty="0">
                <a:latin typeface="Arial" panose="020B0604020202020204" pitchFamily="34" charset="0"/>
              </a:rPr>
              <a:t>The Holy of Holies was entered once a year by the High Priest on the </a:t>
            </a:r>
            <a:r>
              <a:rPr lang="en-US" sz="2400" b="1" dirty="0">
                <a:latin typeface="Arial" panose="020B0604020202020204" pitchFamily="34" charset="0"/>
                <a:hlinkClick r:id="rId3" tooltip="Day of Atonement"/>
              </a:rPr>
              <a:t>Day of Atonement</a:t>
            </a:r>
            <a:r>
              <a:rPr lang="en-US" sz="2400" b="1" dirty="0">
                <a:latin typeface="Arial" panose="020B0604020202020204" pitchFamily="34" charset="0"/>
              </a:rPr>
              <a:t>, to sprinkle the blood of sacrificial animals (a bull offered as atonement for the Priest and his household, and a goat offered as atonement for the people) and offer incense upon the </a:t>
            </a:r>
            <a:r>
              <a:rPr lang="en-US" sz="2400" b="1" dirty="0">
                <a:latin typeface="Arial" panose="020B0604020202020204" pitchFamily="34" charset="0"/>
                <a:hlinkClick r:id="rId4" tooltip="Ark of the Covenant"/>
              </a:rPr>
              <a:t>Ark of the Covenant</a:t>
            </a:r>
            <a:r>
              <a:rPr lang="en-US" sz="2400" b="1" dirty="0">
                <a:latin typeface="Arial" panose="020B0604020202020204" pitchFamily="34" charset="0"/>
              </a:rPr>
              <a:t> and the </a:t>
            </a:r>
            <a:r>
              <a:rPr lang="en-US" sz="2400" b="1" dirty="0">
                <a:latin typeface="Arial" panose="020B0604020202020204" pitchFamily="34" charset="0"/>
                <a:hlinkClick r:id="rId5" tooltip="Mercy seat"/>
              </a:rPr>
              <a:t>mercy seat</a:t>
            </a:r>
            <a:r>
              <a:rPr lang="en-US" sz="2400" b="1" dirty="0">
                <a:latin typeface="Arial" panose="020B0604020202020204" pitchFamily="34" charset="0"/>
              </a:rPr>
              <a:t> which sat on top of the ark in the </a:t>
            </a:r>
            <a:r>
              <a:rPr lang="en-US" sz="2400" b="1" dirty="0">
                <a:latin typeface="Arial" panose="020B0604020202020204" pitchFamily="34" charset="0"/>
                <a:hlinkClick r:id="rId6" tooltip="Solomon's Temple"/>
              </a:rPr>
              <a:t>First Temple</a:t>
            </a:r>
            <a:r>
              <a:rPr lang="en-US" sz="2400" b="1" dirty="0">
                <a:latin typeface="Arial" panose="020B0604020202020204" pitchFamily="34" charset="0"/>
              </a:rPr>
              <a:t> (the </a:t>
            </a:r>
            <a:r>
              <a:rPr lang="en-US" sz="2400" b="1" dirty="0">
                <a:latin typeface="Arial" panose="020B0604020202020204" pitchFamily="34" charset="0"/>
                <a:hlinkClick r:id="rId7" tooltip="Second Temple"/>
              </a:rPr>
              <a:t>Second Temple</a:t>
            </a:r>
            <a:r>
              <a:rPr lang="en-US" sz="2400" b="1" dirty="0">
                <a:latin typeface="Arial" panose="020B0604020202020204" pitchFamily="34" charset="0"/>
              </a:rPr>
              <a:t> had no ark and the blood was sprinkled where the Ark would have been and the incense was put on the </a:t>
            </a:r>
            <a:r>
              <a:rPr lang="en-US" sz="2400" b="1" dirty="0">
                <a:latin typeface="Arial" panose="020B0604020202020204" pitchFamily="34" charset="0"/>
                <a:hlinkClick r:id="rId8" tooltip="Altar (Bible)"/>
              </a:rPr>
              <a:t>Brazen Altar</a:t>
            </a:r>
            <a:r>
              <a:rPr lang="en-US" sz="2400" b="1" dirty="0">
                <a:latin typeface="Arial" panose="020B0604020202020204" pitchFamily="34" charset="0"/>
              </a:rPr>
              <a:t> of incense). The animal was sacrificed and the blood was carried into the most holy place. The golden </a:t>
            </a:r>
            <a:r>
              <a:rPr lang="en-US" sz="2400" b="1" dirty="0">
                <a:latin typeface="Arial" panose="020B0604020202020204" pitchFamily="34" charset="0"/>
                <a:hlinkClick r:id="rId9" tooltip="Censer"/>
              </a:rPr>
              <a:t>censers</a:t>
            </a:r>
            <a:r>
              <a:rPr lang="en-US" sz="2400" b="1" dirty="0">
                <a:latin typeface="Arial" panose="020B0604020202020204" pitchFamily="34" charset="0"/>
              </a:rPr>
              <a:t> were also found in the Most Holy Place</a:t>
            </a:r>
            <a:endParaRPr lang="en-US" sz="2400" b="1" dirty="0"/>
          </a:p>
        </p:txBody>
      </p:sp>
      <p:sp>
        <p:nvSpPr>
          <p:cNvPr id="7" name="Rectangle 6">
            <a:extLst>
              <a:ext uri="{FF2B5EF4-FFF2-40B4-BE49-F238E27FC236}">
                <a16:creationId xmlns:a16="http://schemas.microsoft.com/office/drawing/2014/main" id="{874044A0-8CCF-334B-8E4C-FAFB7611E845}"/>
              </a:ext>
            </a:extLst>
          </p:cNvPr>
          <p:cNvSpPr/>
          <p:nvPr/>
        </p:nvSpPr>
        <p:spPr>
          <a:xfrm>
            <a:off x="289011" y="5560539"/>
            <a:ext cx="4023497" cy="1015663"/>
          </a:xfrm>
          <a:prstGeom prst="rect">
            <a:avLst/>
          </a:prstGeom>
        </p:spPr>
        <p:txBody>
          <a:bodyPr wrap="square">
            <a:spAutoFit/>
          </a:bodyPr>
          <a:lstStyle/>
          <a:p>
            <a:r>
              <a:rPr lang="en-US" sz="2000" b="1" dirty="0">
                <a:latin typeface="Arial" panose="020B0604020202020204" pitchFamily="34" charset="0"/>
              </a:rPr>
              <a:t>A model of the Tabernacle showing the holy place, and behind it the Holy of Holies</a:t>
            </a:r>
            <a:endParaRPr lang="en-US" sz="2000" b="1" dirty="0"/>
          </a:p>
        </p:txBody>
      </p:sp>
      <p:sp>
        <p:nvSpPr>
          <p:cNvPr id="8" name="TextBox 7">
            <a:extLst>
              <a:ext uri="{FF2B5EF4-FFF2-40B4-BE49-F238E27FC236}">
                <a16:creationId xmlns:a16="http://schemas.microsoft.com/office/drawing/2014/main" id="{87DB5050-4499-7942-B0FB-BD3B6328975F}"/>
              </a:ext>
            </a:extLst>
          </p:cNvPr>
          <p:cNvSpPr txBox="1"/>
          <p:nvPr/>
        </p:nvSpPr>
        <p:spPr>
          <a:xfrm>
            <a:off x="6734433" y="336882"/>
            <a:ext cx="2244910" cy="830997"/>
          </a:xfrm>
          <a:prstGeom prst="rect">
            <a:avLst/>
          </a:prstGeom>
          <a:noFill/>
        </p:spPr>
        <p:txBody>
          <a:bodyPr wrap="none" rtlCol="0">
            <a:spAutoFit/>
          </a:bodyPr>
          <a:lstStyle/>
          <a:p>
            <a:r>
              <a:rPr lang="en-US" sz="2400" b="1" dirty="0"/>
              <a:t>HOLY OF HOLIES</a:t>
            </a:r>
          </a:p>
          <a:p>
            <a:r>
              <a:rPr lang="zh-Hans" altLang="en-US" sz="2400" b="1" dirty="0"/>
              <a:t>      至圣所</a:t>
            </a:r>
            <a:endParaRPr lang="en-US" sz="2400" b="1" dirty="0"/>
          </a:p>
        </p:txBody>
      </p:sp>
    </p:spTree>
    <p:extLst>
      <p:ext uri="{BB962C8B-B14F-4D97-AF65-F5344CB8AC3E}">
        <p14:creationId xmlns:p14="http://schemas.microsoft.com/office/powerpoint/2010/main" val="592416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3EC50B7-ACBD-F74D-939D-0B7855656FB1}"/>
              </a:ext>
            </a:extLst>
          </p:cNvPr>
          <p:cNvPicPr>
            <a:picLocks noChangeAspect="1"/>
          </p:cNvPicPr>
          <p:nvPr/>
        </p:nvPicPr>
        <p:blipFill>
          <a:blip r:embed="rId3"/>
          <a:stretch>
            <a:fillRect/>
          </a:stretch>
        </p:blipFill>
        <p:spPr>
          <a:xfrm>
            <a:off x="630195" y="95375"/>
            <a:ext cx="5478827" cy="6601987"/>
          </a:xfrm>
          <a:prstGeom prst="rect">
            <a:avLst/>
          </a:prstGeom>
        </p:spPr>
      </p:pic>
      <p:sp>
        <p:nvSpPr>
          <p:cNvPr id="8" name="Rectangle 7">
            <a:extLst>
              <a:ext uri="{FF2B5EF4-FFF2-40B4-BE49-F238E27FC236}">
                <a16:creationId xmlns:a16="http://schemas.microsoft.com/office/drawing/2014/main" id="{C4A86936-E7C1-2E4C-A2C9-BEFDF4687CAB}"/>
              </a:ext>
            </a:extLst>
          </p:cNvPr>
          <p:cNvSpPr/>
          <p:nvPr/>
        </p:nvSpPr>
        <p:spPr>
          <a:xfrm>
            <a:off x="6198973" y="925896"/>
            <a:ext cx="6096000" cy="1200329"/>
          </a:xfrm>
          <a:prstGeom prst="rect">
            <a:avLst/>
          </a:prstGeom>
        </p:spPr>
        <p:txBody>
          <a:bodyPr>
            <a:spAutoFit/>
          </a:bodyPr>
          <a:lstStyle/>
          <a:p>
            <a:r>
              <a:rPr lang="en-US" b="1" dirty="0">
                <a:latin typeface="Arial" panose="020B0604020202020204" pitchFamily="34" charset="0"/>
              </a:rPr>
              <a:t>Jewish high priest and </a:t>
            </a:r>
            <a:r>
              <a:rPr lang="en-US" b="1" dirty="0">
                <a:latin typeface="Arial" panose="020B0604020202020204" pitchFamily="34" charset="0"/>
                <a:hlinkClick r:id="rId4" tooltip="Levite"/>
              </a:rPr>
              <a:t>Levite</a:t>
            </a:r>
            <a:r>
              <a:rPr lang="en-US" b="1" dirty="0">
                <a:latin typeface="Arial" panose="020B0604020202020204" pitchFamily="34" charset="0"/>
              </a:rPr>
              <a:t> in </a:t>
            </a:r>
            <a:r>
              <a:rPr lang="en-US" b="1" dirty="0">
                <a:latin typeface="Arial" panose="020B0604020202020204" pitchFamily="34" charset="0"/>
                <a:hlinkClick r:id="rId5" tooltip="Ancient Judah"/>
              </a:rPr>
              <a:t>ancient Judah</a:t>
            </a:r>
            <a:r>
              <a:rPr lang="en-US" b="1" dirty="0">
                <a:latin typeface="Arial" panose="020B0604020202020204" pitchFamily="34" charset="0"/>
              </a:rPr>
              <a:t> (the depictions of the </a:t>
            </a:r>
            <a:r>
              <a:rPr lang="en-US" b="1" dirty="0">
                <a:latin typeface="Arial" panose="020B0604020202020204" pitchFamily="34" charset="0"/>
                <a:hlinkClick r:id="rId6" tooltip="Menorah (Temple)"/>
              </a:rPr>
              <a:t>Menorah</a:t>
            </a:r>
            <a:r>
              <a:rPr lang="en-US" b="1" dirty="0">
                <a:latin typeface="Arial" panose="020B0604020202020204" pitchFamily="34" charset="0"/>
              </a:rPr>
              <a:t>, </a:t>
            </a:r>
            <a:r>
              <a:rPr lang="en-US" b="1" dirty="0">
                <a:latin typeface="Arial" panose="020B0604020202020204" pitchFamily="34" charset="0"/>
                <a:hlinkClick r:id="rId7" tooltip="Table of Showbread"/>
              </a:rPr>
              <a:t>Table of Showbread</a:t>
            </a:r>
            <a:r>
              <a:rPr lang="en-US" b="1" dirty="0">
                <a:latin typeface="Arial" panose="020B0604020202020204" pitchFamily="34" charset="0"/>
              </a:rPr>
              <a:t> and </a:t>
            </a:r>
            <a:r>
              <a:rPr lang="en-US" b="1" dirty="0">
                <a:latin typeface="Arial" panose="020B0604020202020204" pitchFamily="34" charset="0"/>
                <a:hlinkClick r:id="rId8" tooltip="Trumpet"/>
              </a:rPr>
              <a:t>trumpets</a:t>
            </a:r>
            <a:r>
              <a:rPr lang="en-US" b="1" dirty="0">
                <a:latin typeface="Arial" panose="020B0604020202020204" pitchFamily="34" charset="0"/>
              </a:rPr>
              <a:t> are inspired by the </a:t>
            </a:r>
            <a:r>
              <a:rPr lang="en-US" b="1" dirty="0">
                <a:latin typeface="Arial" panose="020B0604020202020204" pitchFamily="34" charset="0"/>
                <a:hlinkClick r:id="rId9" tooltip="Arch of Titus"/>
              </a:rPr>
              <a:t>Arch of Titus</a:t>
            </a:r>
            <a:r>
              <a:rPr lang="en-US" b="1" dirty="0">
                <a:latin typeface="Arial" panose="020B0604020202020204" pitchFamily="34" charset="0"/>
              </a:rPr>
              <a:t>).</a:t>
            </a:r>
            <a:endParaRPr lang="en-US" b="1" dirty="0"/>
          </a:p>
        </p:txBody>
      </p:sp>
      <p:pic>
        <p:nvPicPr>
          <p:cNvPr id="10" name="Picture 9">
            <a:extLst>
              <a:ext uri="{FF2B5EF4-FFF2-40B4-BE49-F238E27FC236}">
                <a16:creationId xmlns:a16="http://schemas.microsoft.com/office/drawing/2014/main" id="{6EB381CE-7114-8148-A036-97EA1CA3A8EC}"/>
              </a:ext>
            </a:extLst>
          </p:cNvPr>
          <p:cNvPicPr>
            <a:picLocks noChangeAspect="1"/>
          </p:cNvPicPr>
          <p:nvPr/>
        </p:nvPicPr>
        <p:blipFill>
          <a:blip r:embed="rId10"/>
          <a:stretch>
            <a:fillRect/>
          </a:stretch>
        </p:blipFill>
        <p:spPr>
          <a:xfrm>
            <a:off x="6908799" y="2342635"/>
            <a:ext cx="3557373" cy="2668030"/>
          </a:xfrm>
          <a:prstGeom prst="rect">
            <a:avLst/>
          </a:prstGeom>
        </p:spPr>
      </p:pic>
      <p:sp>
        <p:nvSpPr>
          <p:cNvPr id="11" name="Rectangle 10">
            <a:extLst>
              <a:ext uri="{FF2B5EF4-FFF2-40B4-BE49-F238E27FC236}">
                <a16:creationId xmlns:a16="http://schemas.microsoft.com/office/drawing/2014/main" id="{991CA94A-902E-4045-889D-90027FD43909}"/>
              </a:ext>
            </a:extLst>
          </p:cNvPr>
          <p:cNvSpPr/>
          <p:nvPr/>
        </p:nvSpPr>
        <p:spPr>
          <a:xfrm>
            <a:off x="6549081" y="5357339"/>
            <a:ext cx="4869446" cy="646331"/>
          </a:xfrm>
          <a:prstGeom prst="rect">
            <a:avLst/>
          </a:prstGeom>
        </p:spPr>
        <p:txBody>
          <a:bodyPr wrap="square">
            <a:spAutoFit/>
          </a:bodyPr>
          <a:lstStyle/>
          <a:p>
            <a:r>
              <a:rPr lang="en-US" b="1" dirty="0">
                <a:latin typeface="Arial" panose="020B0604020202020204" pitchFamily="34" charset="0"/>
              </a:rPr>
              <a:t>Ceramic replica of the High Priest's breastplate</a:t>
            </a:r>
            <a:endParaRPr lang="en-US" b="1" dirty="0"/>
          </a:p>
        </p:txBody>
      </p:sp>
    </p:spTree>
    <p:extLst>
      <p:ext uri="{BB962C8B-B14F-4D97-AF65-F5344CB8AC3E}">
        <p14:creationId xmlns:p14="http://schemas.microsoft.com/office/powerpoint/2010/main" val="1603762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C40-EF7C-794D-8BF5-209628AED43A}"/>
              </a:ext>
            </a:extLst>
          </p:cNvPr>
          <p:cNvSpPr>
            <a:spLocks noGrp="1"/>
          </p:cNvSpPr>
          <p:nvPr>
            <p:ph type="title"/>
          </p:nvPr>
        </p:nvSpPr>
        <p:spPr>
          <a:xfrm>
            <a:off x="1" y="-222421"/>
            <a:ext cx="12191999" cy="2347784"/>
          </a:xfrm>
        </p:spPr>
        <p:txBody>
          <a:bodyPr>
            <a:normAutofit/>
          </a:bodyPr>
          <a:lstStyle/>
          <a:p>
            <a:pPr algn="ctr"/>
            <a:r>
              <a:rPr lang="en-US" sz="5400" b="1" dirty="0"/>
              <a:t>HIGH PRIEST MELCHIZEDEK</a:t>
            </a:r>
            <a:br>
              <a:rPr lang="en-US" sz="5400" b="1" dirty="0"/>
            </a:br>
            <a:r>
              <a:rPr lang="zh-Hans" altLang="en-US" sz="5400" b="1"/>
              <a:t>大祭司麦基洗德 </a:t>
            </a:r>
            <a:r>
              <a:rPr lang="en-US" altLang="zh-Hans" sz="5400" b="1" dirty="0"/>
              <a:t>1</a:t>
            </a:r>
            <a:endParaRPr lang="en-US" sz="5400" b="1" dirty="0"/>
          </a:p>
        </p:txBody>
      </p:sp>
      <p:sp>
        <p:nvSpPr>
          <p:cNvPr id="3" name="Content Placeholder 2">
            <a:extLst>
              <a:ext uri="{FF2B5EF4-FFF2-40B4-BE49-F238E27FC236}">
                <a16:creationId xmlns:a16="http://schemas.microsoft.com/office/drawing/2014/main" id="{5356BE36-2154-4D46-BE0C-654B96CF454D}"/>
              </a:ext>
            </a:extLst>
          </p:cNvPr>
          <p:cNvSpPr>
            <a:spLocks noGrp="1"/>
          </p:cNvSpPr>
          <p:nvPr>
            <p:ph idx="1"/>
          </p:nvPr>
        </p:nvSpPr>
        <p:spPr>
          <a:xfrm>
            <a:off x="0" y="2298357"/>
            <a:ext cx="12191999" cy="4559643"/>
          </a:xfrm>
        </p:spPr>
        <p:txBody>
          <a:bodyPr>
            <a:normAutofit/>
          </a:bodyPr>
          <a:lstStyle/>
          <a:p>
            <a:r>
              <a:rPr lang="en-US" altLang="zh-Hans" sz="3600" b="1" dirty="0"/>
              <a:t>1.</a:t>
            </a:r>
            <a:r>
              <a:rPr lang="zh-Hans" altLang="en-US" sz="3600" b="1" dirty="0"/>
              <a:t> </a:t>
            </a:r>
            <a:r>
              <a:rPr lang="en-US" sz="3600" b="1" dirty="0"/>
              <a:t>KING OF SALEM</a:t>
            </a:r>
            <a:r>
              <a:rPr lang="zh-Hans" altLang="en-US" sz="3600" b="1" dirty="0"/>
              <a:t>                                                                             撒冷王</a:t>
            </a:r>
            <a:endParaRPr lang="en-US" sz="3600" b="1" dirty="0"/>
          </a:p>
          <a:p>
            <a:r>
              <a:rPr lang="en-US" altLang="zh-Hans" sz="3600" b="1" dirty="0"/>
              <a:t>2.</a:t>
            </a:r>
            <a:r>
              <a:rPr lang="zh-Hans" altLang="en-US" sz="3600" b="1" dirty="0"/>
              <a:t> </a:t>
            </a:r>
            <a:r>
              <a:rPr lang="en-US" sz="3600" b="1" dirty="0"/>
              <a:t>PRIEST OF THE MOST HIGH GOD</a:t>
            </a:r>
            <a:r>
              <a:rPr lang="zh-Hans" altLang="en-US" sz="3600" b="1" dirty="0"/>
              <a:t>                                               至高神的祭司</a:t>
            </a:r>
            <a:endParaRPr lang="en-US" sz="3600" b="1" dirty="0"/>
          </a:p>
          <a:p>
            <a:r>
              <a:rPr lang="en-US" altLang="zh-Hans" sz="3600" b="1" dirty="0"/>
              <a:t>3.</a:t>
            </a:r>
            <a:r>
              <a:rPr lang="zh-Hans" altLang="en-US" sz="3600" b="1" dirty="0"/>
              <a:t> </a:t>
            </a:r>
            <a:r>
              <a:rPr lang="en-US" sz="3600" b="1" dirty="0"/>
              <a:t>MET ABRAHAM AS HE RETURNED FROM SLAUGHTER OF THE KINGS</a:t>
            </a:r>
            <a:r>
              <a:rPr lang="zh-Hans" altLang="en-US" sz="3600" b="1" dirty="0"/>
              <a:t>                                                                                          当年亚伯拉罕杀败众王凯旋归来的时候，他迎上去接亚伯拉罕给他祝福</a:t>
            </a:r>
            <a:endParaRPr lang="en-US" sz="3600" b="1" dirty="0"/>
          </a:p>
          <a:p>
            <a:endParaRPr lang="en-US" sz="4000" b="1" dirty="0"/>
          </a:p>
        </p:txBody>
      </p:sp>
    </p:spTree>
    <p:extLst>
      <p:ext uri="{BB962C8B-B14F-4D97-AF65-F5344CB8AC3E}">
        <p14:creationId xmlns:p14="http://schemas.microsoft.com/office/powerpoint/2010/main" val="3748069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C40-EF7C-794D-8BF5-209628AED43A}"/>
              </a:ext>
            </a:extLst>
          </p:cNvPr>
          <p:cNvSpPr>
            <a:spLocks noGrp="1"/>
          </p:cNvSpPr>
          <p:nvPr>
            <p:ph type="title"/>
          </p:nvPr>
        </p:nvSpPr>
        <p:spPr>
          <a:xfrm>
            <a:off x="1" y="-123568"/>
            <a:ext cx="12191999" cy="2347784"/>
          </a:xfrm>
        </p:spPr>
        <p:txBody>
          <a:bodyPr>
            <a:normAutofit/>
          </a:bodyPr>
          <a:lstStyle/>
          <a:p>
            <a:pPr algn="ctr"/>
            <a:r>
              <a:rPr lang="en-US" sz="5400" b="1" dirty="0"/>
              <a:t>HIGH PRIEST MELCHIZEDEK</a:t>
            </a:r>
            <a:br>
              <a:rPr lang="en-US" sz="5400" b="1" dirty="0"/>
            </a:br>
            <a:r>
              <a:rPr lang="zh-Hans" altLang="en-US" sz="5400" b="1"/>
              <a:t>大祭司麦基洗德 </a:t>
            </a:r>
            <a:r>
              <a:rPr lang="en-US" altLang="zh-Hans" sz="5400" b="1" dirty="0"/>
              <a:t>2</a:t>
            </a:r>
            <a:endParaRPr lang="en-US" sz="5400" b="1" dirty="0"/>
          </a:p>
        </p:txBody>
      </p:sp>
      <p:sp>
        <p:nvSpPr>
          <p:cNvPr id="3" name="Content Placeholder 2">
            <a:extLst>
              <a:ext uri="{FF2B5EF4-FFF2-40B4-BE49-F238E27FC236}">
                <a16:creationId xmlns:a16="http://schemas.microsoft.com/office/drawing/2014/main" id="{5356BE36-2154-4D46-BE0C-654B96CF454D}"/>
              </a:ext>
            </a:extLst>
          </p:cNvPr>
          <p:cNvSpPr>
            <a:spLocks noGrp="1"/>
          </p:cNvSpPr>
          <p:nvPr>
            <p:ph idx="1"/>
          </p:nvPr>
        </p:nvSpPr>
        <p:spPr>
          <a:xfrm>
            <a:off x="135924" y="2051223"/>
            <a:ext cx="12191999" cy="4510216"/>
          </a:xfrm>
        </p:spPr>
        <p:txBody>
          <a:bodyPr>
            <a:noAutofit/>
          </a:bodyPr>
          <a:lstStyle/>
          <a:p>
            <a:pPr marL="0" indent="0">
              <a:buNone/>
            </a:pPr>
            <a:r>
              <a:rPr lang="en-US" sz="4400" b="1" dirty="0"/>
              <a:t>1. ABRAHAM GAVE A TENTH OF ALL HE CAPTURED IN THE BATTLE AND GAVE IT TO MELCHIZEDEK                          </a:t>
            </a:r>
            <a:r>
              <a:rPr lang="zh-Hans" altLang="en-US" sz="4400" b="1" dirty="0"/>
              <a:t>亚伯拉罕给麦基洗德十分之一作为感恩的奉献</a:t>
            </a:r>
            <a:endParaRPr lang="en-US" sz="4400" b="1" dirty="0"/>
          </a:p>
          <a:p>
            <a:pPr marL="0" indent="0">
              <a:buNone/>
            </a:pPr>
            <a:r>
              <a:rPr lang="en-US" sz="4400" b="1" dirty="0"/>
              <a:t>2. MELCHIZEDEK MEANS KING OF JUSTICE (RIGHTEOUSNESS) AND KING OF SALEM (PEACE)</a:t>
            </a:r>
            <a:r>
              <a:rPr lang="zh-Hans" altLang="en-US" sz="4400" b="1" dirty="0"/>
              <a:t>。             麦基洗德是公义的王和撒冷王，就是和平王</a:t>
            </a:r>
            <a:endParaRPr lang="en-US" sz="4400" b="1" dirty="0"/>
          </a:p>
        </p:txBody>
      </p:sp>
    </p:spTree>
    <p:extLst>
      <p:ext uri="{BB962C8B-B14F-4D97-AF65-F5344CB8AC3E}">
        <p14:creationId xmlns:p14="http://schemas.microsoft.com/office/powerpoint/2010/main" val="2821587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C40-EF7C-794D-8BF5-209628AED43A}"/>
              </a:ext>
            </a:extLst>
          </p:cNvPr>
          <p:cNvSpPr>
            <a:spLocks noGrp="1"/>
          </p:cNvSpPr>
          <p:nvPr>
            <p:ph type="title"/>
          </p:nvPr>
        </p:nvSpPr>
        <p:spPr>
          <a:xfrm>
            <a:off x="0" y="0"/>
            <a:ext cx="12191999" cy="2347784"/>
          </a:xfrm>
        </p:spPr>
        <p:txBody>
          <a:bodyPr>
            <a:normAutofit/>
          </a:bodyPr>
          <a:lstStyle/>
          <a:p>
            <a:pPr algn="ctr"/>
            <a:r>
              <a:rPr lang="en-US" sz="5400" b="1" dirty="0"/>
              <a:t>HIGH PRIEST MELCHIZEDEK</a:t>
            </a:r>
            <a:br>
              <a:rPr lang="en-US" sz="5400" b="1" dirty="0"/>
            </a:br>
            <a:r>
              <a:rPr lang="zh-Hans" altLang="en-US" sz="5400" b="1"/>
              <a:t>大祭司麦基洗德 </a:t>
            </a:r>
            <a:r>
              <a:rPr lang="en-US" altLang="zh-Hans" sz="5400" b="1" dirty="0"/>
              <a:t>3</a:t>
            </a:r>
            <a:endParaRPr lang="en-US" sz="5400" b="1" dirty="0"/>
          </a:p>
        </p:txBody>
      </p:sp>
      <p:sp>
        <p:nvSpPr>
          <p:cNvPr id="3" name="Content Placeholder 2">
            <a:extLst>
              <a:ext uri="{FF2B5EF4-FFF2-40B4-BE49-F238E27FC236}">
                <a16:creationId xmlns:a16="http://schemas.microsoft.com/office/drawing/2014/main" id="{5356BE36-2154-4D46-BE0C-654B96CF454D}"/>
              </a:ext>
            </a:extLst>
          </p:cNvPr>
          <p:cNvSpPr>
            <a:spLocks noGrp="1"/>
          </p:cNvSpPr>
          <p:nvPr>
            <p:ph idx="1"/>
          </p:nvPr>
        </p:nvSpPr>
        <p:spPr>
          <a:xfrm>
            <a:off x="1" y="2236574"/>
            <a:ext cx="12191999" cy="4510216"/>
          </a:xfrm>
        </p:spPr>
        <p:txBody>
          <a:bodyPr>
            <a:normAutofit/>
          </a:bodyPr>
          <a:lstStyle/>
          <a:p>
            <a:r>
              <a:rPr lang="en-US" sz="4000" b="1" dirty="0"/>
              <a:t>1. NO RECORD OF FATHER OR MOTHER OR ANCESTORS</a:t>
            </a:r>
            <a:r>
              <a:rPr lang="zh-Hans" altLang="en-US" sz="4000" b="1" dirty="0"/>
              <a:t>                                                                             没有父母，没有族谱</a:t>
            </a:r>
            <a:endParaRPr lang="en-US" sz="4000" b="1" dirty="0"/>
          </a:p>
          <a:p>
            <a:r>
              <a:rPr lang="en-US" sz="4000" b="1" dirty="0"/>
              <a:t>2. NO BEGINNING OR END OF HIS LIFE</a:t>
            </a:r>
            <a:r>
              <a:rPr lang="zh-Hans" altLang="en-US" sz="4000" b="1" dirty="0"/>
              <a:t>                                 没有生死的记录</a:t>
            </a:r>
            <a:endParaRPr lang="en-US" sz="4000" b="1" dirty="0"/>
          </a:p>
          <a:p>
            <a:r>
              <a:rPr lang="en-US" sz="4000" b="1" dirty="0"/>
              <a:t>3. PRIEST FOREVER</a:t>
            </a:r>
            <a:r>
              <a:rPr lang="zh-Hans" altLang="en-US" sz="4000" b="1" dirty="0"/>
              <a:t> 永远作祭司</a:t>
            </a:r>
            <a:endParaRPr lang="en-US" sz="4000" b="1" dirty="0"/>
          </a:p>
          <a:p>
            <a:r>
              <a:rPr lang="en-US" sz="4000" b="1" dirty="0"/>
              <a:t>4. RESEMBLING THE SON OF GOD</a:t>
            </a:r>
            <a:r>
              <a:rPr lang="zh-Hans" altLang="en-US" sz="4000" b="1" dirty="0"/>
              <a:t> 与神的儿子相似</a:t>
            </a:r>
            <a:endParaRPr lang="en-US" sz="4000" b="1" dirty="0"/>
          </a:p>
        </p:txBody>
      </p:sp>
    </p:spTree>
    <p:extLst>
      <p:ext uri="{BB962C8B-B14F-4D97-AF65-F5344CB8AC3E}">
        <p14:creationId xmlns:p14="http://schemas.microsoft.com/office/powerpoint/2010/main" val="223680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C40-EF7C-794D-8BF5-209628AED43A}"/>
              </a:ext>
            </a:extLst>
          </p:cNvPr>
          <p:cNvSpPr>
            <a:spLocks noGrp="1"/>
          </p:cNvSpPr>
          <p:nvPr>
            <p:ph type="title"/>
          </p:nvPr>
        </p:nvSpPr>
        <p:spPr>
          <a:xfrm>
            <a:off x="1" y="-160637"/>
            <a:ext cx="12191999" cy="2347784"/>
          </a:xfrm>
        </p:spPr>
        <p:txBody>
          <a:bodyPr>
            <a:normAutofit/>
          </a:bodyPr>
          <a:lstStyle/>
          <a:p>
            <a:pPr algn="ctr"/>
            <a:r>
              <a:rPr lang="en-US" sz="5400" b="1" dirty="0"/>
              <a:t>HIGH PRIEST MELCHIZEDEK</a:t>
            </a:r>
            <a:br>
              <a:rPr lang="en-US" sz="5400" b="1" dirty="0"/>
            </a:br>
            <a:r>
              <a:rPr lang="zh-Hans" altLang="en-US" sz="5400" b="1"/>
              <a:t>大祭司麦基洗德 </a:t>
            </a:r>
            <a:r>
              <a:rPr lang="en-US" altLang="zh-Hans" sz="5400" b="1" dirty="0"/>
              <a:t>4</a:t>
            </a:r>
            <a:endParaRPr lang="en-US" sz="5400" b="1" dirty="0"/>
          </a:p>
        </p:txBody>
      </p:sp>
      <p:sp>
        <p:nvSpPr>
          <p:cNvPr id="3" name="Content Placeholder 2">
            <a:extLst>
              <a:ext uri="{FF2B5EF4-FFF2-40B4-BE49-F238E27FC236}">
                <a16:creationId xmlns:a16="http://schemas.microsoft.com/office/drawing/2014/main" id="{5356BE36-2154-4D46-BE0C-654B96CF454D}"/>
              </a:ext>
            </a:extLst>
          </p:cNvPr>
          <p:cNvSpPr>
            <a:spLocks noGrp="1"/>
          </p:cNvSpPr>
          <p:nvPr>
            <p:ph idx="1"/>
          </p:nvPr>
        </p:nvSpPr>
        <p:spPr>
          <a:xfrm>
            <a:off x="1" y="2038866"/>
            <a:ext cx="12191999" cy="4917988"/>
          </a:xfrm>
        </p:spPr>
        <p:txBody>
          <a:bodyPr>
            <a:normAutofit/>
          </a:bodyPr>
          <a:lstStyle/>
          <a:p>
            <a:r>
              <a:rPr lang="en-US" altLang="zh-Hans" sz="4400" b="1" dirty="0"/>
              <a:t>1.</a:t>
            </a:r>
            <a:r>
              <a:rPr lang="zh-Hans" altLang="en-US" sz="4400" b="1" dirty="0"/>
              <a:t> </a:t>
            </a:r>
            <a:r>
              <a:rPr lang="en-US" altLang="zh-Hans" sz="4400" b="1" dirty="0"/>
              <a:t>HOW GREAT IS MELCHIZEDEK?</a:t>
            </a:r>
            <a:r>
              <a:rPr lang="zh-Hans" altLang="en-US" sz="4400" b="1" dirty="0"/>
              <a:t>                                          麦基洗德是多么尊贵的祭司</a:t>
            </a:r>
            <a:endParaRPr lang="en-US" altLang="zh-Hans" sz="4400" b="1" dirty="0"/>
          </a:p>
          <a:p>
            <a:r>
              <a:rPr lang="en-US" altLang="zh-Hans" sz="4400" b="1" dirty="0"/>
              <a:t>2. ABRAHAM THE GREAT PATRIARCH OF ISRAEL, GAVE HIM THE BEST TENTH THAT HE HAD TAKEN IN BATTLE</a:t>
            </a:r>
            <a:r>
              <a:rPr lang="zh-Hans" altLang="en-US" sz="4400" b="1" dirty="0"/>
              <a:t>     亚伯拉罕犹太人的父和我们信心之父，都给了他十分之一的战利品</a:t>
            </a:r>
            <a:endParaRPr lang="en-US" sz="4400" b="1" dirty="0"/>
          </a:p>
        </p:txBody>
      </p:sp>
    </p:spTree>
    <p:extLst>
      <p:ext uri="{BB962C8B-B14F-4D97-AF65-F5344CB8AC3E}">
        <p14:creationId xmlns:p14="http://schemas.microsoft.com/office/powerpoint/2010/main" val="3270533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C40-EF7C-794D-8BF5-209628AED43A}"/>
              </a:ext>
            </a:extLst>
          </p:cNvPr>
          <p:cNvSpPr>
            <a:spLocks noGrp="1"/>
          </p:cNvSpPr>
          <p:nvPr>
            <p:ph type="title"/>
          </p:nvPr>
        </p:nvSpPr>
        <p:spPr>
          <a:xfrm>
            <a:off x="0" y="-123567"/>
            <a:ext cx="12191999" cy="2347784"/>
          </a:xfrm>
        </p:spPr>
        <p:txBody>
          <a:bodyPr>
            <a:normAutofit/>
          </a:bodyPr>
          <a:lstStyle/>
          <a:p>
            <a:pPr algn="ctr"/>
            <a:r>
              <a:rPr lang="en-US" sz="5400" b="1" dirty="0"/>
              <a:t>PRIESTS LIVELIHOOD REQUIRED BY LAW</a:t>
            </a:r>
            <a:br>
              <a:rPr lang="en-US" sz="5400" b="1" dirty="0"/>
            </a:br>
            <a:r>
              <a:rPr lang="zh-Hans" altLang="en-US" sz="5400" b="1"/>
              <a:t>按着律法给祭司的生活 </a:t>
            </a:r>
            <a:r>
              <a:rPr lang="en-US" altLang="zh-Hans" sz="5400" b="1" dirty="0"/>
              <a:t>5</a:t>
            </a:r>
            <a:endParaRPr lang="en-US" sz="5400" b="1" dirty="0"/>
          </a:p>
        </p:txBody>
      </p:sp>
      <p:sp>
        <p:nvSpPr>
          <p:cNvPr id="3" name="Content Placeholder 2">
            <a:extLst>
              <a:ext uri="{FF2B5EF4-FFF2-40B4-BE49-F238E27FC236}">
                <a16:creationId xmlns:a16="http://schemas.microsoft.com/office/drawing/2014/main" id="{5356BE36-2154-4D46-BE0C-654B96CF454D}"/>
              </a:ext>
            </a:extLst>
          </p:cNvPr>
          <p:cNvSpPr>
            <a:spLocks noGrp="1"/>
          </p:cNvSpPr>
          <p:nvPr>
            <p:ph idx="1"/>
          </p:nvPr>
        </p:nvSpPr>
        <p:spPr>
          <a:xfrm>
            <a:off x="1" y="1940012"/>
            <a:ext cx="12191999" cy="4917988"/>
          </a:xfrm>
        </p:spPr>
        <p:txBody>
          <a:bodyPr>
            <a:normAutofit/>
          </a:bodyPr>
          <a:lstStyle/>
          <a:p>
            <a:r>
              <a:rPr lang="en-US" altLang="zh-Hans" sz="4400" b="1" dirty="0"/>
              <a:t>1.</a:t>
            </a:r>
            <a:r>
              <a:rPr lang="zh-Hans" altLang="en-US" sz="4400" b="1" dirty="0"/>
              <a:t> </a:t>
            </a:r>
            <a:r>
              <a:rPr lang="en-US" altLang="zh-Hans" sz="4400" b="1" dirty="0"/>
              <a:t>PRIESTS MUST COLLECT A TITHE FROM THE REST OF THE PEOPLE OF ISRAEL TO LIVE</a:t>
            </a:r>
            <a:r>
              <a:rPr lang="zh-Hans" altLang="en-US" sz="4400" b="1" dirty="0"/>
              <a:t>                                               祭司就是照例向自己的同胞收取十分之一为生活</a:t>
            </a:r>
            <a:endParaRPr lang="en-US" altLang="zh-Hans" sz="4400" b="1" dirty="0"/>
          </a:p>
          <a:p>
            <a:r>
              <a:rPr lang="en-US" sz="4400" b="1" dirty="0"/>
              <a:t>2. PEOPLE ARE DECENDENTS OF ABRAHAM</a:t>
            </a:r>
            <a:r>
              <a:rPr lang="zh-Hans" altLang="en-US" sz="4400" b="1" dirty="0"/>
              <a:t>                         同胞就是亚伯拉罕的后裔</a:t>
            </a:r>
            <a:endParaRPr lang="en-US" sz="4400" b="1" dirty="0"/>
          </a:p>
        </p:txBody>
      </p:sp>
    </p:spTree>
    <p:extLst>
      <p:ext uri="{BB962C8B-B14F-4D97-AF65-F5344CB8AC3E}">
        <p14:creationId xmlns:p14="http://schemas.microsoft.com/office/powerpoint/2010/main" val="2997720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BEC40-EF7C-794D-8BF5-209628AED43A}"/>
              </a:ext>
            </a:extLst>
          </p:cNvPr>
          <p:cNvSpPr>
            <a:spLocks noGrp="1"/>
          </p:cNvSpPr>
          <p:nvPr>
            <p:ph type="title"/>
          </p:nvPr>
        </p:nvSpPr>
        <p:spPr>
          <a:xfrm>
            <a:off x="1" y="-271848"/>
            <a:ext cx="12191999" cy="2347784"/>
          </a:xfrm>
        </p:spPr>
        <p:txBody>
          <a:bodyPr>
            <a:normAutofit/>
          </a:bodyPr>
          <a:lstStyle/>
          <a:p>
            <a:pPr algn="ctr"/>
            <a:r>
              <a:rPr lang="en-US" sz="5400" b="1" dirty="0"/>
              <a:t>HIGH PRIEST MELCHIZEDEK</a:t>
            </a:r>
            <a:br>
              <a:rPr lang="en-US" sz="5400" b="1" dirty="0"/>
            </a:br>
            <a:r>
              <a:rPr lang="zh-Hans" altLang="en-US" sz="5400" b="1"/>
              <a:t>大祭司麦基洗德 </a:t>
            </a:r>
            <a:r>
              <a:rPr lang="en-US" altLang="zh-Hans" sz="5400" b="1" dirty="0"/>
              <a:t>6</a:t>
            </a:r>
            <a:r>
              <a:rPr lang="zh-Hans" altLang="en-US" sz="5400" b="1"/>
              <a:t> </a:t>
            </a:r>
            <a:endParaRPr lang="en-US" sz="5400" b="1" dirty="0"/>
          </a:p>
        </p:txBody>
      </p:sp>
      <p:sp>
        <p:nvSpPr>
          <p:cNvPr id="3" name="Content Placeholder 2">
            <a:extLst>
              <a:ext uri="{FF2B5EF4-FFF2-40B4-BE49-F238E27FC236}">
                <a16:creationId xmlns:a16="http://schemas.microsoft.com/office/drawing/2014/main" id="{5356BE36-2154-4D46-BE0C-654B96CF454D}"/>
              </a:ext>
            </a:extLst>
          </p:cNvPr>
          <p:cNvSpPr>
            <a:spLocks noGrp="1"/>
          </p:cNvSpPr>
          <p:nvPr>
            <p:ph idx="1"/>
          </p:nvPr>
        </p:nvSpPr>
        <p:spPr>
          <a:xfrm>
            <a:off x="1" y="1828801"/>
            <a:ext cx="12191999" cy="4917988"/>
          </a:xfrm>
        </p:spPr>
        <p:txBody>
          <a:bodyPr>
            <a:normAutofit/>
          </a:bodyPr>
          <a:lstStyle/>
          <a:p>
            <a:r>
              <a:rPr lang="en-US" sz="4000" b="1" dirty="0"/>
              <a:t>1. MELCHIZEDEK NOT A DECENDENT OF LEVI, COLLECTED A TENTH FROM ABRAHAM</a:t>
            </a:r>
            <a:r>
              <a:rPr lang="zh-Hans" altLang="en-US" sz="4000" b="1" dirty="0"/>
              <a:t>                               麦基洗德不是亚伯拉罕的后裔</a:t>
            </a:r>
            <a:endParaRPr lang="en-US" sz="4000" b="1" dirty="0"/>
          </a:p>
          <a:p>
            <a:r>
              <a:rPr lang="en-US" sz="4000" b="1" dirty="0"/>
              <a:t>2. MELCHIZEDEK PLACED A BLESSING UPON ABRAHAM</a:t>
            </a:r>
            <a:r>
              <a:rPr lang="zh-Hans" altLang="en-US" sz="4000" b="1" dirty="0"/>
              <a:t>。他还给亚伯拉罕祝福</a:t>
            </a:r>
            <a:endParaRPr lang="en-US" sz="4000" b="1" dirty="0"/>
          </a:p>
          <a:p>
            <a:r>
              <a:rPr lang="en-US" sz="4000" b="1" dirty="0"/>
              <a:t>3. ABRAHAM HAD ALREADY RECEIVED THE PROMISES FROM GOD</a:t>
            </a:r>
            <a:r>
              <a:rPr lang="zh-Hans" altLang="en-US" sz="4000" b="1" dirty="0"/>
              <a:t>亚伯拉罕已经收到神的应许</a:t>
            </a:r>
            <a:endParaRPr lang="en-US" sz="4000" b="1" dirty="0"/>
          </a:p>
        </p:txBody>
      </p:sp>
    </p:spTree>
    <p:extLst>
      <p:ext uri="{BB962C8B-B14F-4D97-AF65-F5344CB8AC3E}">
        <p14:creationId xmlns:p14="http://schemas.microsoft.com/office/powerpoint/2010/main" val="129364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211</TotalTime>
  <Words>847</Words>
  <Application>Microsoft Macintosh PowerPoint</Application>
  <PresentationFormat>Widescreen</PresentationFormat>
  <Paragraphs>56</Paragraphs>
  <Slides>14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等线</vt:lpstr>
      <vt:lpstr>宋体</vt:lpstr>
      <vt:lpstr>Arial</vt:lpstr>
      <vt:lpstr>Calibri</vt:lpstr>
      <vt:lpstr>Calibri Light</vt:lpstr>
      <vt:lpstr>Celestial</vt:lpstr>
      <vt:lpstr>JESUS, KING OF JUSTICE AND PEACE 耶稣，公义和平之王 </vt:lpstr>
      <vt:lpstr>PowerPoint Presentation</vt:lpstr>
      <vt:lpstr>PowerPoint Presentation</vt:lpstr>
      <vt:lpstr>HIGH PRIEST MELCHIZEDEK 大祭司麦基洗德 1</vt:lpstr>
      <vt:lpstr>HIGH PRIEST MELCHIZEDEK 大祭司麦基洗德 2</vt:lpstr>
      <vt:lpstr>HIGH PRIEST MELCHIZEDEK 大祭司麦基洗德 3</vt:lpstr>
      <vt:lpstr>HIGH PRIEST MELCHIZEDEK 大祭司麦基洗德 4</vt:lpstr>
      <vt:lpstr>PRIESTS LIVELIHOOD REQUIRED BY LAW 按着律法给祭司的生活 5</vt:lpstr>
      <vt:lpstr>HIGH PRIEST MELCHIZEDEK 大祭司麦基洗德 6 </vt:lpstr>
      <vt:lpstr>Melchizedek is jesus 麦基洗德就是耶稣 7-8</vt:lpstr>
      <vt:lpstr>Melchizedek is jesus 麦基洗德就是耶稣 9-10</vt:lpstr>
      <vt:lpstr>Why we give our tithes ? 我们为什么要奉献十分之一？</vt:lpstr>
      <vt:lpstr>PowerPoint Presentation</vt:lpstr>
      <vt:lpstr>**COMMUNION 博饼圣餐</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Pan</dc:creator>
  <cp:lastModifiedBy>Jane Pan</cp:lastModifiedBy>
  <cp:revision>20</cp:revision>
  <dcterms:created xsi:type="dcterms:W3CDTF">2020-12-23T16:02:00Z</dcterms:created>
  <dcterms:modified xsi:type="dcterms:W3CDTF">2020-12-23T20:16:35Z</dcterms:modified>
</cp:coreProperties>
</file>