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5" r:id="rId3"/>
    <p:sldId id="260" r:id="rId4"/>
    <p:sldId id="257" r:id="rId5"/>
    <p:sldId id="261" r:id="rId6"/>
    <p:sldId id="262" r:id="rId7"/>
    <p:sldId id="263" r:id="rId8"/>
    <p:sldId id="264" r:id="rId9"/>
    <p:sldId id="258" r:id="rId10"/>
    <p:sldId id="267"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p:cViewPr varScale="1">
        <p:scale>
          <a:sx n="104" d="100"/>
          <a:sy n="104" d="100"/>
        </p:scale>
        <p:origin x="232"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6D9EF-8E51-F346-999F-7B6193D64031}" type="datetimeFigureOut">
              <a:rPr lang="en-US" smtClean="0"/>
              <a:t>12/16/20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4B1AA3-264C-AC47-9309-024794A3BC7B}" type="slidenum">
              <a:rPr lang="en-US" smtClean="0"/>
              <a:t>‹#›</a:t>
            </a:fld>
            <a:endParaRPr lang="en-US"/>
          </a:p>
        </p:txBody>
      </p:sp>
    </p:spTree>
    <p:extLst>
      <p:ext uri="{BB962C8B-B14F-4D97-AF65-F5344CB8AC3E}">
        <p14:creationId xmlns:p14="http://schemas.microsoft.com/office/powerpoint/2010/main" val="1100263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only are we saved by Jesus washing our sins away by coming to earth God incarnate, but also He left us a great Promise and Oath through Jesus Christ that All who believed will inherit Eternal Life and Blessings just as Abraham inherited God's blessings!</a:t>
            </a:r>
          </a:p>
        </p:txBody>
      </p:sp>
      <p:sp>
        <p:nvSpPr>
          <p:cNvPr id="4" name="Slide Number Placeholder 3"/>
          <p:cNvSpPr>
            <a:spLocks noGrp="1"/>
          </p:cNvSpPr>
          <p:nvPr>
            <p:ph type="sldNum" sz="quarter" idx="10"/>
          </p:nvPr>
        </p:nvSpPr>
        <p:spPr/>
        <p:txBody>
          <a:bodyPr/>
          <a:lstStyle/>
          <a:p>
            <a:fld id="{4E4B1AA3-264C-AC47-9309-024794A3BC7B}" type="slidenum">
              <a:rPr lang="en-US" smtClean="0"/>
              <a:t>9</a:t>
            </a:fld>
            <a:endParaRPr lang="en-US"/>
          </a:p>
        </p:txBody>
      </p:sp>
    </p:spTree>
    <p:extLst>
      <p:ext uri="{BB962C8B-B14F-4D97-AF65-F5344CB8AC3E}">
        <p14:creationId xmlns:p14="http://schemas.microsoft.com/office/powerpoint/2010/main" val="968583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only are we saved by Jesus washing our sins away by coming to earth God incarnate, but also He left us a great Promise and Oath through Jesus Christ that All who believed will inherit Eternal Life and Blessings just as Abraham inherited God's blessings!</a:t>
            </a:r>
          </a:p>
        </p:txBody>
      </p:sp>
      <p:sp>
        <p:nvSpPr>
          <p:cNvPr id="4" name="Slide Number Placeholder 3"/>
          <p:cNvSpPr>
            <a:spLocks noGrp="1"/>
          </p:cNvSpPr>
          <p:nvPr>
            <p:ph type="sldNum" sz="quarter" idx="10"/>
          </p:nvPr>
        </p:nvSpPr>
        <p:spPr/>
        <p:txBody>
          <a:bodyPr/>
          <a:lstStyle/>
          <a:p>
            <a:fld id="{4E4B1AA3-264C-AC47-9309-024794A3BC7B}" type="slidenum">
              <a:rPr lang="en-US" smtClean="0"/>
              <a:t>10</a:t>
            </a:fld>
            <a:endParaRPr lang="en-US"/>
          </a:p>
        </p:txBody>
      </p:sp>
    </p:spTree>
    <p:extLst>
      <p:ext uri="{BB962C8B-B14F-4D97-AF65-F5344CB8AC3E}">
        <p14:creationId xmlns:p14="http://schemas.microsoft.com/office/powerpoint/2010/main" val="1537430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changed over the years, but my Lord Jesus Christ never changes. He is the same yesterday, today, and forever! HE IS THE MOST PRECIOUS GIFT FOREVER!</a:t>
            </a:r>
          </a:p>
          <a:p>
            <a:r>
              <a:rPr lang="en-US" dirty="0"/>
              <a:t>How About You? What is the most precious gift you have? What did you give to Jesus for </a:t>
            </a:r>
            <a:r>
              <a:rPr lang="en-US"/>
              <a:t>His Birthday?</a:t>
            </a:r>
            <a:endParaRPr lang="en-US" dirty="0"/>
          </a:p>
        </p:txBody>
      </p:sp>
      <p:sp>
        <p:nvSpPr>
          <p:cNvPr id="4" name="Slide Number Placeholder 3"/>
          <p:cNvSpPr>
            <a:spLocks noGrp="1"/>
          </p:cNvSpPr>
          <p:nvPr>
            <p:ph type="sldNum" sz="quarter" idx="10"/>
          </p:nvPr>
        </p:nvSpPr>
        <p:spPr/>
        <p:txBody>
          <a:bodyPr/>
          <a:lstStyle/>
          <a:p>
            <a:fld id="{4E4B1AA3-264C-AC47-9309-024794A3BC7B}" type="slidenum">
              <a:rPr lang="en-US" smtClean="0"/>
              <a:t>12</a:t>
            </a:fld>
            <a:endParaRPr lang="en-US"/>
          </a:p>
        </p:txBody>
      </p:sp>
    </p:spTree>
    <p:extLst>
      <p:ext uri="{BB962C8B-B14F-4D97-AF65-F5344CB8AC3E}">
        <p14:creationId xmlns:p14="http://schemas.microsoft.com/office/powerpoint/2010/main" val="1158343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12/16/20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5000">
              <a:schemeClr val="accent4">
                <a:lumMod val="50000"/>
              </a:schemeClr>
            </a:gs>
            <a:gs pos="75000">
              <a:schemeClr val="accent6">
                <a:lumMod val="89000"/>
              </a:schemeClr>
            </a:gs>
            <a:gs pos="86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12/16/20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google.com/search?client=safari&amp;q=jim+elliot+spouse&amp;stick=H4sIAAAAAAAAAOPgE-LUz9U3MEnOMszWkshOttIvSM0vyEkFUkXF-XlWxQX5pcWpi1gFszJzFVJzcjLzSxQgYgCbzo7lOwAAAA&amp;sa=X&amp;ved=2ahUKEwjan-2S2NDtAhUJKKwKHbV6Dp8Q6BMoADAwegQILRAC" TargetMode="External"/><Relationship Id="rId3" Type="http://schemas.openxmlformats.org/officeDocument/2006/relationships/hyperlink" Target="https://en.wikipedia.org/wiki/Jim_Elliot" TargetMode="External"/><Relationship Id="rId7" Type="http://schemas.openxmlformats.org/officeDocument/2006/relationships/hyperlink" Target="https://www.google.com/search?client=safari&amp;q=Rio+Curaray&amp;stick=H4sIAAAAAAAAAOPgE-LUz9U3MEnOMsxWAjMtK8vySrTks5Ot9AtS8wtyUvVTUpNTE4tTU-ILUouK8_OsUjJTUxaxcgdl5is4lxYlFiVW7mBlBADP0R-2SgAAAA&amp;sa=X&amp;ved=2ahUKEwjan-2S2NDtAhUJKKwKHbV6Dp8QmxMoATAvegQIKRAD" TargetMode="Externa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hyperlink" Target="https://www.google.com/search?client=safari&amp;q=jim+elliot+died&amp;stick=H4sIAAAAAAAAAOPgE-LUz9U3MEnOMszWks9OttIvSM0vyEnVT0lNTk0sTk2JL0gtKs7Ps0rJTE1ZxMqflZmrkJqTk5lfogASAQAu8cQuQAAAAA&amp;sa=X&amp;ved=2ahUKEwjan-2S2NDtAhUJKKwKHbV6Dp8Q6BMoADAvegQIKRAC" TargetMode="External"/><Relationship Id="rId5" Type="http://schemas.openxmlformats.org/officeDocument/2006/relationships/hyperlink" Target="https://www.google.com/search?client=safari&amp;q=Portland,+Oregon&amp;stick=H4sIAAAAAAAAAOPgE-LUz9U3MEnOMsxW4gIxjdKKMpKStcSyk630C1LzC3JSgVRRcX6eVVJ-Ud4iVoGA_KKSnMS8FB0F_6LU9Py8HayMAOVbZcBHAAAA&amp;sa=X&amp;ved=2ahUKEwjan-2S2NDtAhUJKKwKHbV6Dp8QmxMoATAuegQIMBAD" TargetMode="External"/><Relationship Id="rId10" Type="http://schemas.openxmlformats.org/officeDocument/2006/relationships/hyperlink" Target="https://www.google.com/search?client=safari&amp;q=jim+elliot+quotes&amp;stick=H4sIAAAAAAAAAONgFuLUz9U3MEnOMsxWQjC1xLOTrfQLUvMLclKBVFFxfp5VYWl-SeoiVsGszFyF1JyczPwSBbBQMQB62UD5RQAAAA&amp;sa=X&amp;ved=2ahUKEwjan-2S2NDtAhUJKKwKHbV6Dp8QMTAzegQIHxAC" TargetMode="External"/><Relationship Id="rId4" Type="http://schemas.openxmlformats.org/officeDocument/2006/relationships/hyperlink" Target="https://www.google.com/search?client=safari&amp;q=jim+elliot+born&amp;stick=H4sIAAAAAAAAAOPgE-LUz9U3MEnOMszWEstOttIvSM0vyEkFUkXF-XlWSflFeYtY-bMycxVSc3Iy80sUQCIAagKKLzcAAAA&amp;sa=X&amp;ved=2ahUKEwjan-2S2NDtAhUJKKwKHbV6Dp8Q6BMoADAuegQIMBAC" TargetMode="External"/><Relationship Id="rId9" Type="http://schemas.openxmlformats.org/officeDocument/2006/relationships/hyperlink" Target="https://www.google.com/search?client=safari&amp;q=Elisabeth+Elliot&amp;stick=H4sIAAAAAAAAAOPgE-LUz9U3MEnOMsxWAjONUywNjbQkspOt9AtS8wtyUoFUUXF-nlVxQX5pceoiVgHXnMzixKTUkgwF15yczPySHayMAGenW-FIAAAA&amp;sa=X&amp;ved=2ahUKEwjan-2S2NDtAhUJKKwKHbV6Dp8QmxMoATAwegQILRAD"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D1A9F-323F-C64C-82A8-8131CB9E33E9}"/>
              </a:ext>
            </a:extLst>
          </p:cNvPr>
          <p:cNvSpPr>
            <a:spLocks noGrp="1"/>
          </p:cNvSpPr>
          <p:nvPr>
            <p:ph type="ctrTitle"/>
          </p:nvPr>
        </p:nvSpPr>
        <p:spPr>
          <a:xfrm>
            <a:off x="0" y="0"/>
            <a:ext cx="12192000" cy="4385732"/>
          </a:xfrm>
        </p:spPr>
        <p:txBody>
          <a:bodyPr>
            <a:normAutofit/>
          </a:bodyPr>
          <a:lstStyle/>
          <a:p>
            <a:pPr algn="ctr"/>
            <a:r>
              <a:rPr lang="en-US" sz="6000" b="1" dirty="0"/>
              <a:t>JESUS THE MOST PRECIOUS GIFT</a:t>
            </a:r>
            <a:br>
              <a:rPr lang="en-US" sz="6000" b="1" dirty="0"/>
            </a:br>
            <a:r>
              <a:rPr lang="zh-Hans" altLang="en-US" sz="7200" b="1" dirty="0"/>
              <a:t>耶稣最珍贵的礼物</a:t>
            </a:r>
            <a:br>
              <a:rPr lang="en-US" sz="7200" b="1" dirty="0"/>
            </a:br>
            <a:endParaRPr lang="en-US" sz="7200" b="1" dirty="0"/>
          </a:p>
        </p:txBody>
      </p:sp>
      <p:sp>
        <p:nvSpPr>
          <p:cNvPr id="3" name="Subtitle 2">
            <a:extLst>
              <a:ext uri="{FF2B5EF4-FFF2-40B4-BE49-F238E27FC236}">
                <a16:creationId xmlns:a16="http://schemas.microsoft.com/office/drawing/2014/main" id="{17229238-1136-C740-9530-95D8A00117A4}"/>
              </a:ext>
            </a:extLst>
          </p:cNvPr>
          <p:cNvSpPr>
            <a:spLocks noGrp="1"/>
          </p:cNvSpPr>
          <p:nvPr>
            <p:ph type="subTitle" idx="1"/>
          </p:nvPr>
        </p:nvSpPr>
        <p:spPr>
          <a:xfrm>
            <a:off x="0" y="3829678"/>
            <a:ext cx="12192000" cy="2595836"/>
          </a:xfrm>
          <a:gradFill>
            <a:gsLst>
              <a:gs pos="48000">
                <a:schemeClr val="accent4">
                  <a:lumMod val="50000"/>
                </a:schemeClr>
              </a:gs>
              <a:gs pos="15000">
                <a:schemeClr val="accent3">
                  <a:lumMod val="50000"/>
                </a:schemeClr>
              </a:gs>
              <a:gs pos="95000">
                <a:schemeClr val="accent6">
                  <a:lumMod val="89000"/>
                </a:schemeClr>
              </a:gs>
              <a:gs pos="86000">
                <a:schemeClr val="accent6">
                  <a:lumMod val="75000"/>
                </a:schemeClr>
              </a:gs>
              <a:gs pos="97000">
                <a:schemeClr val="accent6">
                  <a:lumMod val="70000"/>
                </a:schemeClr>
              </a:gs>
            </a:gsLst>
            <a:path path="circle">
              <a:fillToRect l="50000" t="50000" r="50000" b="50000"/>
            </a:path>
          </a:gradFill>
        </p:spPr>
        <p:txBody>
          <a:bodyPr>
            <a:normAutofit/>
          </a:bodyPr>
          <a:lstStyle/>
          <a:p>
            <a:pPr algn="ctr"/>
            <a:r>
              <a:rPr lang="en-US" sz="6600" b="1" dirty="0"/>
              <a:t>HEBREWS 6:13-20</a:t>
            </a:r>
          </a:p>
          <a:p>
            <a:pPr algn="ctr"/>
            <a:r>
              <a:rPr lang="zh-Hans" altLang="en-US" sz="6600" b="1" dirty="0"/>
              <a:t>希伯来书六章十三</a:t>
            </a:r>
            <a:r>
              <a:rPr lang="en-US" altLang="zh-Hans" sz="6600" b="1" dirty="0"/>
              <a:t>-</a:t>
            </a:r>
            <a:r>
              <a:rPr lang="zh-Hans" altLang="en-US" sz="6600" b="1" dirty="0"/>
              <a:t>二十节</a:t>
            </a:r>
            <a:endParaRPr lang="en-US" sz="6600" b="1" dirty="0"/>
          </a:p>
        </p:txBody>
      </p:sp>
    </p:spTree>
    <p:extLst>
      <p:ext uri="{BB962C8B-B14F-4D97-AF65-F5344CB8AC3E}">
        <p14:creationId xmlns:p14="http://schemas.microsoft.com/office/powerpoint/2010/main" val="3838043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304F-7197-EC4A-8399-036D612B3442}"/>
              </a:ext>
            </a:extLst>
          </p:cNvPr>
          <p:cNvSpPr>
            <a:spLocks noGrp="1"/>
          </p:cNvSpPr>
          <p:nvPr>
            <p:ph type="title"/>
          </p:nvPr>
        </p:nvSpPr>
        <p:spPr>
          <a:xfrm>
            <a:off x="0" y="0"/>
            <a:ext cx="12191999" cy="2142067"/>
          </a:xfrm>
        </p:spPr>
        <p:txBody>
          <a:bodyPr>
            <a:normAutofit/>
          </a:bodyPr>
          <a:lstStyle/>
          <a:p>
            <a:pPr algn="ctr"/>
            <a:r>
              <a:rPr lang="en-US" sz="5400" b="1" dirty="0"/>
              <a:t>The inheritance blessings</a:t>
            </a:r>
            <a:br>
              <a:rPr lang="en-US" sz="5400" b="1" dirty="0"/>
            </a:br>
            <a:r>
              <a:rPr lang="zh-Hans" altLang="en-US" sz="7200" b="1" dirty="0"/>
              <a:t>继承的福 </a:t>
            </a:r>
            <a:endParaRPr lang="en-US" sz="7200" b="1" dirty="0"/>
          </a:p>
        </p:txBody>
      </p:sp>
      <p:sp>
        <p:nvSpPr>
          <p:cNvPr id="3" name="Content Placeholder 2">
            <a:extLst>
              <a:ext uri="{FF2B5EF4-FFF2-40B4-BE49-F238E27FC236}">
                <a16:creationId xmlns:a16="http://schemas.microsoft.com/office/drawing/2014/main" id="{4454C1F5-8CEF-604D-A583-9521B84698E7}"/>
              </a:ext>
            </a:extLst>
          </p:cNvPr>
          <p:cNvSpPr>
            <a:spLocks noGrp="1"/>
          </p:cNvSpPr>
          <p:nvPr>
            <p:ph idx="1"/>
          </p:nvPr>
        </p:nvSpPr>
        <p:spPr>
          <a:xfrm>
            <a:off x="98854" y="1944358"/>
            <a:ext cx="12093145" cy="4715933"/>
          </a:xfrm>
        </p:spPr>
        <p:txBody>
          <a:bodyPr>
            <a:noAutofit/>
          </a:bodyPr>
          <a:lstStyle/>
          <a:p>
            <a:pPr marL="0" indent="0" algn="ctr">
              <a:buNone/>
            </a:pPr>
            <a:r>
              <a:rPr lang="zh-Hans" altLang="en-US" sz="4400" b="1" dirty="0"/>
              <a:t>加拉太书 </a:t>
            </a:r>
            <a:r>
              <a:rPr lang="en-US" altLang="zh-Hans" sz="4400" b="1" dirty="0"/>
              <a:t>GALATIANS 3:22</a:t>
            </a:r>
          </a:p>
          <a:p>
            <a:r>
              <a:rPr lang="zh-Hans" altLang="en-US" sz="4400" b="1" dirty="0"/>
              <a:t>“但圣经把众人都围在罪里，使所应许的福因信耶稣基督，归给那信的人。” </a:t>
            </a:r>
            <a:r>
              <a:rPr lang="en-US" altLang="zh-Hans" sz="4400" b="1" dirty="0" err="1"/>
              <a:t>cunpss</a:t>
            </a:r>
            <a:r>
              <a:rPr lang="en-US" altLang="zh-Hans" sz="4400" b="1" dirty="0"/>
              <a:t>                                                                        </a:t>
            </a:r>
            <a:r>
              <a:rPr lang="zh-Hans" altLang="en-US" sz="4400" b="1" dirty="0"/>
              <a:t>“但圣经把所有的人都围在罪中，好把那因信耶稣基督而来的应许，赐给相信的人。”</a:t>
            </a:r>
            <a:r>
              <a:rPr lang="en-US" altLang="zh-Hans" sz="4400" b="1" dirty="0" err="1"/>
              <a:t>cnvs</a:t>
            </a:r>
            <a:r>
              <a:rPr lang="en-US" altLang="zh-Hans" sz="4400" b="1" dirty="0"/>
              <a:t> </a:t>
            </a:r>
            <a:r>
              <a:rPr lang="zh-Hans" altLang="en-US" sz="4400" b="1" dirty="0"/>
              <a:t>“但圣经说万物都在罪的权势下，为要使那些相信的人因为相信耶稣基督而得到应许。”</a:t>
            </a:r>
            <a:r>
              <a:rPr lang="en-US" altLang="zh-Hans" sz="4400" b="1" dirty="0" err="1"/>
              <a:t>ccb</a:t>
            </a:r>
            <a:endParaRPr lang="en-US" sz="4400" b="1" dirty="0"/>
          </a:p>
        </p:txBody>
      </p:sp>
    </p:spTree>
    <p:extLst>
      <p:ext uri="{BB962C8B-B14F-4D97-AF65-F5344CB8AC3E}">
        <p14:creationId xmlns:p14="http://schemas.microsoft.com/office/powerpoint/2010/main" val="2175876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68244A-F396-BF4B-ABB1-99D664938BB8}"/>
              </a:ext>
            </a:extLst>
          </p:cNvPr>
          <p:cNvPicPr>
            <a:picLocks noChangeAspect="1"/>
          </p:cNvPicPr>
          <p:nvPr/>
        </p:nvPicPr>
        <p:blipFill>
          <a:blip r:embed="rId2"/>
          <a:stretch>
            <a:fillRect/>
          </a:stretch>
        </p:blipFill>
        <p:spPr>
          <a:xfrm>
            <a:off x="2002710" y="123568"/>
            <a:ext cx="7116577" cy="3707027"/>
          </a:xfrm>
          <a:prstGeom prst="rect">
            <a:avLst/>
          </a:prstGeom>
        </p:spPr>
      </p:pic>
      <p:sp>
        <p:nvSpPr>
          <p:cNvPr id="6" name="Rectangle 5">
            <a:extLst>
              <a:ext uri="{FF2B5EF4-FFF2-40B4-BE49-F238E27FC236}">
                <a16:creationId xmlns:a16="http://schemas.microsoft.com/office/drawing/2014/main" id="{76002132-7C1C-E24F-90DD-FD6CD33ECB42}"/>
              </a:ext>
            </a:extLst>
          </p:cNvPr>
          <p:cNvSpPr/>
          <p:nvPr/>
        </p:nvSpPr>
        <p:spPr>
          <a:xfrm>
            <a:off x="296561" y="3941806"/>
            <a:ext cx="12047837" cy="2554545"/>
          </a:xfrm>
          <a:prstGeom prst="rect">
            <a:avLst/>
          </a:prstGeom>
        </p:spPr>
        <p:txBody>
          <a:bodyPr wrap="square">
            <a:spAutoFit/>
          </a:bodyPr>
          <a:lstStyle/>
          <a:p>
            <a:r>
              <a:rPr lang="en-US" sz="2000" dirty="0">
                <a:latin typeface="arial" panose="020B0604020202020204" pitchFamily="34" charset="0"/>
              </a:rPr>
              <a:t>Philip James Elliot was a American Christian missionary, and was one of five killed during Operation </a:t>
            </a:r>
            <a:r>
              <a:rPr lang="en-US" sz="2000" dirty="0" err="1">
                <a:latin typeface="arial" panose="020B0604020202020204" pitchFamily="34" charset="0"/>
              </a:rPr>
              <a:t>Auca</a:t>
            </a:r>
            <a:r>
              <a:rPr lang="en-US" sz="2000" dirty="0">
                <a:latin typeface="arial" panose="020B0604020202020204" pitchFamily="34" charset="0"/>
              </a:rPr>
              <a:t>, an attempt to evangelize the Huaorani people of Ecuador. </a:t>
            </a:r>
            <a:r>
              <a:rPr lang="en-US" sz="2000" dirty="0">
                <a:latin typeface="arial" panose="020B0604020202020204" pitchFamily="34" charset="0"/>
                <a:hlinkClick r:id="rId3"/>
              </a:rPr>
              <a:t>Wikipedia</a:t>
            </a:r>
            <a:endParaRPr lang="en-US" sz="2000" dirty="0">
              <a:latin typeface="arial" panose="020B0604020202020204" pitchFamily="34" charset="0"/>
            </a:endParaRPr>
          </a:p>
          <a:p>
            <a:r>
              <a:rPr lang="en-US" sz="2000" dirty="0">
                <a:latin typeface="arial" panose="020B0604020202020204" pitchFamily="34" charset="0"/>
                <a:hlinkClick r:id="rId4"/>
              </a:rPr>
              <a:t>Born</a:t>
            </a:r>
            <a:r>
              <a:rPr lang="en-US" sz="2000" dirty="0">
                <a:latin typeface="arial" panose="020B0604020202020204" pitchFamily="34" charset="0"/>
              </a:rPr>
              <a:t>: October 8, 1927, </a:t>
            </a:r>
            <a:r>
              <a:rPr lang="en-US" sz="2000" dirty="0">
                <a:latin typeface="arial" panose="020B0604020202020204" pitchFamily="34" charset="0"/>
                <a:hlinkClick r:id="rId5"/>
              </a:rPr>
              <a:t>Portland, OR</a:t>
            </a:r>
            <a:endParaRPr lang="en-US" sz="2000" dirty="0">
              <a:latin typeface="arial" panose="020B0604020202020204" pitchFamily="34" charset="0"/>
            </a:endParaRPr>
          </a:p>
          <a:p>
            <a:r>
              <a:rPr lang="en-US" sz="2000" dirty="0">
                <a:latin typeface="arial" panose="020B0604020202020204" pitchFamily="34" charset="0"/>
                <a:hlinkClick r:id="rId6"/>
              </a:rPr>
              <a:t>Died</a:t>
            </a:r>
            <a:r>
              <a:rPr lang="en-US" sz="2000" dirty="0">
                <a:latin typeface="arial" panose="020B0604020202020204" pitchFamily="34" charset="0"/>
              </a:rPr>
              <a:t>: January 8, 1956, </a:t>
            </a:r>
            <a:r>
              <a:rPr lang="en-US" sz="2000" dirty="0">
                <a:latin typeface="arial" panose="020B0604020202020204" pitchFamily="34" charset="0"/>
                <a:hlinkClick r:id="rId7"/>
              </a:rPr>
              <a:t>Rio Curaray</a:t>
            </a:r>
            <a:endParaRPr lang="en-US" sz="2000" dirty="0">
              <a:latin typeface="arial" panose="020B0604020202020204" pitchFamily="34" charset="0"/>
            </a:endParaRPr>
          </a:p>
          <a:p>
            <a:r>
              <a:rPr lang="en-US" sz="2000" dirty="0">
                <a:latin typeface="arial" panose="020B0604020202020204" pitchFamily="34" charset="0"/>
                <a:hlinkClick r:id="rId8"/>
              </a:rPr>
              <a:t>Spouse</a:t>
            </a:r>
            <a:r>
              <a:rPr lang="en-US" sz="2000" dirty="0">
                <a:latin typeface="arial" panose="020B0604020202020204" pitchFamily="34" charset="0"/>
              </a:rPr>
              <a:t>: </a:t>
            </a:r>
            <a:r>
              <a:rPr lang="en-US" sz="2000" dirty="0">
                <a:latin typeface="arial" panose="020B0604020202020204" pitchFamily="34" charset="0"/>
                <a:hlinkClick r:id="rId9"/>
              </a:rPr>
              <a:t>Elisabeth Elliot</a:t>
            </a:r>
            <a:r>
              <a:rPr lang="en-US" sz="2000" dirty="0">
                <a:latin typeface="arial" panose="020B0604020202020204" pitchFamily="34" charset="0"/>
              </a:rPr>
              <a:t> </a:t>
            </a:r>
          </a:p>
          <a:p>
            <a:r>
              <a:rPr lang="en-US" sz="2000" dirty="0">
                <a:latin typeface="Google Sans"/>
                <a:hlinkClick r:id="rId10"/>
              </a:rPr>
              <a:t>Quotes</a:t>
            </a:r>
            <a:endParaRPr lang="en-US" sz="2000" dirty="0">
              <a:latin typeface="Google Sans"/>
            </a:endParaRPr>
          </a:p>
          <a:p>
            <a:r>
              <a:rPr lang="en-US" sz="2000" b="1" i="1" u="sng" dirty="0">
                <a:latin typeface="arial" panose="020B0604020202020204" pitchFamily="34" charset="0"/>
              </a:rPr>
              <a:t>He is no fool who gives what he cannot keep, to gain that which he cannot lose.</a:t>
            </a:r>
          </a:p>
          <a:p>
            <a:r>
              <a:rPr lang="zh-Hans" altLang="en-US" sz="2000" b="1" i="1" u="sng" strike="noStrike" dirty="0">
                <a:effectLst/>
                <a:latin typeface="arial" panose="020B0604020202020204" pitchFamily="34" charset="0"/>
              </a:rPr>
              <a:t>你不是傻瓜因为你给出不能拥有的东西（世界的财宝或者暂时的生命），反而得到不能丢的东西（永生）</a:t>
            </a:r>
            <a:endParaRPr lang="en-US" sz="2000" b="1" i="0" u="sng" strike="noStrike" dirty="0">
              <a:effectLst/>
              <a:latin typeface="arial" panose="020B0604020202020204" pitchFamily="34" charset="0"/>
            </a:endParaRPr>
          </a:p>
        </p:txBody>
      </p:sp>
    </p:spTree>
    <p:extLst>
      <p:ext uri="{BB962C8B-B14F-4D97-AF65-F5344CB8AC3E}">
        <p14:creationId xmlns:p14="http://schemas.microsoft.com/office/powerpoint/2010/main" val="2351491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D499A3-9F72-0844-81D9-3E5BBB0000B1}"/>
              </a:ext>
            </a:extLst>
          </p:cNvPr>
          <p:cNvSpPr txBox="1"/>
          <p:nvPr/>
        </p:nvSpPr>
        <p:spPr>
          <a:xfrm>
            <a:off x="3437809" y="259492"/>
            <a:ext cx="4010072" cy="1323439"/>
          </a:xfrm>
          <a:prstGeom prst="rect">
            <a:avLst/>
          </a:prstGeom>
          <a:noFill/>
        </p:spPr>
        <p:txBody>
          <a:bodyPr wrap="none" rtlCol="0">
            <a:spAutoFit/>
          </a:bodyPr>
          <a:lstStyle/>
          <a:p>
            <a:pPr algn="ctr"/>
            <a:r>
              <a:rPr lang="en-US" sz="4000" b="1" dirty="0"/>
              <a:t>My Christmas Gift</a:t>
            </a:r>
          </a:p>
          <a:p>
            <a:pPr algn="ctr"/>
            <a:r>
              <a:rPr lang="zh-Hans" altLang="en-US" sz="4000" b="1" dirty="0"/>
              <a:t>我的圣诞节礼物</a:t>
            </a:r>
            <a:endParaRPr lang="en-US" sz="4000" b="1" dirty="0"/>
          </a:p>
        </p:txBody>
      </p:sp>
      <p:sp>
        <p:nvSpPr>
          <p:cNvPr id="3" name="TextBox 2">
            <a:extLst>
              <a:ext uri="{FF2B5EF4-FFF2-40B4-BE49-F238E27FC236}">
                <a16:creationId xmlns:a16="http://schemas.microsoft.com/office/drawing/2014/main" id="{B7DA3225-24C1-D64A-8714-0C24638C17CC}"/>
              </a:ext>
            </a:extLst>
          </p:cNvPr>
          <p:cNvSpPr txBox="1"/>
          <p:nvPr/>
        </p:nvSpPr>
        <p:spPr>
          <a:xfrm>
            <a:off x="704335" y="1582931"/>
            <a:ext cx="11203836" cy="5016758"/>
          </a:xfrm>
          <a:prstGeom prst="rect">
            <a:avLst/>
          </a:prstGeom>
          <a:noFill/>
        </p:spPr>
        <p:txBody>
          <a:bodyPr wrap="none" rtlCol="0">
            <a:spAutoFit/>
          </a:bodyPr>
          <a:lstStyle/>
          <a:p>
            <a:r>
              <a:rPr lang="en-US" altLang="zh-Hans" sz="3200" b="1" dirty="0"/>
              <a:t>1.</a:t>
            </a:r>
            <a:r>
              <a:rPr lang="zh-Hans" altLang="en-US" sz="3200" b="1" dirty="0"/>
              <a:t> </a:t>
            </a:r>
            <a:r>
              <a:rPr lang="en-US" sz="3200" b="1" dirty="0"/>
              <a:t>Think about some of the past Christmas Gifts</a:t>
            </a:r>
          </a:p>
          <a:p>
            <a:r>
              <a:rPr lang="zh-Hans" altLang="en-US" sz="3200" b="1" dirty="0"/>
              <a:t>过去的圣诞节礼物，还记得吗？</a:t>
            </a:r>
            <a:endParaRPr lang="en-US" altLang="zh-Hans" sz="3200" b="1" dirty="0"/>
          </a:p>
          <a:p>
            <a:r>
              <a:rPr lang="en-US" altLang="zh-Hans" sz="3200" b="1" dirty="0"/>
              <a:t>2.</a:t>
            </a:r>
            <a:r>
              <a:rPr lang="zh-Hans" altLang="en-US" sz="3200" b="1" dirty="0"/>
              <a:t> </a:t>
            </a:r>
            <a:r>
              <a:rPr lang="en-US" altLang="zh-Hans" sz="3200" b="1" dirty="0"/>
              <a:t>When I was a child growing up, loved dolls</a:t>
            </a:r>
            <a:r>
              <a:rPr lang="zh-Hans" altLang="en-US" sz="3200" b="1" dirty="0"/>
              <a:t>爱娃娃</a:t>
            </a:r>
            <a:endParaRPr lang="en-US" altLang="zh-Hans" sz="3200" b="1" dirty="0"/>
          </a:p>
          <a:p>
            <a:r>
              <a:rPr lang="en-US" sz="3200" b="1" dirty="0"/>
              <a:t>3. Grew older, loved comic books</a:t>
            </a:r>
            <a:r>
              <a:rPr lang="zh-Hans" altLang="en-US" sz="3200" b="1" dirty="0"/>
              <a:t>爱看漫画书</a:t>
            </a:r>
            <a:endParaRPr lang="en-US" sz="3200" b="1" dirty="0"/>
          </a:p>
          <a:p>
            <a:r>
              <a:rPr lang="en-US" sz="3200" b="1" dirty="0"/>
              <a:t>4. College and adult, loved novels</a:t>
            </a:r>
            <a:r>
              <a:rPr lang="zh-Hans" altLang="en-US" sz="3200" b="1" dirty="0"/>
              <a:t>小说</a:t>
            </a:r>
            <a:endParaRPr lang="en-US" sz="3200" b="1" dirty="0"/>
          </a:p>
          <a:p>
            <a:r>
              <a:rPr lang="en-US" sz="3200" b="1" dirty="0"/>
              <a:t>5. As I go older, loved painting and want to do pottery</a:t>
            </a:r>
            <a:r>
              <a:rPr lang="zh-Hans" altLang="en-US" sz="3200" b="1" dirty="0"/>
              <a:t>画画</a:t>
            </a:r>
            <a:r>
              <a:rPr lang="en-US" altLang="zh-Hans" sz="3200" b="1" dirty="0"/>
              <a:t>/</a:t>
            </a:r>
            <a:r>
              <a:rPr lang="zh-Hans" altLang="en-US" sz="3200" b="1" dirty="0"/>
              <a:t>陶器</a:t>
            </a:r>
            <a:endParaRPr lang="en-US" sz="3200" b="1" dirty="0"/>
          </a:p>
          <a:p>
            <a:r>
              <a:rPr lang="en-US" sz="3200" b="1" dirty="0"/>
              <a:t>6. All time growing up and even now, loved One particular</a:t>
            </a:r>
          </a:p>
          <a:p>
            <a:r>
              <a:rPr lang="en-US" sz="3200" b="1" dirty="0"/>
              <a:t>Book</a:t>
            </a:r>
            <a:r>
              <a:rPr lang="zh-Hans" altLang="en-US" sz="3200" b="1" dirty="0"/>
              <a:t>成长的过程中，最爱一本书</a:t>
            </a:r>
            <a:endParaRPr lang="en-US" sz="3200" b="1" dirty="0"/>
          </a:p>
          <a:p>
            <a:r>
              <a:rPr lang="en-US" sz="3200" b="1" dirty="0"/>
              <a:t>7. Learned to give more to Jesus, not only tithe, offerings, time,</a:t>
            </a:r>
          </a:p>
          <a:p>
            <a:r>
              <a:rPr lang="en-US" sz="3200" b="1" dirty="0"/>
              <a:t>But also my heart</a:t>
            </a:r>
            <a:r>
              <a:rPr lang="zh-Hans" altLang="en-US" sz="3200" b="1" dirty="0"/>
              <a:t>学习十一奉献，爱心奉献，时间，心</a:t>
            </a:r>
            <a:endParaRPr lang="en-US" sz="3200" b="1" dirty="0"/>
          </a:p>
        </p:txBody>
      </p:sp>
    </p:spTree>
    <p:extLst>
      <p:ext uri="{BB962C8B-B14F-4D97-AF65-F5344CB8AC3E}">
        <p14:creationId xmlns:p14="http://schemas.microsoft.com/office/powerpoint/2010/main" val="86268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26DF6A-77DD-6242-A934-53742D0B5E7C}"/>
              </a:ext>
            </a:extLst>
          </p:cNvPr>
          <p:cNvSpPr/>
          <p:nvPr/>
        </p:nvSpPr>
        <p:spPr>
          <a:xfrm>
            <a:off x="284205" y="2764572"/>
            <a:ext cx="12192000" cy="4093428"/>
          </a:xfrm>
          <a:prstGeom prst="rect">
            <a:avLst/>
          </a:prstGeom>
        </p:spPr>
        <p:txBody>
          <a:bodyPr wrap="square">
            <a:spAutoFit/>
          </a:bodyPr>
          <a:lstStyle/>
          <a:p>
            <a:r>
              <a:rPr lang="en-US" sz="3200" b="1" dirty="0">
                <a:latin typeface="Crimson Text"/>
              </a:rPr>
              <a:t>Jim was leaving church after Christmas services when the pastor greeted him and said, “Jim, it’s time you joined the Army of the Lord. We need to see you every Sunday.”</a:t>
            </a:r>
          </a:p>
          <a:p>
            <a:r>
              <a:rPr lang="en-US" sz="3200" b="1" dirty="0">
                <a:latin typeface="Crimson Text"/>
              </a:rPr>
              <a:t>“I’m already in the Army of the Lord, Pastor,” Jim replied.</a:t>
            </a:r>
          </a:p>
          <a:p>
            <a:r>
              <a:rPr lang="en-US" sz="3200" b="1" dirty="0">
                <a:latin typeface="Crimson Text"/>
              </a:rPr>
              <a:t>“Then why do we only see you on Christmas and Easter?”</a:t>
            </a:r>
          </a:p>
          <a:p>
            <a:r>
              <a:rPr lang="en-US" sz="3200" b="1" dirty="0">
                <a:latin typeface="Crimson Text"/>
              </a:rPr>
              <a:t>Jim looked to the right and to the left, and then leaned over to whisper, “I’m in the Secret Service</a:t>
            </a:r>
            <a:r>
              <a:rPr lang="zh-Hans" altLang="en-US" sz="3200" b="1" dirty="0">
                <a:latin typeface="Crimson Text"/>
              </a:rPr>
              <a:t>特务机关部队</a:t>
            </a:r>
            <a:r>
              <a:rPr lang="en-US" sz="3200" b="1" dirty="0">
                <a:latin typeface="Crimson Text"/>
              </a:rPr>
              <a:t>.”</a:t>
            </a:r>
          </a:p>
          <a:p>
            <a:br>
              <a:rPr lang="en-US" dirty="0"/>
            </a:br>
            <a:endParaRPr lang="en-US" dirty="0"/>
          </a:p>
        </p:txBody>
      </p:sp>
      <p:sp>
        <p:nvSpPr>
          <p:cNvPr id="5" name="TextBox 4">
            <a:extLst>
              <a:ext uri="{FF2B5EF4-FFF2-40B4-BE49-F238E27FC236}">
                <a16:creationId xmlns:a16="http://schemas.microsoft.com/office/drawing/2014/main" id="{F718C2EA-E9D3-DE4E-9196-0528C051FB2F}"/>
              </a:ext>
            </a:extLst>
          </p:cNvPr>
          <p:cNvSpPr txBox="1"/>
          <p:nvPr/>
        </p:nvSpPr>
        <p:spPr>
          <a:xfrm>
            <a:off x="2767912" y="543697"/>
            <a:ext cx="6926961" cy="1323439"/>
          </a:xfrm>
          <a:prstGeom prst="rect">
            <a:avLst/>
          </a:prstGeom>
          <a:noFill/>
        </p:spPr>
        <p:txBody>
          <a:bodyPr wrap="none" rtlCol="0">
            <a:spAutoFit/>
          </a:bodyPr>
          <a:lstStyle/>
          <a:p>
            <a:r>
              <a:rPr lang="en-US" sz="4000" b="1" dirty="0"/>
              <a:t>EXCUSES FOR NOT COMING</a:t>
            </a:r>
          </a:p>
          <a:p>
            <a:r>
              <a:rPr lang="en-US" sz="4000" b="1" dirty="0"/>
              <a:t>TO CHURCH</a:t>
            </a:r>
            <a:r>
              <a:rPr lang="zh-Hans" altLang="en-US" sz="4000" b="1" dirty="0"/>
              <a:t> 不参加聚会的理由</a:t>
            </a:r>
            <a:endParaRPr lang="en-US" sz="4000" b="1" dirty="0"/>
          </a:p>
        </p:txBody>
      </p:sp>
    </p:spTree>
    <p:extLst>
      <p:ext uri="{BB962C8B-B14F-4D97-AF65-F5344CB8AC3E}">
        <p14:creationId xmlns:p14="http://schemas.microsoft.com/office/powerpoint/2010/main" val="216733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1C34D4-9D76-B142-9F32-8F349EA69666}"/>
              </a:ext>
            </a:extLst>
          </p:cNvPr>
          <p:cNvSpPr txBox="1"/>
          <p:nvPr/>
        </p:nvSpPr>
        <p:spPr>
          <a:xfrm>
            <a:off x="2360140" y="296562"/>
            <a:ext cx="8012322" cy="1446550"/>
          </a:xfrm>
          <a:prstGeom prst="rect">
            <a:avLst/>
          </a:prstGeom>
          <a:noFill/>
        </p:spPr>
        <p:txBody>
          <a:bodyPr wrap="none" rtlCol="0">
            <a:spAutoFit/>
          </a:bodyPr>
          <a:lstStyle/>
          <a:p>
            <a:r>
              <a:rPr lang="en-US" sz="4400" b="1" dirty="0"/>
              <a:t>CHRISTMAS IS GOD'S GIFT TO US!</a:t>
            </a:r>
          </a:p>
          <a:p>
            <a:r>
              <a:rPr lang="zh-Hans" altLang="en-US" sz="4400" b="1" dirty="0"/>
              <a:t>圣诞节是神所赐给我们的礼物</a:t>
            </a:r>
            <a:endParaRPr lang="en-US" sz="4400" b="1" dirty="0"/>
          </a:p>
        </p:txBody>
      </p:sp>
      <p:pic>
        <p:nvPicPr>
          <p:cNvPr id="9" name="Picture 8">
            <a:extLst>
              <a:ext uri="{FF2B5EF4-FFF2-40B4-BE49-F238E27FC236}">
                <a16:creationId xmlns:a16="http://schemas.microsoft.com/office/drawing/2014/main" id="{DBC557F7-EB46-004F-9993-A845F9871D01}"/>
              </a:ext>
            </a:extLst>
          </p:cNvPr>
          <p:cNvPicPr>
            <a:picLocks noChangeAspect="1"/>
          </p:cNvPicPr>
          <p:nvPr/>
        </p:nvPicPr>
        <p:blipFill>
          <a:blip r:embed="rId2"/>
          <a:stretch>
            <a:fillRect/>
          </a:stretch>
        </p:blipFill>
        <p:spPr>
          <a:xfrm>
            <a:off x="372933" y="1743112"/>
            <a:ext cx="3534032" cy="2953265"/>
          </a:xfrm>
          <a:prstGeom prst="rect">
            <a:avLst/>
          </a:prstGeom>
        </p:spPr>
      </p:pic>
      <p:pic>
        <p:nvPicPr>
          <p:cNvPr id="11" name="Picture 10">
            <a:extLst>
              <a:ext uri="{FF2B5EF4-FFF2-40B4-BE49-F238E27FC236}">
                <a16:creationId xmlns:a16="http://schemas.microsoft.com/office/drawing/2014/main" id="{6EE9A482-CC4D-6947-AC5F-196BE5B294DA}"/>
              </a:ext>
            </a:extLst>
          </p:cNvPr>
          <p:cNvPicPr>
            <a:picLocks noChangeAspect="1"/>
          </p:cNvPicPr>
          <p:nvPr/>
        </p:nvPicPr>
        <p:blipFill>
          <a:blip r:embed="rId3"/>
          <a:stretch>
            <a:fillRect/>
          </a:stretch>
        </p:blipFill>
        <p:spPr>
          <a:xfrm>
            <a:off x="4446201" y="1736017"/>
            <a:ext cx="3007406" cy="4009875"/>
          </a:xfrm>
          <a:prstGeom prst="rect">
            <a:avLst/>
          </a:prstGeom>
        </p:spPr>
      </p:pic>
      <p:sp>
        <p:nvSpPr>
          <p:cNvPr id="12" name="Rectangle 11">
            <a:extLst>
              <a:ext uri="{FF2B5EF4-FFF2-40B4-BE49-F238E27FC236}">
                <a16:creationId xmlns:a16="http://schemas.microsoft.com/office/drawing/2014/main" id="{335D6086-46E2-8046-88A7-A4C1D1F0A9D5}"/>
              </a:ext>
            </a:extLst>
          </p:cNvPr>
          <p:cNvSpPr/>
          <p:nvPr/>
        </p:nvSpPr>
        <p:spPr>
          <a:xfrm>
            <a:off x="5949904" y="5668320"/>
            <a:ext cx="5255285" cy="584775"/>
          </a:xfrm>
          <a:prstGeom prst="rect">
            <a:avLst/>
          </a:prstGeom>
        </p:spPr>
        <p:txBody>
          <a:bodyPr wrap="none">
            <a:spAutoFit/>
          </a:bodyPr>
          <a:lstStyle/>
          <a:p>
            <a:r>
              <a:rPr lang="en-US" sz="3200" b="1" dirty="0"/>
              <a:t>ILLUSTRATION: THE LOST GIFT</a:t>
            </a:r>
          </a:p>
        </p:txBody>
      </p:sp>
      <p:pic>
        <p:nvPicPr>
          <p:cNvPr id="14" name="Picture 13">
            <a:extLst>
              <a:ext uri="{FF2B5EF4-FFF2-40B4-BE49-F238E27FC236}">
                <a16:creationId xmlns:a16="http://schemas.microsoft.com/office/drawing/2014/main" id="{EFB6B8C1-072B-A749-811E-33EB9773DDDB}"/>
              </a:ext>
            </a:extLst>
          </p:cNvPr>
          <p:cNvPicPr>
            <a:picLocks noChangeAspect="1"/>
          </p:cNvPicPr>
          <p:nvPr/>
        </p:nvPicPr>
        <p:blipFill>
          <a:blip r:embed="rId4"/>
          <a:stretch>
            <a:fillRect/>
          </a:stretch>
        </p:blipFill>
        <p:spPr>
          <a:xfrm>
            <a:off x="7767357" y="1736017"/>
            <a:ext cx="4343400" cy="3048000"/>
          </a:xfrm>
          <a:prstGeom prst="rect">
            <a:avLst/>
          </a:prstGeom>
        </p:spPr>
      </p:pic>
      <p:pic>
        <p:nvPicPr>
          <p:cNvPr id="16" name="Picture 15">
            <a:extLst>
              <a:ext uri="{FF2B5EF4-FFF2-40B4-BE49-F238E27FC236}">
                <a16:creationId xmlns:a16="http://schemas.microsoft.com/office/drawing/2014/main" id="{A4EC21E0-99C5-C143-A48F-840A36E40A6E}"/>
              </a:ext>
            </a:extLst>
          </p:cNvPr>
          <p:cNvPicPr>
            <a:picLocks noChangeAspect="1"/>
          </p:cNvPicPr>
          <p:nvPr/>
        </p:nvPicPr>
        <p:blipFill>
          <a:blip r:embed="rId5"/>
          <a:stretch>
            <a:fillRect/>
          </a:stretch>
        </p:blipFill>
        <p:spPr>
          <a:xfrm>
            <a:off x="988541" y="4426645"/>
            <a:ext cx="3300785" cy="2483350"/>
          </a:xfrm>
          <a:prstGeom prst="rect">
            <a:avLst/>
          </a:prstGeom>
        </p:spPr>
      </p:pic>
    </p:spTree>
    <p:extLst>
      <p:ext uri="{BB962C8B-B14F-4D97-AF65-F5344CB8AC3E}">
        <p14:creationId xmlns:p14="http://schemas.microsoft.com/office/powerpoint/2010/main" val="332588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304F-7197-EC4A-8399-036D612B3442}"/>
              </a:ext>
            </a:extLst>
          </p:cNvPr>
          <p:cNvSpPr>
            <a:spLocks noGrp="1"/>
          </p:cNvSpPr>
          <p:nvPr>
            <p:ph type="title"/>
          </p:nvPr>
        </p:nvSpPr>
        <p:spPr>
          <a:xfrm>
            <a:off x="1" y="-148281"/>
            <a:ext cx="12191999" cy="2142067"/>
          </a:xfrm>
        </p:spPr>
        <p:txBody>
          <a:bodyPr>
            <a:normAutofit/>
          </a:bodyPr>
          <a:lstStyle/>
          <a:p>
            <a:pPr algn="ctr"/>
            <a:r>
              <a:rPr lang="en-US" sz="5400" b="1" dirty="0"/>
              <a:t>GOD'S PROMISE TO ABRAHAM</a:t>
            </a:r>
            <a:br>
              <a:rPr lang="en-US" sz="5400" b="1" dirty="0"/>
            </a:br>
            <a:r>
              <a:rPr lang="zh-Hans" altLang="en-US" sz="5400" b="1" dirty="0"/>
              <a:t>神对亚伯拉罕的应许</a:t>
            </a:r>
            <a:r>
              <a:rPr lang="en-US" altLang="zh-Hans" sz="5400" b="1" dirty="0"/>
              <a:t>13-15</a:t>
            </a:r>
            <a:endParaRPr lang="en-US" sz="5400" b="1" dirty="0"/>
          </a:p>
        </p:txBody>
      </p:sp>
      <p:sp>
        <p:nvSpPr>
          <p:cNvPr id="3" name="Content Placeholder 2">
            <a:extLst>
              <a:ext uri="{FF2B5EF4-FFF2-40B4-BE49-F238E27FC236}">
                <a16:creationId xmlns:a16="http://schemas.microsoft.com/office/drawing/2014/main" id="{4454C1F5-8CEF-604D-A583-9521B84698E7}"/>
              </a:ext>
            </a:extLst>
          </p:cNvPr>
          <p:cNvSpPr>
            <a:spLocks noGrp="1"/>
          </p:cNvSpPr>
          <p:nvPr>
            <p:ph idx="1"/>
          </p:nvPr>
        </p:nvSpPr>
        <p:spPr>
          <a:xfrm>
            <a:off x="49427" y="1993786"/>
            <a:ext cx="12093145" cy="4715933"/>
          </a:xfrm>
        </p:spPr>
        <p:txBody>
          <a:bodyPr>
            <a:normAutofit/>
          </a:bodyPr>
          <a:lstStyle/>
          <a:p>
            <a:r>
              <a:rPr lang="en-US" sz="3200" b="1" dirty="0"/>
              <a:t>"FOR WHEN GOD MADE A PROMISE TO ABRAHAM, SINCE HE HAD NO ONE GREATER BY WHOM TO SWEAR, HE SWORE BY HIMSELF." 13      </a:t>
            </a:r>
            <a:r>
              <a:rPr lang="zh-Hans" altLang="en-US" sz="3200" b="1" dirty="0"/>
              <a:t>                                                                              当初，神应许亚伯拉罕的时候，因为没有比自己更大可以指着起誓的，就指自己起誓。”</a:t>
            </a:r>
            <a:r>
              <a:rPr lang="en-US" altLang="zh-Hans" sz="3200" b="1" dirty="0"/>
              <a:t>13</a:t>
            </a:r>
          </a:p>
          <a:p>
            <a:r>
              <a:rPr lang="en-US" sz="3200" b="1" dirty="0"/>
              <a:t>"SAYING, 'SURELY I WILL BLESS YOU AND MULTIPLY YOU.'" 14 </a:t>
            </a:r>
            <a:r>
              <a:rPr lang="zh-Hans" altLang="en-US" sz="3200" b="1" dirty="0"/>
              <a:t>“论福，我必赐大幅给你；论子孙，我必叫你的子孙多起来。”</a:t>
            </a:r>
            <a:r>
              <a:rPr lang="en-US" altLang="zh-Hans" sz="3200" b="1" dirty="0"/>
              <a:t>14</a:t>
            </a:r>
          </a:p>
          <a:p>
            <a:r>
              <a:rPr lang="en-US" sz="3200" b="1" dirty="0"/>
              <a:t>"AND THUS ABRAHAM HAVING PATIENTLY WAITED, OBTAINED THE PROMISE." 15                                                                                                      </a:t>
            </a:r>
            <a:r>
              <a:rPr lang="zh-Hans" altLang="en-US" sz="3200" b="1" dirty="0"/>
              <a:t>“这样，亚伯拉罕既恒久忍耐，就得了所应许的。”</a:t>
            </a:r>
            <a:r>
              <a:rPr lang="en-US" altLang="zh-Hans" sz="3200" b="1" dirty="0"/>
              <a:t>15</a:t>
            </a:r>
            <a:endParaRPr lang="en-US" sz="3200" b="1" dirty="0"/>
          </a:p>
        </p:txBody>
      </p:sp>
    </p:spTree>
    <p:extLst>
      <p:ext uri="{BB962C8B-B14F-4D97-AF65-F5344CB8AC3E}">
        <p14:creationId xmlns:p14="http://schemas.microsoft.com/office/powerpoint/2010/main" val="323494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304F-7197-EC4A-8399-036D612B3442}"/>
              </a:ext>
            </a:extLst>
          </p:cNvPr>
          <p:cNvSpPr>
            <a:spLocks noGrp="1"/>
          </p:cNvSpPr>
          <p:nvPr>
            <p:ph type="title"/>
          </p:nvPr>
        </p:nvSpPr>
        <p:spPr>
          <a:xfrm>
            <a:off x="1" y="-148281"/>
            <a:ext cx="12191999" cy="2142067"/>
          </a:xfrm>
        </p:spPr>
        <p:txBody>
          <a:bodyPr>
            <a:normAutofit/>
          </a:bodyPr>
          <a:lstStyle/>
          <a:p>
            <a:pPr algn="ctr"/>
            <a:r>
              <a:rPr lang="en-US" sz="5400" b="1" dirty="0"/>
              <a:t>PROMISE AND OATH</a:t>
            </a:r>
            <a:br>
              <a:rPr lang="en-US" sz="5400" b="1" dirty="0"/>
            </a:br>
            <a:r>
              <a:rPr lang="zh-Hans" altLang="en-US" sz="5400" b="1" dirty="0"/>
              <a:t>应许和起誓 </a:t>
            </a:r>
            <a:r>
              <a:rPr lang="en-US" altLang="zh-Hans" sz="5400" b="1" dirty="0"/>
              <a:t>16</a:t>
            </a:r>
            <a:endParaRPr lang="en-US" sz="5400" b="1" dirty="0"/>
          </a:p>
        </p:txBody>
      </p:sp>
      <p:sp>
        <p:nvSpPr>
          <p:cNvPr id="3" name="Content Placeholder 2">
            <a:extLst>
              <a:ext uri="{FF2B5EF4-FFF2-40B4-BE49-F238E27FC236}">
                <a16:creationId xmlns:a16="http://schemas.microsoft.com/office/drawing/2014/main" id="{4454C1F5-8CEF-604D-A583-9521B84698E7}"/>
              </a:ext>
            </a:extLst>
          </p:cNvPr>
          <p:cNvSpPr>
            <a:spLocks noGrp="1"/>
          </p:cNvSpPr>
          <p:nvPr>
            <p:ph idx="1"/>
          </p:nvPr>
        </p:nvSpPr>
        <p:spPr>
          <a:xfrm>
            <a:off x="49427" y="1993786"/>
            <a:ext cx="12093145" cy="4715933"/>
          </a:xfrm>
        </p:spPr>
        <p:txBody>
          <a:bodyPr>
            <a:normAutofit/>
          </a:bodyPr>
          <a:lstStyle/>
          <a:p>
            <a:r>
              <a:rPr lang="en-US" sz="4400" b="1" dirty="0"/>
              <a:t>"FOR PEOPLE SWEAR BY SOMETHING GREATER THAN THEMSELVES, AND IN ALL THEIR DISPUTES AN OATH IS FINAL FOR CONFIRMATION." 16                                                                                         </a:t>
            </a:r>
            <a:r>
              <a:rPr lang="zh-Hans" altLang="en-US" sz="4800" b="1" dirty="0"/>
              <a:t>“人都是指着比自己大的起誓，并且以起誓为实据，了结各样的争论。”</a:t>
            </a:r>
            <a:r>
              <a:rPr lang="en-US" altLang="zh-Hans" sz="4800" b="1" dirty="0"/>
              <a:t>16</a:t>
            </a:r>
          </a:p>
          <a:p>
            <a:r>
              <a:rPr lang="en-US" altLang="zh-Hans" sz="4800" b="1" dirty="0"/>
              <a:t>Illustration: court oath as witness" swear on the Bible"</a:t>
            </a:r>
            <a:endParaRPr lang="en-US" sz="4800" b="1" dirty="0"/>
          </a:p>
        </p:txBody>
      </p:sp>
    </p:spTree>
    <p:extLst>
      <p:ext uri="{BB962C8B-B14F-4D97-AF65-F5344CB8AC3E}">
        <p14:creationId xmlns:p14="http://schemas.microsoft.com/office/powerpoint/2010/main" val="244932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304F-7197-EC4A-8399-036D612B3442}"/>
              </a:ext>
            </a:extLst>
          </p:cNvPr>
          <p:cNvSpPr>
            <a:spLocks noGrp="1"/>
          </p:cNvSpPr>
          <p:nvPr>
            <p:ph type="title"/>
          </p:nvPr>
        </p:nvSpPr>
        <p:spPr>
          <a:xfrm>
            <a:off x="1" y="-148281"/>
            <a:ext cx="12191999" cy="2142067"/>
          </a:xfrm>
        </p:spPr>
        <p:txBody>
          <a:bodyPr>
            <a:normAutofit/>
          </a:bodyPr>
          <a:lstStyle/>
          <a:p>
            <a:pPr algn="ctr"/>
            <a:r>
              <a:rPr lang="en-US" sz="5400" b="1" dirty="0"/>
              <a:t>GOD'S PROMISE AND OATH</a:t>
            </a:r>
            <a:br>
              <a:rPr lang="en-US" sz="5400" b="1" dirty="0"/>
            </a:br>
            <a:r>
              <a:rPr lang="zh-Hans" altLang="en-US" sz="5400" b="1" dirty="0"/>
              <a:t>神的应许和起誓</a:t>
            </a:r>
            <a:r>
              <a:rPr lang="en-US" altLang="zh-Hans" sz="5400" b="1" dirty="0"/>
              <a:t>17</a:t>
            </a:r>
            <a:endParaRPr lang="en-US" sz="5400" b="1" dirty="0"/>
          </a:p>
        </p:txBody>
      </p:sp>
      <p:sp>
        <p:nvSpPr>
          <p:cNvPr id="3" name="Content Placeholder 2">
            <a:extLst>
              <a:ext uri="{FF2B5EF4-FFF2-40B4-BE49-F238E27FC236}">
                <a16:creationId xmlns:a16="http://schemas.microsoft.com/office/drawing/2014/main" id="{4454C1F5-8CEF-604D-A583-9521B84698E7}"/>
              </a:ext>
            </a:extLst>
          </p:cNvPr>
          <p:cNvSpPr>
            <a:spLocks noGrp="1"/>
          </p:cNvSpPr>
          <p:nvPr>
            <p:ph idx="1"/>
          </p:nvPr>
        </p:nvSpPr>
        <p:spPr>
          <a:xfrm>
            <a:off x="49427" y="1993786"/>
            <a:ext cx="12093145" cy="4715933"/>
          </a:xfrm>
        </p:spPr>
        <p:txBody>
          <a:bodyPr>
            <a:normAutofit/>
          </a:bodyPr>
          <a:lstStyle/>
          <a:p>
            <a:r>
              <a:rPr lang="en-US" sz="4000" b="1" dirty="0"/>
              <a:t>"SO WHEN GOD DESIRED TO SHOW MORE CONVINCINGLY TO THE HEIRS OF THE PROMISE THE UNCHANGEABLE CHARACTER OF HIS PURPOSE, HE GUARANTEED IT WITH AN OATH" 17                                   </a:t>
            </a:r>
            <a:r>
              <a:rPr lang="zh-Hans" altLang="en-US" sz="4000" b="1" dirty="0"/>
              <a:t>“照样，神愿意为那承受应许的人格外显明他的旨意是不更改的，就起誓为证。”</a:t>
            </a:r>
            <a:r>
              <a:rPr lang="en-US" altLang="zh-Hans" sz="4000" b="1" dirty="0"/>
              <a:t>17</a:t>
            </a:r>
            <a:endParaRPr lang="en-US" sz="4000" b="1" dirty="0"/>
          </a:p>
        </p:txBody>
      </p:sp>
    </p:spTree>
    <p:extLst>
      <p:ext uri="{BB962C8B-B14F-4D97-AF65-F5344CB8AC3E}">
        <p14:creationId xmlns:p14="http://schemas.microsoft.com/office/powerpoint/2010/main" val="2755474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304F-7197-EC4A-8399-036D612B3442}"/>
              </a:ext>
            </a:extLst>
          </p:cNvPr>
          <p:cNvSpPr>
            <a:spLocks noGrp="1"/>
          </p:cNvSpPr>
          <p:nvPr>
            <p:ph type="title"/>
          </p:nvPr>
        </p:nvSpPr>
        <p:spPr>
          <a:xfrm>
            <a:off x="1" y="-148281"/>
            <a:ext cx="12191999" cy="2142067"/>
          </a:xfrm>
        </p:spPr>
        <p:txBody>
          <a:bodyPr>
            <a:normAutofit/>
          </a:bodyPr>
          <a:lstStyle/>
          <a:p>
            <a:pPr algn="ctr"/>
            <a:r>
              <a:rPr lang="en-US" sz="5400" b="1" dirty="0"/>
              <a:t>GOD'S PROMISE AND OATH</a:t>
            </a:r>
            <a:br>
              <a:rPr lang="en-US" sz="5400" b="1" dirty="0"/>
            </a:br>
            <a:r>
              <a:rPr lang="zh-Hans" altLang="en-US" sz="5400" b="1" dirty="0"/>
              <a:t>神的应许和起誓</a:t>
            </a:r>
            <a:r>
              <a:rPr lang="en-US" altLang="zh-Hans" sz="5400" b="1" dirty="0"/>
              <a:t>18</a:t>
            </a:r>
            <a:endParaRPr lang="en-US" sz="5400" b="1" dirty="0"/>
          </a:p>
        </p:txBody>
      </p:sp>
      <p:sp>
        <p:nvSpPr>
          <p:cNvPr id="3" name="Content Placeholder 2">
            <a:extLst>
              <a:ext uri="{FF2B5EF4-FFF2-40B4-BE49-F238E27FC236}">
                <a16:creationId xmlns:a16="http://schemas.microsoft.com/office/drawing/2014/main" id="{4454C1F5-8CEF-604D-A583-9521B84698E7}"/>
              </a:ext>
            </a:extLst>
          </p:cNvPr>
          <p:cNvSpPr>
            <a:spLocks noGrp="1"/>
          </p:cNvSpPr>
          <p:nvPr>
            <p:ph idx="1"/>
          </p:nvPr>
        </p:nvSpPr>
        <p:spPr>
          <a:xfrm>
            <a:off x="49427" y="1993786"/>
            <a:ext cx="12093145" cy="4715933"/>
          </a:xfrm>
        </p:spPr>
        <p:txBody>
          <a:bodyPr>
            <a:normAutofit/>
          </a:bodyPr>
          <a:lstStyle/>
          <a:p>
            <a:r>
              <a:rPr lang="en-US" sz="4000" b="1" dirty="0"/>
              <a:t>"SO THAT BY TWO UNCHANGEABLE THINGS, IN WHICH IT IS IMPOSSIBLE FOR GOD TO LIE, WE WHO HAVE FLED FOR REFUGE MIGHT HAVE STRONG ENCOURAGEMENT TO HOLD FAST TO THE HOPE SET BEFORE US. "18                                                                                </a:t>
            </a:r>
            <a:r>
              <a:rPr lang="zh-Hans" altLang="en-US" sz="4000" b="1" dirty="0"/>
              <a:t>“藉着两件不更改的事，神诀不能说谎，好叫我们这逃往避难所，持定摆在我们前头指望的人可以大得勉励。”</a:t>
            </a:r>
            <a:r>
              <a:rPr lang="en-US" altLang="zh-Hans" sz="4000" b="1" dirty="0"/>
              <a:t>18</a:t>
            </a:r>
            <a:endParaRPr lang="en-US" sz="4000" b="1" dirty="0"/>
          </a:p>
        </p:txBody>
      </p:sp>
    </p:spTree>
    <p:extLst>
      <p:ext uri="{BB962C8B-B14F-4D97-AF65-F5344CB8AC3E}">
        <p14:creationId xmlns:p14="http://schemas.microsoft.com/office/powerpoint/2010/main" val="415073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304F-7197-EC4A-8399-036D612B3442}"/>
              </a:ext>
            </a:extLst>
          </p:cNvPr>
          <p:cNvSpPr>
            <a:spLocks noGrp="1"/>
          </p:cNvSpPr>
          <p:nvPr>
            <p:ph type="title"/>
          </p:nvPr>
        </p:nvSpPr>
        <p:spPr>
          <a:xfrm>
            <a:off x="1" y="-148281"/>
            <a:ext cx="12191999" cy="2142067"/>
          </a:xfrm>
        </p:spPr>
        <p:txBody>
          <a:bodyPr>
            <a:normAutofit/>
          </a:bodyPr>
          <a:lstStyle/>
          <a:p>
            <a:pPr algn="ctr"/>
            <a:r>
              <a:rPr lang="en-US" sz="5400" b="1" dirty="0"/>
              <a:t>WE HAVE SURE AND STEADFAST HOPE</a:t>
            </a:r>
            <a:br>
              <a:rPr lang="en-US" sz="5400" b="1" dirty="0"/>
            </a:br>
            <a:r>
              <a:rPr lang="zh-Hans" altLang="en-US" sz="5400" b="1" dirty="0"/>
              <a:t>我们的指望是耶稣基督</a:t>
            </a:r>
            <a:r>
              <a:rPr lang="en-US" altLang="zh-Hans" sz="5400" b="1" dirty="0"/>
              <a:t>19-20</a:t>
            </a:r>
            <a:endParaRPr lang="en-US" sz="5400" b="1" dirty="0"/>
          </a:p>
        </p:txBody>
      </p:sp>
      <p:sp>
        <p:nvSpPr>
          <p:cNvPr id="3" name="Content Placeholder 2">
            <a:extLst>
              <a:ext uri="{FF2B5EF4-FFF2-40B4-BE49-F238E27FC236}">
                <a16:creationId xmlns:a16="http://schemas.microsoft.com/office/drawing/2014/main" id="{4454C1F5-8CEF-604D-A583-9521B84698E7}"/>
              </a:ext>
            </a:extLst>
          </p:cNvPr>
          <p:cNvSpPr>
            <a:spLocks noGrp="1"/>
          </p:cNvSpPr>
          <p:nvPr>
            <p:ph idx="1"/>
          </p:nvPr>
        </p:nvSpPr>
        <p:spPr>
          <a:xfrm>
            <a:off x="49427" y="1993786"/>
            <a:ext cx="12093145" cy="4715933"/>
          </a:xfrm>
        </p:spPr>
        <p:txBody>
          <a:bodyPr>
            <a:normAutofit/>
          </a:bodyPr>
          <a:lstStyle/>
          <a:p>
            <a:r>
              <a:rPr lang="en-US" sz="3200" b="1" dirty="0"/>
              <a:t>"WE HAVE THIS AS A SURE AND STEADFAST ANCHOR OF THE SOUL, A HOPE THAT ENTERS INTO THE INNER PLACE BEHIND THE CURTAIN. WHERE JESUS HAS GONE AS A FORERUNNER ON OUR BEHALF, HAVING BECOME A HIGH PRIEST FOREVER AFTER THE ORDER OF MELCHIZEDEK." 19-20                                                                                       </a:t>
            </a:r>
            <a:r>
              <a:rPr lang="zh-Hans" altLang="en-US" sz="4000" b="1" dirty="0"/>
              <a:t>“我没有指望，如同灵魂的锚，又坚固，又牢靠，且通入慢内。作先锋的耶稣，即照着麦基洗德的等次成了永远的大祭司，就为我们进入慢内。”</a:t>
            </a:r>
            <a:r>
              <a:rPr lang="en-US" altLang="zh-Hans" sz="4000" b="1" dirty="0"/>
              <a:t>19-20</a:t>
            </a:r>
            <a:endParaRPr lang="en-US" sz="4000" b="1" dirty="0"/>
          </a:p>
        </p:txBody>
      </p:sp>
    </p:spTree>
    <p:extLst>
      <p:ext uri="{BB962C8B-B14F-4D97-AF65-F5344CB8AC3E}">
        <p14:creationId xmlns:p14="http://schemas.microsoft.com/office/powerpoint/2010/main" val="1450563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304F-7197-EC4A-8399-036D612B3442}"/>
              </a:ext>
            </a:extLst>
          </p:cNvPr>
          <p:cNvSpPr>
            <a:spLocks noGrp="1"/>
          </p:cNvSpPr>
          <p:nvPr>
            <p:ph type="title"/>
          </p:nvPr>
        </p:nvSpPr>
        <p:spPr>
          <a:xfrm>
            <a:off x="0" y="0"/>
            <a:ext cx="12191999" cy="2142067"/>
          </a:xfrm>
        </p:spPr>
        <p:txBody>
          <a:bodyPr>
            <a:normAutofit/>
          </a:bodyPr>
          <a:lstStyle/>
          <a:p>
            <a:pPr algn="ctr"/>
            <a:r>
              <a:rPr lang="en-US" sz="5400" b="1" dirty="0"/>
              <a:t>The inheritance blessings</a:t>
            </a:r>
            <a:br>
              <a:rPr lang="en-US" sz="5400" b="1" dirty="0"/>
            </a:br>
            <a:r>
              <a:rPr lang="zh-Hans" altLang="en-US" sz="7200" b="1" dirty="0"/>
              <a:t>继承的福</a:t>
            </a:r>
            <a:endParaRPr lang="en-US" sz="7200" b="1" dirty="0"/>
          </a:p>
        </p:txBody>
      </p:sp>
      <p:sp>
        <p:nvSpPr>
          <p:cNvPr id="3" name="Content Placeholder 2">
            <a:extLst>
              <a:ext uri="{FF2B5EF4-FFF2-40B4-BE49-F238E27FC236}">
                <a16:creationId xmlns:a16="http://schemas.microsoft.com/office/drawing/2014/main" id="{4454C1F5-8CEF-604D-A583-9521B84698E7}"/>
              </a:ext>
            </a:extLst>
          </p:cNvPr>
          <p:cNvSpPr>
            <a:spLocks noGrp="1"/>
          </p:cNvSpPr>
          <p:nvPr>
            <p:ph idx="1"/>
          </p:nvPr>
        </p:nvSpPr>
        <p:spPr>
          <a:xfrm>
            <a:off x="49426" y="2142067"/>
            <a:ext cx="12093145" cy="4715933"/>
          </a:xfrm>
        </p:spPr>
        <p:txBody>
          <a:bodyPr>
            <a:normAutofit/>
          </a:bodyPr>
          <a:lstStyle/>
          <a:p>
            <a:r>
              <a:rPr lang="en-US" sz="4000" b="1" dirty="0"/>
              <a:t>GALATIANS 3:22 "BUT THE SCRIPTURES (PICTURE ALL MANKING AS SINNERS) SHUT UP AND IMPRISONED BY SIN, SO THAT (THE </a:t>
            </a:r>
            <a:r>
              <a:rPr lang="en-US" sz="4000" b="1" u="sng" dirty="0"/>
              <a:t>INHERITANCE, BLESSING</a:t>
            </a:r>
            <a:r>
              <a:rPr lang="en-US" sz="4000" b="1" dirty="0"/>
              <a:t>) WHICH WAS PROMISED THROUGH FAITH IN JESUS CHRIST (THE </a:t>
            </a:r>
            <a:r>
              <a:rPr lang="en-US" sz="4000" b="1" u="sng" dirty="0"/>
              <a:t>MESSIAH</a:t>
            </a:r>
            <a:r>
              <a:rPr lang="en-US" sz="4000" b="1" dirty="0"/>
              <a:t>) MIGHT BE GIVEN (RELEASED, DELIVERED, AND COMMITTED) TO ALL THOSE WHO BELIEVE (WHO ADHERE TO AND TRUST IN AND RELY ON HIM) AMPC</a:t>
            </a:r>
          </a:p>
        </p:txBody>
      </p:sp>
    </p:spTree>
    <p:extLst>
      <p:ext uri="{BB962C8B-B14F-4D97-AF65-F5344CB8AC3E}">
        <p14:creationId xmlns:p14="http://schemas.microsoft.com/office/powerpoint/2010/main" val="239483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1626</TotalTime>
  <Words>893</Words>
  <Application>Microsoft Macintosh PowerPoint</Application>
  <PresentationFormat>Widescreen</PresentationFormat>
  <Paragraphs>57</Paragraphs>
  <Slides>12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Crimson Text</vt:lpstr>
      <vt:lpstr>Google Sans</vt:lpstr>
      <vt:lpstr>宋体</vt:lpstr>
      <vt:lpstr>Arial</vt:lpstr>
      <vt:lpstr>Arial</vt:lpstr>
      <vt:lpstr>Calibri</vt:lpstr>
      <vt:lpstr>Calibri Light</vt:lpstr>
      <vt:lpstr>Celestial</vt:lpstr>
      <vt:lpstr>JESUS THE MOST PRECIOUS GIFT 耶稣最珍贵的礼物 </vt:lpstr>
      <vt:lpstr>PowerPoint Presentation</vt:lpstr>
      <vt:lpstr>PowerPoint Presentation</vt:lpstr>
      <vt:lpstr>GOD'S PROMISE TO ABRAHAM 神对亚伯拉罕的应许13-15</vt:lpstr>
      <vt:lpstr>PROMISE AND OATH 应许和起誓 16</vt:lpstr>
      <vt:lpstr>GOD'S PROMISE AND OATH 神的应许和起誓17</vt:lpstr>
      <vt:lpstr>GOD'S PROMISE AND OATH 神的应许和起誓18</vt:lpstr>
      <vt:lpstr>WE HAVE SURE AND STEADFAST HOPE 我们的指望是耶稣基督19-20</vt:lpstr>
      <vt:lpstr>The inheritance blessings 继承的福</vt:lpstr>
      <vt:lpstr>The inheritance blessings 继承的福 </vt:lpstr>
      <vt:lpstr>PowerPoint Presentation</vt:lpstr>
      <vt:lpstr>PowerPoint Presentation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PROMISE THROUGH JESUS CHRIST 耶稣基督所应许的福 </dc:title>
  <dc:creator>Jane Pan</dc:creator>
  <cp:lastModifiedBy>Jane Pan</cp:lastModifiedBy>
  <cp:revision>21</cp:revision>
  <dcterms:created xsi:type="dcterms:W3CDTF">2020-12-14T18:49:09Z</dcterms:created>
  <dcterms:modified xsi:type="dcterms:W3CDTF">2020-12-16T18:26:45Z</dcterms:modified>
</cp:coreProperties>
</file>