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8" r:id="rId3"/>
    <p:sldId id="257" r:id="rId4"/>
    <p:sldId id="260" r:id="rId5"/>
    <p:sldId id="261" r:id="rId6"/>
    <p:sldId id="262" r:id="rId7"/>
    <p:sldId id="259"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2"/>
  </p:normalViewPr>
  <p:slideViewPr>
    <p:cSldViewPr snapToGrid="0" snapToObjects="1">
      <p:cViewPr varScale="1">
        <p:scale>
          <a:sx n="104" d="100"/>
          <a:sy n="104" d="100"/>
        </p:scale>
        <p:origin x="232"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3AF55-AB5A-294C-A5BC-E0A84C922696}" type="datetimeFigureOut">
              <a:rPr lang="en-US" smtClean="0"/>
              <a:t>8/5/20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BE4BA-DDCD-CF48-BD31-E0887E7FD04C}" type="slidenum">
              <a:rPr lang="en-US" smtClean="0"/>
              <a:t>‹#›</a:t>
            </a:fld>
            <a:endParaRPr lang="en-US"/>
          </a:p>
        </p:txBody>
      </p:sp>
    </p:spTree>
    <p:extLst>
      <p:ext uri="{BB962C8B-B14F-4D97-AF65-F5344CB8AC3E}">
        <p14:creationId xmlns:p14="http://schemas.microsoft.com/office/powerpoint/2010/main" val="296210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"eye of the needle" mentioned in the Bible, was </a:t>
            </a:r>
            <a:r>
              <a:rPr lang="en-US" sz="1200" b="1" i="0" u="none" strike="noStrike" kern="1200" dirty="0">
                <a:solidFill>
                  <a:schemeClr val="tx1"/>
                </a:solidFill>
                <a:effectLst/>
                <a:latin typeface="+mn-lt"/>
                <a:ea typeface="+mn-ea"/>
                <a:cs typeface="+mn-cs"/>
              </a:rPr>
              <a:t>one of the many gates providing passage through Jerusalem's massive walls</a:t>
            </a:r>
            <a:r>
              <a:rPr lang="en-US" sz="1200" b="0" i="0" u="none" strike="noStrike" kern="1200" dirty="0">
                <a:solidFill>
                  <a:schemeClr val="tx1"/>
                </a:solidFill>
                <a:effectLst/>
                <a:latin typeface="+mn-lt"/>
                <a:ea typeface="+mn-ea"/>
                <a:cs typeface="+mn-cs"/>
              </a:rPr>
              <a:t>. The "Needle Gate" was used when the city's main gates were closed at night. It was designed for security so that enemies could not simply ride into the city.</a:t>
            </a:r>
            <a:endParaRPr lang="en-US" dirty="0"/>
          </a:p>
        </p:txBody>
      </p:sp>
      <p:sp>
        <p:nvSpPr>
          <p:cNvPr id="4" name="Slide Number Placeholder 3"/>
          <p:cNvSpPr>
            <a:spLocks noGrp="1"/>
          </p:cNvSpPr>
          <p:nvPr>
            <p:ph type="sldNum" sz="quarter" idx="10"/>
          </p:nvPr>
        </p:nvSpPr>
        <p:spPr/>
        <p:txBody>
          <a:bodyPr/>
          <a:lstStyle/>
          <a:p>
            <a:fld id="{E4ABE4BA-DDCD-CF48-BD31-E0887E7FD04C}" type="slidenum">
              <a:rPr lang="en-US" smtClean="0"/>
              <a:t>9</a:t>
            </a:fld>
            <a:endParaRPr lang="en-US"/>
          </a:p>
        </p:txBody>
      </p:sp>
    </p:spTree>
    <p:extLst>
      <p:ext uri="{BB962C8B-B14F-4D97-AF65-F5344CB8AC3E}">
        <p14:creationId xmlns:p14="http://schemas.microsoft.com/office/powerpoint/2010/main" val="310822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Dedication to the Lord, since I was 16, I served in the Youth Group on Okinawa. I had careers as a supervisor for China Airline, went to become a Physician Assistant, then dedicated my whole life at 37 as a PA then to become what I am today. I've never </a:t>
            </a:r>
            <a:r>
              <a:rPr lang="en-US" dirty="0" err="1"/>
              <a:t>regreted</a:t>
            </a:r>
            <a:r>
              <a:rPr lang="en-US" dirty="0"/>
              <a:t> my dedication to the Lord, I am happiest when I serve Him!</a:t>
            </a:r>
          </a:p>
        </p:txBody>
      </p:sp>
      <p:sp>
        <p:nvSpPr>
          <p:cNvPr id="4" name="Slide Number Placeholder 3"/>
          <p:cNvSpPr>
            <a:spLocks noGrp="1"/>
          </p:cNvSpPr>
          <p:nvPr>
            <p:ph type="sldNum" sz="quarter" idx="10"/>
          </p:nvPr>
        </p:nvSpPr>
        <p:spPr/>
        <p:txBody>
          <a:bodyPr/>
          <a:lstStyle/>
          <a:p>
            <a:fld id="{E4ABE4BA-DDCD-CF48-BD31-E0887E7FD04C}" type="slidenum">
              <a:rPr lang="en-US" smtClean="0"/>
              <a:t>13</a:t>
            </a:fld>
            <a:endParaRPr lang="en-US"/>
          </a:p>
        </p:txBody>
      </p:sp>
    </p:spTree>
    <p:extLst>
      <p:ext uri="{BB962C8B-B14F-4D97-AF65-F5344CB8AC3E}">
        <p14:creationId xmlns:p14="http://schemas.microsoft.com/office/powerpoint/2010/main" val="146554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done with the series of Managing your Money </a:t>
            </a:r>
            <a:r>
              <a:rPr lang="zh-Hans" altLang="en-US" dirty="0"/>
              <a:t>理财有道。</a:t>
            </a:r>
            <a:r>
              <a:rPr lang="en-US" altLang="zh-Hans" dirty="0"/>
              <a:t>What have you gained? Do you want both eternal life and treasures stored in heaven?</a:t>
            </a:r>
            <a:endParaRPr lang="en-US" dirty="0"/>
          </a:p>
        </p:txBody>
      </p:sp>
      <p:sp>
        <p:nvSpPr>
          <p:cNvPr id="4" name="Slide Number Placeholder 3"/>
          <p:cNvSpPr>
            <a:spLocks noGrp="1"/>
          </p:cNvSpPr>
          <p:nvPr>
            <p:ph type="sldNum" sz="quarter" idx="10"/>
          </p:nvPr>
        </p:nvSpPr>
        <p:spPr/>
        <p:txBody>
          <a:bodyPr/>
          <a:lstStyle/>
          <a:p>
            <a:fld id="{E4ABE4BA-DDCD-CF48-BD31-E0887E7FD04C}" type="slidenum">
              <a:rPr lang="en-US" smtClean="0"/>
              <a:t>14</a:t>
            </a:fld>
            <a:endParaRPr lang="en-US"/>
          </a:p>
        </p:txBody>
      </p:sp>
    </p:spTree>
    <p:extLst>
      <p:ext uri="{BB962C8B-B14F-4D97-AF65-F5344CB8AC3E}">
        <p14:creationId xmlns:p14="http://schemas.microsoft.com/office/powerpoint/2010/main" val="64055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done with the series of Managing your Money </a:t>
            </a:r>
            <a:r>
              <a:rPr lang="zh-Hans" altLang="en-US" dirty="0"/>
              <a:t>理财有道。</a:t>
            </a:r>
            <a:r>
              <a:rPr lang="en-US" altLang="zh-Hans" dirty="0"/>
              <a:t>What have you gained? Do you want both eternal life and treasures stored in heaven?</a:t>
            </a:r>
            <a:r>
              <a:rPr lang="zh-Hans" altLang="en-US" dirty="0"/>
              <a:t> 马太福音</a:t>
            </a:r>
            <a:r>
              <a:rPr lang="en-US" altLang="zh-Hans" dirty="0"/>
              <a:t>6:21</a:t>
            </a:r>
            <a:r>
              <a:rPr lang="zh-Hans" altLang="en-US" dirty="0"/>
              <a:t> “你的心是随着你的财宝走的。”</a:t>
            </a:r>
            <a:r>
              <a:rPr lang="en-US" altLang="zh-Hans" dirty="0"/>
              <a:t>"Your heart will always be where your treasure is</a:t>
            </a:r>
            <a:r>
              <a:rPr lang="en-US" altLang="zh-Hans"/>
              <a:t>." Contemporary </a:t>
            </a:r>
            <a:r>
              <a:rPr lang="en-US" altLang="zh-Hans" dirty="0"/>
              <a:t>English Translation</a:t>
            </a:r>
            <a:endParaRPr lang="en-US" dirty="0"/>
          </a:p>
        </p:txBody>
      </p:sp>
      <p:sp>
        <p:nvSpPr>
          <p:cNvPr id="4" name="Slide Number Placeholder 3"/>
          <p:cNvSpPr>
            <a:spLocks noGrp="1"/>
          </p:cNvSpPr>
          <p:nvPr>
            <p:ph type="sldNum" sz="quarter" idx="10"/>
          </p:nvPr>
        </p:nvSpPr>
        <p:spPr/>
        <p:txBody>
          <a:bodyPr/>
          <a:lstStyle/>
          <a:p>
            <a:fld id="{E4ABE4BA-DDCD-CF48-BD31-E0887E7FD04C}" type="slidenum">
              <a:rPr lang="en-US" smtClean="0"/>
              <a:t>15</a:t>
            </a:fld>
            <a:endParaRPr lang="en-US"/>
          </a:p>
        </p:txBody>
      </p:sp>
    </p:spTree>
    <p:extLst>
      <p:ext uri="{BB962C8B-B14F-4D97-AF65-F5344CB8AC3E}">
        <p14:creationId xmlns:p14="http://schemas.microsoft.com/office/powerpoint/2010/main" val="2289113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8/5/20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56BB3-2B2A-D44B-8552-E0918F532BCE}"/>
              </a:ext>
            </a:extLst>
          </p:cNvPr>
          <p:cNvSpPr>
            <a:spLocks noGrp="1"/>
          </p:cNvSpPr>
          <p:nvPr>
            <p:ph type="ctrTitle"/>
          </p:nvPr>
        </p:nvSpPr>
        <p:spPr>
          <a:xfrm>
            <a:off x="0" y="0"/>
            <a:ext cx="12192000" cy="4385732"/>
          </a:xfrm>
        </p:spPr>
        <p:txBody>
          <a:bodyPr>
            <a:normAutofit fontScale="90000"/>
          </a:bodyPr>
          <a:lstStyle/>
          <a:p>
            <a:pPr algn="ctr"/>
            <a:r>
              <a:rPr lang="en-US" sz="8800" b="1" dirty="0"/>
              <a:t>YOU LACK ONE MORE THING</a:t>
            </a:r>
            <a:br>
              <a:rPr lang="en-US" sz="8800" b="1" dirty="0"/>
            </a:br>
            <a:r>
              <a:rPr lang="zh-Hans" altLang="en-US" sz="8800" b="1" dirty="0"/>
              <a:t>你还缺少一件</a:t>
            </a:r>
            <a:br>
              <a:rPr lang="en-US" altLang="zh-Hans" sz="7200" b="1" dirty="0"/>
            </a:br>
            <a:endParaRPr lang="en-US" sz="7200" b="1" dirty="0"/>
          </a:p>
        </p:txBody>
      </p:sp>
      <p:sp>
        <p:nvSpPr>
          <p:cNvPr id="3" name="Subtitle 2">
            <a:extLst>
              <a:ext uri="{FF2B5EF4-FFF2-40B4-BE49-F238E27FC236}">
                <a16:creationId xmlns:a16="http://schemas.microsoft.com/office/drawing/2014/main" id="{B0D5E46A-3E10-464C-B441-F629AA1C73D2}"/>
              </a:ext>
            </a:extLst>
          </p:cNvPr>
          <p:cNvSpPr>
            <a:spLocks noGrp="1"/>
          </p:cNvSpPr>
          <p:nvPr>
            <p:ph type="subTitle" idx="1"/>
          </p:nvPr>
        </p:nvSpPr>
        <p:spPr>
          <a:xfrm>
            <a:off x="0" y="3954163"/>
            <a:ext cx="12192000" cy="2730843"/>
          </a:xfrm>
        </p:spPr>
        <p:txBody>
          <a:bodyPr>
            <a:normAutofit/>
          </a:bodyPr>
          <a:lstStyle/>
          <a:p>
            <a:pPr algn="ctr"/>
            <a:r>
              <a:rPr lang="en-US" sz="7200" b="1" dirty="0"/>
              <a:t>LUKE 18:18-30</a:t>
            </a:r>
          </a:p>
          <a:p>
            <a:pPr algn="ctr"/>
            <a:r>
              <a:rPr lang="zh-Hans" altLang="en-US" sz="7200" b="1" dirty="0"/>
              <a:t>路加福音十八章十八</a:t>
            </a:r>
            <a:r>
              <a:rPr lang="en-US" altLang="zh-Hans" sz="7200" b="1" dirty="0"/>
              <a:t>-</a:t>
            </a:r>
            <a:r>
              <a:rPr lang="zh-Hans" altLang="en-US" sz="7200" b="1" dirty="0"/>
              <a:t>三十节</a:t>
            </a:r>
            <a:endParaRPr lang="en-US" sz="7200" b="1" dirty="0"/>
          </a:p>
        </p:txBody>
      </p:sp>
    </p:spTree>
    <p:extLst>
      <p:ext uri="{BB962C8B-B14F-4D97-AF65-F5344CB8AC3E}">
        <p14:creationId xmlns:p14="http://schemas.microsoft.com/office/powerpoint/2010/main" val="357429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863C-A785-444E-8016-2EFEA1125B00}"/>
              </a:ext>
            </a:extLst>
          </p:cNvPr>
          <p:cNvSpPr>
            <a:spLocks noGrp="1"/>
          </p:cNvSpPr>
          <p:nvPr>
            <p:ph type="title"/>
          </p:nvPr>
        </p:nvSpPr>
        <p:spPr>
          <a:xfrm>
            <a:off x="0" y="0"/>
            <a:ext cx="12191999" cy="2434281"/>
          </a:xfrm>
        </p:spPr>
        <p:txBody>
          <a:bodyPr>
            <a:normAutofit/>
          </a:bodyPr>
          <a:lstStyle/>
          <a:p>
            <a:pPr algn="ctr"/>
            <a:r>
              <a:rPr lang="en-US" sz="5400" b="1" dirty="0"/>
              <a:t>ETERNAL LIFE LINKED WITH TREASURES</a:t>
            </a:r>
            <a:br>
              <a:rPr lang="en-US" sz="5400" b="1" dirty="0"/>
            </a:br>
            <a:r>
              <a:rPr lang="zh-Hans" altLang="en-US" sz="5400" b="1" dirty="0"/>
              <a:t>永生和财宝的关系</a:t>
            </a:r>
            <a:endParaRPr lang="en-US" sz="5400" b="1" dirty="0"/>
          </a:p>
        </p:txBody>
      </p:sp>
      <p:sp>
        <p:nvSpPr>
          <p:cNvPr id="3" name="Content Placeholder 2">
            <a:extLst>
              <a:ext uri="{FF2B5EF4-FFF2-40B4-BE49-F238E27FC236}">
                <a16:creationId xmlns:a16="http://schemas.microsoft.com/office/drawing/2014/main" id="{5C862C07-AE58-424C-B776-03CCDC7B221B}"/>
              </a:ext>
            </a:extLst>
          </p:cNvPr>
          <p:cNvSpPr>
            <a:spLocks noGrp="1"/>
          </p:cNvSpPr>
          <p:nvPr>
            <p:ph idx="1"/>
          </p:nvPr>
        </p:nvSpPr>
        <p:spPr>
          <a:xfrm>
            <a:off x="1" y="2434281"/>
            <a:ext cx="12191998" cy="4423719"/>
          </a:xfrm>
        </p:spPr>
        <p:txBody>
          <a:bodyPr>
            <a:normAutofit/>
          </a:bodyPr>
          <a:lstStyle/>
          <a:p>
            <a:r>
              <a:rPr lang="en-US" sz="4400" b="1" dirty="0"/>
              <a:t>"Those who heard it said, 'then who can be saved? But He said, 'what is impossible with man is possible with God." 26-27                                          </a:t>
            </a:r>
            <a:r>
              <a:rPr lang="zh-Hans" altLang="en-US" sz="4400" b="1" dirty="0"/>
              <a:t>听见的人说：“这样，谁能得救呢？耶稣说：‘在人所不能的事，在神却能。”</a:t>
            </a:r>
            <a:r>
              <a:rPr lang="en-US" altLang="zh-Hans" sz="4400" b="1" dirty="0"/>
              <a:t>26-27</a:t>
            </a:r>
            <a:endParaRPr lang="en-US" sz="4400" b="1" dirty="0"/>
          </a:p>
        </p:txBody>
      </p:sp>
    </p:spTree>
    <p:extLst>
      <p:ext uri="{BB962C8B-B14F-4D97-AF65-F5344CB8AC3E}">
        <p14:creationId xmlns:p14="http://schemas.microsoft.com/office/powerpoint/2010/main" val="413595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863C-A785-444E-8016-2EFEA1125B00}"/>
              </a:ext>
            </a:extLst>
          </p:cNvPr>
          <p:cNvSpPr>
            <a:spLocks noGrp="1"/>
          </p:cNvSpPr>
          <p:nvPr>
            <p:ph type="title"/>
          </p:nvPr>
        </p:nvSpPr>
        <p:spPr>
          <a:xfrm>
            <a:off x="0" y="0"/>
            <a:ext cx="12191999" cy="2434281"/>
          </a:xfrm>
        </p:spPr>
        <p:txBody>
          <a:bodyPr>
            <a:normAutofit/>
          </a:bodyPr>
          <a:lstStyle/>
          <a:p>
            <a:pPr algn="ctr"/>
            <a:r>
              <a:rPr lang="en-US" sz="5400" b="1" dirty="0"/>
              <a:t>ETERNAL LIFE LINKED WITH TREASURES</a:t>
            </a:r>
            <a:br>
              <a:rPr lang="en-US" sz="5400" b="1" dirty="0"/>
            </a:br>
            <a:r>
              <a:rPr lang="zh-Hans" altLang="en-US" sz="5400" b="1" dirty="0"/>
              <a:t>永生和财宝的关系</a:t>
            </a:r>
            <a:endParaRPr lang="en-US" sz="5400" b="1" dirty="0"/>
          </a:p>
        </p:txBody>
      </p:sp>
      <p:sp>
        <p:nvSpPr>
          <p:cNvPr id="3" name="Content Placeholder 2">
            <a:extLst>
              <a:ext uri="{FF2B5EF4-FFF2-40B4-BE49-F238E27FC236}">
                <a16:creationId xmlns:a16="http://schemas.microsoft.com/office/drawing/2014/main" id="{5C862C07-AE58-424C-B776-03CCDC7B221B}"/>
              </a:ext>
            </a:extLst>
          </p:cNvPr>
          <p:cNvSpPr>
            <a:spLocks noGrp="1"/>
          </p:cNvSpPr>
          <p:nvPr>
            <p:ph idx="1"/>
          </p:nvPr>
        </p:nvSpPr>
        <p:spPr>
          <a:xfrm>
            <a:off x="2" y="2236572"/>
            <a:ext cx="12191998" cy="4423719"/>
          </a:xfrm>
        </p:spPr>
        <p:txBody>
          <a:bodyPr>
            <a:normAutofit/>
          </a:bodyPr>
          <a:lstStyle/>
          <a:p>
            <a:r>
              <a:rPr lang="en-US" sz="4400" b="1" dirty="0"/>
              <a:t>Peter said "see, we have left our homes and followed you. He said to them, "truly, I say to you, there is no one who has left house or wife or brothers or parents or children, for the sake of the Kingdom of God, who will not receive many times more in this time, and in the age of come eternal life." 28-30</a:t>
            </a:r>
          </a:p>
        </p:txBody>
      </p:sp>
    </p:spTree>
    <p:extLst>
      <p:ext uri="{BB962C8B-B14F-4D97-AF65-F5344CB8AC3E}">
        <p14:creationId xmlns:p14="http://schemas.microsoft.com/office/powerpoint/2010/main" val="91092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863C-A785-444E-8016-2EFEA1125B00}"/>
              </a:ext>
            </a:extLst>
          </p:cNvPr>
          <p:cNvSpPr>
            <a:spLocks noGrp="1"/>
          </p:cNvSpPr>
          <p:nvPr>
            <p:ph type="title"/>
          </p:nvPr>
        </p:nvSpPr>
        <p:spPr>
          <a:xfrm>
            <a:off x="0" y="0"/>
            <a:ext cx="12191999" cy="2434281"/>
          </a:xfrm>
        </p:spPr>
        <p:txBody>
          <a:bodyPr>
            <a:normAutofit/>
          </a:bodyPr>
          <a:lstStyle/>
          <a:p>
            <a:pPr algn="ctr"/>
            <a:r>
              <a:rPr lang="en-US" sz="5400" b="1" dirty="0"/>
              <a:t>ETERNAL LIFE LINKED WITH TREASURES</a:t>
            </a:r>
            <a:br>
              <a:rPr lang="en-US" sz="5400" b="1" dirty="0"/>
            </a:br>
            <a:r>
              <a:rPr lang="zh-Hans" altLang="en-US" sz="5400" b="1" dirty="0"/>
              <a:t>永生和财宝的关系</a:t>
            </a:r>
            <a:endParaRPr lang="en-US" sz="5400" b="1" dirty="0"/>
          </a:p>
        </p:txBody>
      </p:sp>
      <p:sp>
        <p:nvSpPr>
          <p:cNvPr id="3" name="Content Placeholder 2">
            <a:extLst>
              <a:ext uri="{FF2B5EF4-FFF2-40B4-BE49-F238E27FC236}">
                <a16:creationId xmlns:a16="http://schemas.microsoft.com/office/drawing/2014/main" id="{5C862C07-AE58-424C-B776-03CCDC7B221B}"/>
              </a:ext>
            </a:extLst>
          </p:cNvPr>
          <p:cNvSpPr>
            <a:spLocks noGrp="1"/>
          </p:cNvSpPr>
          <p:nvPr>
            <p:ph idx="1"/>
          </p:nvPr>
        </p:nvSpPr>
        <p:spPr>
          <a:xfrm>
            <a:off x="1" y="2434281"/>
            <a:ext cx="12191998" cy="4423719"/>
          </a:xfrm>
        </p:spPr>
        <p:txBody>
          <a:bodyPr>
            <a:normAutofit/>
          </a:bodyPr>
          <a:lstStyle/>
          <a:p>
            <a:r>
              <a:rPr lang="zh-Hans" altLang="en-US" sz="4400" b="1" dirty="0"/>
              <a:t>彼得说：“看哪，我们已经撇下自己所有的跟从你了。耶稣说：”我实在告诉你们：人为神的国撇下房屋，或者妻子，弟兄，父母，儿女，没有在今世不得百倍，在来世不得永生的。”</a:t>
            </a:r>
            <a:r>
              <a:rPr lang="en-US" altLang="zh-Hans" sz="4400" b="1" dirty="0"/>
              <a:t>29-30</a:t>
            </a:r>
          </a:p>
        </p:txBody>
      </p:sp>
    </p:spTree>
    <p:extLst>
      <p:ext uri="{BB962C8B-B14F-4D97-AF65-F5344CB8AC3E}">
        <p14:creationId xmlns:p14="http://schemas.microsoft.com/office/powerpoint/2010/main" val="69407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D4FB2E-C059-0941-A93D-5702C785C97C}"/>
              </a:ext>
            </a:extLst>
          </p:cNvPr>
          <p:cNvPicPr>
            <a:picLocks noChangeAspect="1"/>
          </p:cNvPicPr>
          <p:nvPr/>
        </p:nvPicPr>
        <p:blipFill>
          <a:blip r:embed="rId3"/>
          <a:stretch>
            <a:fillRect/>
          </a:stretch>
        </p:blipFill>
        <p:spPr>
          <a:xfrm flipH="1">
            <a:off x="7511879" y="4089745"/>
            <a:ext cx="2187145" cy="2916193"/>
          </a:xfrm>
          <a:prstGeom prst="rect">
            <a:avLst/>
          </a:prstGeom>
        </p:spPr>
      </p:pic>
      <p:pic>
        <p:nvPicPr>
          <p:cNvPr id="7" name="Picture 6">
            <a:extLst>
              <a:ext uri="{FF2B5EF4-FFF2-40B4-BE49-F238E27FC236}">
                <a16:creationId xmlns:a16="http://schemas.microsoft.com/office/drawing/2014/main" id="{051E2488-AEDC-6D42-9FCE-737F8FB8B45D}"/>
              </a:ext>
            </a:extLst>
          </p:cNvPr>
          <p:cNvPicPr>
            <a:picLocks noChangeAspect="1"/>
          </p:cNvPicPr>
          <p:nvPr/>
        </p:nvPicPr>
        <p:blipFill>
          <a:blip r:embed="rId4"/>
          <a:stretch>
            <a:fillRect/>
          </a:stretch>
        </p:blipFill>
        <p:spPr>
          <a:xfrm>
            <a:off x="0" y="2525238"/>
            <a:ext cx="3271451" cy="4361935"/>
          </a:xfrm>
          <a:prstGeom prst="rect">
            <a:avLst/>
          </a:prstGeom>
        </p:spPr>
      </p:pic>
      <p:pic>
        <p:nvPicPr>
          <p:cNvPr id="9" name="Picture 8">
            <a:extLst>
              <a:ext uri="{FF2B5EF4-FFF2-40B4-BE49-F238E27FC236}">
                <a16:creationId xmlns:a16="http://schemas.microsoft.com/office/drawing/2014/main" id="{2BBD7DD9-A53F-D94A-8828-73F5A9C78E0A}"/>
              </a:ext>
            </a:extLst>
          </p:cNvPr>
          <p:cNvPicPr>
            <a:picLocks noChangeAspect="1"/>
          </p:cNvPicPr>
          <p:nvPr/>
        </p:nvPicPr>
        <p:blipFill>
          <a:blip r:embed="rId5"/>
          <a:stretch>
            <a:fillRect/>
          </a:stretch>
        </p:blipFill>
        <p:spPr>
          <a:xfrm>
            <a:off x="3061388" y="0"/>
            <a:ext cx="4623242" cy="6858000"/>
          </a:xfrm>
          <a:prstGeom prst="rect">
            <a:avLst/>
          </a:prstGeom>
        </p:spPr>
      </p:pic>
      <p:pic>
        <p:nvPicPr>
          <p:cNvPr id="11" name="Picture 10">
            <a:extLst>
              <a:ext uri="{FF2B5EF4-FFF2-40B4-BE49-F238E27FC236}">
                <a16:creationId xmlns:a16="http://schemas.microsoft.com/office/drawing/2014/main" id="{120A16BF-7A2B-EB47-81F5-E3E763D4F170}"/>
              </a:ext>
            </a:extLst>
          </p:cNvPr>
          <p:cNvPicPr>
            <a:picLocks noChangeAspect="1"/>
          </p:cNvPicPr>
          <p:nvPr/>
        </p:nvPicPr>
        <p:blipFill>
          <a:blip r:embed="rId6"/>
          <a:stretch>
            <a:fillRect/>
          </a:stretch>
        </p:blipFill>
        <p:spPr>
          <a:xfrm>
            <a:off x="6209392" y="-147938"/>
            <a:ext cx="6087762" cy="4565822"/>
          </a:xfrm>
          <a:prstGeom prst="rect">
            <a:avLst/>
          </a:prstGeom>
        </p:spPr>
      </p:pic>
      <p:pic>
        <p:nvPicPr>
          <p:cNvPr id="13" name="Picture 12">
            <a:extLst>
              <a:ext uri="{FF2B5EF4-FFF2-40B4-BE49-F238E27FC236}">
                <a16:creationId xmlns:a16="http://schemas.microsoft.com/office/drawing/2014/main" id="{F565ECEA-71D6-374B-8251-BC5BA8F4CD1E}"/>
              </a:ext>
            </a:extLst>
          </p:cNvPr>
          <p:cNvPicPr>
            <a:picLocks noChangeAspect="1"/>
          </p:cNvPicPr>
          <p:nvPr/>
        </p:nvPicPr>
        <p:blipFill>
          <a:blip r:embed="rId7"/>
          <a:stretch>
            <a:fillRect/>
          </a:stretch>
        </p:blipFill>
        <p:spPr>
          <a:xfrm>
            <a:off x="-34039" y="-1111766"/>
            <a:ext cx="3042850" cy="4057133"/>
          </a:xfrm>
          <a:prstGeom prst="rect">
            <a:avLst/>
          </a:prstGeom>
        </p:spPr>
      </p:pic>
      <p:pic>
        <p:nvPicPr>
          <p:cNvPr id="15" name="Picture 14">
            <a:extLst>
              <a:ext uri="{FF2B5EF4-FFF2-40B4-BE49-F238E27FC236}">
                <a16:creationId xmlns:a16="http://schemas.microsoft.com/office/drawing/2014/main" id="{10BCF393-3253-D14B-9263-CE08F7AFDEC0}"/>
              </a:ext>
            </a:extLst>
          </p:cNvPr>
          <p:cNvPicPr>
            <a:picLocks noChangeAspect="1"/>
          </p:cNvPicPr>
          <p:nvPr/>
        </p:nvPicPr>
        <p:blipFill>
          <a:blip r:embed="rId8"/>
          <a:stretch>
            <a:fillRect/>
          </a:stretch>
        </p:blipFill>
        <p:spPr>
          <a:xfrm>
            <a:off x="9699024" y="3563205"/>
            <a:ext cx="2492976" cy="3323968"/>
          </a:xfrm>
          <a:prstGeom prst="rect">
            <a:avLst/>
          </a:prstGeom>
        </p:spPr>
      </p:pic>
    </p:spTree>
    <p:extLst>
      <p:ext uri="{BB962C8B-B14F-4D97-AF65-F5344CB8AC3E}">
        <p14:creationId xmlns:p14="http://schemas.microsoft.com/office/powerpoint/2010/main" val="384162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402C-0538-9B4A-835D-6436F7E594E1}"/>
              </a:ext>
            </a:extLst>
          </p:cNvPr>
          <p:cNvSpPr>
            <a:spLocks noGrp="1"/>
          </p:cNvSpPr>
          <p:nvPr>
            <p:ph type="title"/>
          </p:nvPr>
        </p:nvSpPr>
        <p:spPr>
          <a:xfrm>
            <a:off x="0" y="0"/>
            <a:ext cx="12159994" cy="2142067"/>
          </a:xfrm>
        </p:spPr>
        <p:txBody>
          <a:bodyPr>
            <a:normAutofit/>
          </a:bodyPr>
          <a:lstStyle/>
          <a:p>
            <a:pPr algn="ctr"/>
            <a:r>
              <a:rPr lang="en-US" sz="5400" b="1" dirty="0"/>
              <a:t>**ETERNAL LIFE LINKED WITH TREASURES</a:t>
            </a:r>
            <a:br>
              <a:rPr lang="en-US" sz="5400" b="1" dirty="0"/>
            </a:br>
            <a:r>
              <a:rPr lang="zh-Hans" altLang="en-US" sz="5400" b="1" dirty="0"/>
              <a:t>永生和财宝的关系</a:t>
            </a:r>
            <a:endParaRPr lang="en-US" sz="5400" b="1" dirty="0"/>
          </a:p>
        </p:txBody>
      </p:sp>
      <p:sp>
        <p:nvSpPr>
          <p:cNvPr id="3" name="Content Placeholder 2">
            <a:extLst>
              <a:ext uri="{FF2B5EF4-FFF2-40B4-BE49-F238E27FC236}">
                <a16:creationId xmlns:a16="http://schemas.microsoft.com/office/drawing/2014/main" id="{2E8DEF53-F9B3-BF42-B054-C92C89846DE8}"/>
              </a:ext>
            </a:extLst>
          </p:cNvPr>
          <p:cNvSpPr>
            <a:spLocks noGrp="1"/>
          </p:cNvSpPr>
          <p:nvPr>
            <p:ph idx="1"/>
          </p:nvPr>
        </p:nvSpPr>
        <p:spPr>
          <a:xfrm>
            <a:off x="32007" y="1791731"/>
            <a:ext cx="12159993" cy="4930346"/>
          </a:xfrm>
        </p:spPr>
        <p:txBody>
          <a:bodyPr>
            <a:normAutofit/>
          </a:bodyPr>
          <a:lstStyle/>
          <a:p>
            <a:r>
              <a:rPr lang="en-US" sz="5400" b="1" dirty="0"/>
              <a:t>The Young man asked for Eternal Life</a:t>
            </a:r>
            <a:r>
              <a:rPr lang="zh-Hans" altLang="en-US" sz="5400" b="1" dirty="0"/>
              <a:t>。 少年问如何得永生</a:t>
            </a:r>
            <a:endParaRPr lang="en-US" sz="5400" b="1" dirty="0"/>
          </a:p>
          <a:p>
            <a:r>
              <a:rPr lang="en-US" sz="5400" b="1" dirty="0"/>
              <a:t>Jesus answered with not only eternal life but also Treasures in Heaven</a:t>
            </a:r>
            <a:r>
              <a:rPr lang="zh-Hans" altLang="en-US" sz="5400" b="1" dirty="0"/>
              <a:t>耶稣的回答</a:t>
            </a:r>
            <a:endParaRPr lang="en-US" sz="5400" b="1" dirty="0"/>
          </a:p>
          <a:p>
            <a:r>
              <a:rPr lang="en-US" sz="5400" b="1" dirty="0"/>
              <a:t>What Do You Have? Eternal Life or both</a:t>
            </a:r>
            <a:r>
              <a:rPr lang="zh-Hans" altLang="en-US" sz="5400" b="1" dirty="0"/>
              <a:t>你得到的是哪一个</a:t>
            </a:r>
            <a:r>
              <a:rPr lang="en-US" sz="5400" b="1" dirty="0"/>
              <a:t>?</a:t>
            </a:r>
          </a:p>
        </p:txBody>
      </p:sp>
    </p:spTree>
    <p:extLst>
      <p:ext uri="{BB962C8B-B14F-4D97-AF65-F5344CB8AC3E}">
        <p14:creationId xmlns:p14="http://schemas.microsoft.com/office/powerpoint/2010/main" val="3685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402C-0538-9B4A-835D-6436F7E594E1}"/>
              </a:ext>
            </a:extLst>
          </p:cNvPr>
          <p:cNvSpPr>
            <a:spLocks noGrp="1"/>
          </p:cNvSpPr>
          <p:nvPr>
            <p:ph type="title"/>
          </p:nvPr>
        </p:nvSpPr>
        <p:spPr>
          <a:xfrm>
            <a:off x="0" y="0"/>
            <a:ext cx="12159994" cy="2142067"/>
          </a:xfrm>
        </p:spPr>
        <p:txBody>
          <a:bodyPr>
            <a:normAutofit/>
          </a:bodyPr>
          <a:lstStyle/>
          <a:p>
            <a:pPr algn="ctr"/>
            <a:r>
              <a:rPr lang="en-US" sz="5400" b="1" dirty="0"/>
              <a:t>**ETERNAL LIFE LINKED WITH TREASURES</a:t>
            </a:r>
            <a:br>
              <a:rPr lang="en-US" sz="5400" b="1" dirty="0"/>
            </a:br>
            <a:r>
              <a:rPr lang="zh-Hans" altLang="en-US" sz="5400" b="1" dirty="0"/>
              <a:t>永生和财宝的关系</a:t>
            </a:r>
            <a:endParaRPr lang="en-US" sz="5400" b="1" dirty="0"/>
          </a:p>
        </p:txBody>
      </p:sp>
      <p:sp>
        <p:nvSpPr>
          <p:cNvPr id="3" name="Content Placeholder 2">
            <a:extLst>
              <a:ext uri="{FF2B5EF4-FFF2-40B4-BE49-F238E27FC236}">
                <a16:creationId xmlns:a16="http://schemas.microsoft.com/office/drawing/2014/main" id="{2E8DEF53-F9B3-BF42-B054-C92C89846DE8}"/>
              </a:ext>
            </a:extLst>
          </p:cNvPr>
          <p:cNvSpPr>
            <a:spLocks noGrp="1"/>
          </p:cNvSpPr>
          <p:nvPr>
            <p:ph idx="1"/>
          </p:nvPr>
        </p:nvSpPr>
        <p:spPr>
          <a:xfrm>
            <a:off x="32007" y="1791731"/>
            <a:ext cx="12159993" cy="4930346"/>
          </a:xfrm>
        </p:spPr>
        <p:txBody>
          <a:bodyPr>
            <a:normAutofit/>
          </a:bodyPr>
          <a:lstStyle/>
          <a:p>
            <a:r>
              <a:rPr lang="en-US" sz="4400" b="1" dirty="0"/>
              <a:t>"But store up for yourselves treasures in heaven, where neither moth nor rust destroys and where thieves do not break in or steal." Matthew 6:20</a:t>
            </a:r>
          </a:p>
          <a:p>
            <a:r>
              <a:rPr lang="zh-Hans" altLang="en-US" sz="5400" b="1" dirty="0"/>
              <a:t>“要在天上积蓄财宝；天上没有虫子咬，不会锈坏，也没有贼挖洞来偷。”</a:t>
            </a:r>
            <a:r>
              <a:rPr lang="zh-Hans" altLang="en-US" sz="4000" b="1" dirty="0"/>
              <a:t>马太福音</a:t>
            </a:r>
            <a:r>
              <a:rPr lang="en-US" altLang="zh-Hans" sz="4000" b="1" dirty="0"/>
              <a:t>6:20</a:t>
            </a:r>
            <a:endParaRPr lang="en-US" sz="4000" b="1" dirty="0"/>
          </a:p>
        </p:txBody>
      </p:sp>
    </p:spTree>
    <p:extLst>
      <p:ext uri="{BB962C8B-B14F-4D97-AF65-F5344CB8AC3E}">
        <p14:creationId xmlns:p14="http://schemas.microsoft.com/office/powerpoint/2010/main" val="201433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208839-7407-44E6-AAD8-EA89D18CD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A1E8CC-C82D-4421-893C-5FA2C6073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D44653C-6349-004D-83C1-48A3C96F9714}"/>
              </a:ext>
            </a:extLst>
          </p:cNvPr>
          <p:cNvPicPr>
            <a:picLocks noChangeAspect="1"/>
          </p:cNvPicPr>
          <p:nvPr/>
        </p:nvPicPr>
        <p:blipFill rotWithShape="1">
          <a:blip r:embed="rId2"/>
          <a:srcRect t="23465" r="1" b="1"/>
          <a:stretch/>
        </p:blipFill>
        <p:spPr>
          <a:xfrm>
            <a:off x="643467" y="643467"/>
            <a:ext cx="10905066" cy="5571066"/>
          </a:xfrm>
          <a:prstGeom prst="rect">
            <a:avLst/>
          </a:prstGeom>
          <a:effectLst>
            <a:innerShdw blurRad="114300">
              <a:prstClr val="black"/>
            </a:innerShdw>
          </a:effectLst>
        </p:spPr>
      </p:pic>
    </p:spTree>
    <p:extLst>
      <p:ext uri="{BB962C8B-B14F-4D97-AF65-F5344CB8AC3E}">
        <p14:creationId xmlns:p14="http://schemas.microsoft.com/office/powerpoint/2010/main" val="422090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863C-A785-444E-8016-2EFEA1125B00}"/>
              </a:ext>
            </a:extLst>
          </p:cNvPr>
          <p:cNvSpPr>
            <a:spLocks noGrp="1"/>
          </p:cNvSpPr>
          <p:nvPr>
            <p:ph type="title"/>
          </p:nvPr>
        </p:nvSpPr>
        <p:spPr>
          <a:xfrm>
            <a:off x="0" y="0"/>
            <a:ext cx="12191999" cy="2434281"/>
          </a:xfrm>
        </p:spPr>
        <p:txBody>
          <a:bodyPr>
            <a:normAutofit/>
          </a:bodyPr>
          <a:lstStyle/>
          <a:p>
            <a:pPr algn="ctr"/>
            <a:r>
              <a:rPr lang="en-US" sz="5400" b="1" dirty="0"/>
              <a:t>ETERNAL LIFE LINKED WITH TREASURES</a:t>
            </a:r>
            <a:br>
              <a:rPr lang="en-US" sz="5400" b="1" dirty="0"/>
            </a:br>
            <a:r>
              <a:rPr lang="zh-Hans" altLang="en-US" sz="5400" b="1" dirty="0"/>
              <a:t>永生和财宝的关系</a:t>
            </a:r>
            <a:endParaRPr lang="en-US" sz="5400" b="1" dirty="0"/>
          </a:p>
        </p:txBody>
      </p:sp>
      <p:sp>
        <p:nvSpPr>
          <p:cNvPr id="3" name="Content Placeholder 2">
            <a:extLst>
              <a:ext uri="{FF2B5EF4-FFF2-40B4-BE49-F238E27FC236}">
                <a16:creationId xmlns:a16="http://schemas.microsoft.com/office/drawing/2014/main" id="{5C862C07-AE58-424C-B776-03CCDC7B221B}"/>
              </a:ext>
            </a:extLst>
          </p:cNvPr>
          <p:cNvSpPr>
            <a:spLocks noGrp="1"/>
          </p:cNvSpPr>
          <p:nvPr>
            <p:ph idx="1"/>
          </p:nvPr>
        </p:nvSpPr>
        <p:spPr>
          <a:xfrm>
            <a:off x="1" y="2434281"/>
            <a:ext cx="12191998" cy="4423719"/>
          </a:xfrm>
        </p:spPr>
        <p:txBody>
          <a:bodyPr>
            <a:normAutofit/>
          </a:bodyPr>
          <a:lstStyle/>
          <a:p>
            <a:r>
              <a:rPr lang="en-US" sz="4400" b="1" dirty="0"/>
              <a:t>"A certain ruler asked him, saying, Good Master, what shall I do to inherit eternal life?"   </a:t>
            </a:r>
            <a:r>
              <a:rPr lang="en-US" altLang="zh-Hans" sz="4400" b="1" dirty="0"/>
              <a:t>18</a:t>
            </a:r>
            <a:r>
              <a:rPr lang="en-US" sz="4400" b="1" dirty="0"/>
              <a:t>                     </a:t>
            </a:r>
            <a:r>
              <a:rPr lang="zh-Hans" altLang="en-US" sz="4400" b="1" dirty="0"/>
              <a:t>“有一个官问耶稣说‘良善的夫子，我该作什么事，才可以承受永生。’</a:t>
            </a:r>
            <a:r>
              <a:rPr lang="en-US" altLang="zh-Hans" sz="4400" b="1" dirty="0"/>
              <a:t>18</a:t>
            </a:r>
            <a:endParaRPr lang="en-US" sz="4400" b="1" dirty="0"/>
          </a:p>
        </p:txBody>
      </p:sp>
    </p:spTree>
    <p:extLst>
      <p:ext uri="{BB962C8B-B14F-4D97-AF65-F5344CB8AC3E}">
        <p14:creationId xmlns:p14="http://schemas.microsoft.com/office/powerpoint/2010/main" val="325430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863C-A785-444E-8016-2EFEA1125B00}"/>
              </a:ext>
            </a:extLst>
          </p:cNvPr>
          <p:cNvSpPr>
            <a:spLocks noGrp="1"/>
          </p:cNvSpPr>
          <p:nvPr>
            <p:ph type="title"/>
          </p:nvPr>
        </p:nvSpPr>
        <p:spPr>
          <a:xfrm>
            <a:off x="0" y="0"/>
            <a:ext cx="12191999" cy="2434281"/>
          </a:xfrm>
        </p:spPr>
        <p:txBody>
          <a:bodyPr>
            <a:normAutofit/>
          </a:bodyPr>
          <a:lstStyle/>
          <a:p>
            <a:pPr algn="ctr"/>
            <a:r>
              <a:rPr lang="en-US" sz="5400" b="1" dirty="0"/>
              <a:t>ETERNAL LIFE LINKED WITH TREASURES</a:t>
            </a:r>
            <a:br>
              <a:rPr lang="en-US" sz="5400" b="1" dirty="0"/>
            </a:br>
            <a:r>
              <a:rPr lang="zh-Hans" altLang="en-US" sz="5400" b="1" dirty="0"/>
              <a:t>永生和财宝的关系</a:t>
            </a:r>
            <a:endParaRPr lang="en-US" sz="5400" b="1" dirty="0"/>
          </a:p>
        </p:txBody>
      </p:sp>
      <p:sp>
        <p:nvSpPr>
          <p:cNvPr id="3" name="Content Placeholder 2">
            <a:extLst>
              <a:ext uri="{FF2B5EF4-FFF2-40B4-BE49-F238E27FC236}">
                <a16:creationId xmlns:a16="http://schemas.microsoft.com/office/drawing/2014/main" id="{5C862C07-AE58-424C-B776-03CCDC7B221B}"/>
              </a:ext>
            </a:extLst>
          </p:cNvPr>
          <p:cNvSpPr>
            <a:spLocks noGrp="1"/>
          </p:cNvSpPr>
          <p:nvPr>
            <p:ph idx="1"/>
          </p:nvPr>
        </p:nvSpPr>
        <p:spPr>
          <a:xfrm>
            <a:off x="1" y="2434281"/>
            <a:ext cx="12191998" cy="4423719"/>
          </a:xfrm>
        </p:spPr>
        <p:txBody>
          <a:bodyPr>
            <a:normAutofit/>
          </a:bodyPr>
          <a:lstStyle/>
          <a:p>
            <a:r>
              <a:rPr lang="en-US" sz="4400" b="1" dirty="0"/>
              <a:t>"Jesus said unto him, why call me good? None is good, save one, that is God." 19                                   </a:t>
            </a:r>
            <a:r>
              <a:rPr lang="zh-Hans" altLang="en-US" sz="4400" b="1" dirty="0"/>
              <a:t>“耶稣对他说，你为什么称我是良善的，除了神之外，再没有良善的。”</a:t>
            </a:r>
            <a:r>
              <a:rPr lang="en-US" altLang="zh-Hans" sz="4400" b="1" dirty="0"/>
              <a:t>19</a:t>
            </a:r>
            <a:endParaRPr lang="en-US" sz="4400" b="1" dirty="0"/>
          </a:p>
        </p:txBody>
      </p:sp>
    </p:spTree>
    <p:extLst>
      <p:ext uri="{BB962C8B-B14F-4D97-AF65-F5344CB8AC3E}">
        <p14:creationId xmlns:p14="http://schemas.microsoft.com/office/powerpoint/2010/main" val="378653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863C-A785-444E-8016-2EFEA1125B00}"/>
              </a:ext>
            </a:extLst>
          </p:cNvPr>
          <p:cNvSpPr>
            <a:spLocks noGrp="1"/>
          </p:cNvSpPr>
          <p:nvPr>
            <p:ph type="title"/>
          </p:nvPr>
        </p:nvSpPr>
        <p:spPr>
          <a:xfrm>
            <a:off x="0" y="0"/>
            <a:ext cx="12191999" cy="2434281"/>
          </a:xfrm>
        </p:spPr>
        <p:txBody>
          <a:bodyPr>
            <a:normAutofit/>
          </a:bodyPr>
          <a:lstStyle/>
          <a:p>
            <a:pPr algn="ctr"/>
            <a:r>
              <a:rPr lang="en-US" sz="5400" b="1" dirty="0"/>
              <a:t>ETERNAL LIFE LINKED WITH TREASURES</a:t>
            </a:r>
            <a:br>
              <a:rPr lang="en-US" sz="5400" b="1" dirty="0"/>
            </a:br>
            <a:r>
              <a:rPr lang="zh-Hans" altLang="en-US" sz="5400" b="1" dirty="0"/>
              <a:t>永生和财宝的关系</a:t>
            </a:r>
            <a:endParaRPr lang="en-US" sz="5400" b="1" dirty="0"/>
          </a:p>
        </p:txBody>
      </p:sp>
      <p:sp>
        <p:nvSpPr>
          <p:cNvPr id="3" name="Content Placeholder 2">
            <a:extLst>
              <a:ext uri="{FF2B5EF4-FFF2-40B4-BE49-F238E27FC236}">
                <a16:creationId xmlns:a16="http://schemas.microsoft.com/office/drawing/2014/main" id="{5C862C07-AE58-424C-B776-03CCDC7B221B}"/>
              </a:ext>
            </a:extLst>
          </p:cNvPr>
          <p:cNvSpPr>
            <a:spLocks noGrp="1"/>
          </p:cNvSpPr>
          <p:nvPr>
            <p:ph idx="1"/>
          </p:nvPr>
        </p:nvSpPr>
        <p:spPr>
          <a:xfrm>
            <a:off x="1" y="2434281"/>
            <a:ext cx="12191998" cy="4423719"/>
          </a:xfrm>
        </p:spPr>
        <p:txBody>
          <a:bodyPr>
            <a:normAutofit/>
          </a:bodyPr>
          <a:lstStyle/>
          <a:p>
            <a:r>
              <a:rPr lang="en-US" sz="4400" b="1" dirty="0"/>
              <a:t>"You know the commandments, do not commit adultery, do not kill, do not steal, do not bear false witness, Honor your father and you mother." 20.     </a:t>
            </a:r>
            <a:r>
              <a:rPr lang="zh-Hans" altLang="en-US" sz="4400" b="1" dirty="0"/>
              <a:t>“诫命你是晓得的，不可奸淫，不可杀人，不可偷盗，不可作假见证，当孝敬父母。”</a:t>
            </a:r>
            <a:r>
              <a:rPr lang="en-US" altLang="zh-Hans" sz="4400" b="1" dirty="0"/>
              <a:t>20</a:t>
            </a:r>
            <a:endParaRPr lang="en-US" sz="4400" b="1" dirty="0"/>
          </a:p>
        </p:txBody>
      </p:sp>
    </p:spTree>
    <p:extLst>
      <p:ext uri="{BB962C8B-B14F-4D97-AF65-F5344CB8AC3E}">
        <p14:creationId xmlns:p14="http://schemas.microsoft.com/office/powerpoint/2010/main" val="204150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863C-A785-444E-8016-2EFEA1125B00}"/>
              </a:ext>
            </a:extLst>
          </p:cNvPr>
          <p:cNvSpPr>
            <a:spLocks noGrp="1"/>
          </p:cNvSpPr>
          <p:nvPr>
            <p:ph type="title"/>
          </p:nvPr>
        </p:nvSpPr>
        <p:spPr>
          <a:xfrm>
            <a:off x="0" y="0"/>
            <a:ext cx="12191999" cy="2434281"/>
          </a:xfrm>
        </p:spPr>
        <p:txBody>
          <a:bodyPr>
            <a:normAutofit/>
          </a:bodyPr>
          <a:lstStyle/>
          <a:p>
            <a:pPr algn="ctr"/>
            <a:r>
              <a:rPr lang="en-US" sz="5400" b="1" dirty="0"/>
              <a:t>ETERNAL LIFE LINKED WITH TREASURES</a:t>
            </a:r>
            <a:br>
              <a:rPr lang="en-US" sz="5400" b="1" dirty="0"/>
            </a:br>
            <a:r>
              <a:rPr lang="zh-Hans" altLang="en-US" sz="5400" b="1" dirty="0"/>
              <a:t>永生和财宝的关系</a:t>
            </a:r>
            <a:endParaRPr lang="en-US" sz="5400" b="1" dirty="0"/>
          </a:p>
        </p:txBody>
      </p:sp>
      <p:sp>
        <p:nvSpPr>
          <p:cNvPr id="3" name="Content Placeholder 2">
            <a:extLst>
              <a:ext uri="{FF2B5EF4-FFF2-40B4-BE49-F238E27FC236}">
                <a16:creationId xmlns:a16="http://schemas.microsoft.com/office/drawing/2014/main" id="{5C862C07-AE58-424C-B776-03CCDC7B221B}"/>
              </a:ext>
            </a:extLst>
          </p:cNvPr>
          <p:cNvSpPr>
            <a:spLocks noGrp="1"/>
          </p:cNvSpPr>
          <p:nvPr>
            <p:ph idx="1"/>
          </p:nvPr>
        </p:nvSpPr>
        <p:spPr>
          <a:xfrm>
            <a:off x="0" y="2236573"/>
            <a:ext cx="12191998" cy="4423719"/>
          </a:xfrm>
        </p:spPr>
        <p:txBody>
          <a:bodyPr>
            <a:normAutofit/>
          </a:bodyPr>
          <a:lstStyle/>
          <a:p>
            <a:r>
              <a:rPr lang="en-US" sz="4000" b="1" dirty="0"/>
              <a:t>"He said, all these have I kept from my youth up."  </a:t>
            </a:r>
            <a:r>
              <a:rPr lang="zh-Hans" altLang="en-US" sz="4000" b="1" dirty="0"/>
              <a:t>“那人说，这一切我从小都遵守了。”</a:t>
            </a:r>
            <a:r>
              <a:rPr lang="en-US" altLang="zh-Hans" sz="4000" b="1" dirty="0"/>
              <a:t>21             "Jesus said, yet </a:t>
            </a:r>
            <a:r>
              <a:rPr lang="en-US" altLang="zh-Hans" sz="4000" b="1" u="sng" dirty="0"/>
              <a:t>lack you one thing</a:t>
            </a:r>
            <a:r>
              <a:rPr lang="en-US" altLang="zh-Hans" sz="4000" b="1" dirty="0"/>
              <a:t>; sell all that you have, and distribute to the poor, and you will have </a:t>
            </a:r>
            <a:r>
              <a:rPr lang="en-US" altLang="zh-Hans" sz="4000" b="1" u="sng" dirty="0"/>
              <a:t>treasure in heaven</a:t>
            </a:r>
            <a:r>
              <a:rPr lang="en-US" altLang="zh-Hans" sz="4000" b="1" dirty="0"/>
              <a:t>: and come, follow me.</a:t>
            </a:r>
            <a:r>
              <a:rPr lang="zh-Hans" altLang="en-US" sz="4000" b="1" dirty="0"/>
              <a:t> 耶稣听见了，就说，</a:t>
            </a:r>
            <a:r>
              <a:rPr lang="zh-Hans" altLang="en-US" sz="4000" b="1" u="sng" dirty="0"/>
              <a:t>你还缺少一件</a:t>
            </a:r>
            <a:r>
              <a:rPr lang="zh-Hans" altLang="en-US" sz="4000" b="1" dirty="0"/>
              <a:t>，要变卖你一切所有的，分给穷人，</a:t>
            </a:r>
            <a:r>
              <a:rPr lang="zh-Hans" altLang="en-US" sz="4000" b="1" u="sng" dirty="0"/>
              <a:t>就必有财宝在天上</a:t>
            </a:r>
            <a:r>
              <a:rPr lang="zh-Hans" altLang="en-US" sz="4000" b="1" dirty="0"/>
              <a:t>。你还要来跟从我。”</a:t>
            </a:r>
            <a:r>
              <a:rPr lang="en-US" altLang="zh-Hans" sz="4000" b="1" dirty="0"/>
              <a:t>22</a:t>
            </a:r>
            <a:endParaRPr lang="en-US" sz="4000" b="1" dirty="0"/>
          </a:p>
        </p:txBody>
      </p:sp>
    </p:spTree>
    <p:extLst>
      <p:ext uri="{BB962C8B-B14F-4D97-AF65-F5344CB8AC3E}">
        <p14:creationId xmlns:p14="http://schemas.microsoft.com/office/powerpoint/2010/main" val="176290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CA427-5800-D14E-AC2D-22209A40F1B5}"/>
              </a:ext>
            </a:extLst>
          </p:cNvPr>
          <p:cNvPicPr>
            <a:picLocks noChangeAspect="1"/>
          </p:cNvPicPr>
          <p:nvPr/>
        </p:nvPicPr>
        <p:blipFill rotWithShape="1">
          <a:blip r:embed="rId3"/>
          <a:srcRect l="9778" r="-1" b="-1"/>
          <a:stretch/>
        </p:blipFill>
        <p:spPr>
          <a:xfrm>
            <a:off x="20" y="10"/>
            <a:ext cx="12191980" cy="6857990"/>
          </a:xfrm>
          <a:prstGeom prst="rect">
            <a:avLst/>
          </a:prstGeom>
        </p:spPr>
      </p:pic>
    </p:spTree>
    <p:extLst>
      <p:ext uri="{BB962C8B-B14F-4D97-AF65-F5344CB8AC3E}">
        <p14:creationId xmlns:p14="http://schemas.microsoft.com/office/powerpoint/2010/main" val="193815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863C-A785-444E-8016-2EFEA1125B00}"/>
              </a:ext>
            </a:extLst>
          </p:cNvPr>
          <p:cNvSpPr>
            <a:spLocks noGrp="1"/>
          </p:cNvSpPr>
          <p:nvPr>
            <p:ph type="title"/>
          </p:nvPr>
        </p:nvSpPr>
        <p:spPr>
          <a:xfrm>
            <a:off x="0" y="0"/>
            <a:ext cx="12191999" cy="2434281"/>
          </a:xfrm>
        </p:spPr>
        <p:txBody>
          <a:bodyPr>
            <a:normAutofit/>
          </a:bodyPr>
          <a:lstStyle/>
          <a:p>
            <a:pPr algn="ctr"/>
            <a:r>
              <a:rPr lang="en-US" sz="5400" b="1" dirty="0"/>
              <a:t>ETERNAL LIFE LINKED WITH TREASURES</a:t>
            </a:r>
            <a:br>
              <a:rPr lang="en-US" sz="5400" b="1" dirty="0"/>
            </a:br>
            <a:r>
              <a:rPr lang="zh-Hans" altLang="en-US" sz="5400" b="1" dirty="0"/>
              <a:t>永生和财宝的关系</a:t>
            </a:r>
            <a:endParaRPr lang="en-US" sz="5400" b="1" dirty="0"/>
          </a:p>
        </p:txBody>
      </p:sp>
      <p:sp>
        <p:nvSpPr>
          <p:cNvPr id="3" name="Content Placeholder 2">
            <a:extLst>
              <a:ext uri="{FF2B5EF4-FFF2-40B4-BE49-F238E27FC236}">
                <a16:creationId xmlns:a16="http://schemas.microsoft.com/office/drawing/2014/main" id="{5C862C07-AE58-424C-B776-03CCDC7B221B}"/>
              </a:ext>
            </a:extLst>
          </p:cNvPr>
          <p:cNvSpPr>
            <a:spLocks noGrp="1"/>
          </p:cNvSpPr>
          <p:nvPr>
            <p:ph idx="1"/>
          </p:nvPr>
        </p:nvSpPr>
        <p:spPr>
          <a:xfrm>
            <a:off x="2" y="2150075"/>
            <a:ext cx="12191998" cy="4423719"/>
          </a:xfrm>
        </p:spPr>
        <p:txBody>
          <a:bodyPr>
            <a:normAutofit/>
          </a:bodyPr>
          <a:lstStyle/>
          <a:p>
            <a:r>
              <a:rPr lang="en-US" sz="4400" b="1" dirty="0"/>
              <a:t>"When he heard this, he was very sorrowful; for he was very rich. When Jesus saw that he was very sorrowful, He said, how hard will they that have riches enter into the Kingdom of God! </a:t>
            </a:r>
            <a:r>
              <a:rPr lang="zh-Hans" altLang="en-US" sz="4400" b="1" dirty="0"/>
              <a:t>         他听见这话，就甚忧愁，因为他很富足。耶稣看见他，就说：‘有钱财的人进神的国是何等的难哪！”</a:t>
            </a:r>
            <a:r>
              <a:rPr lang="en-US" altLang="zh-Hans" sz="4400" b="1" dirty="0"/>
              <a:t>24</a:t>
            </a:r>
            <a:endParaRPr lang="en-US" sz="4400" b="1" dirty="0"/>
          </a:p>
        </p:txBody>
      </p:sp>
    </p:spTree>
    <p:extLst>
      <p:ext uri="{BB962C8B-B14F-4D97-AF65-F5344CB8AC3E}">
        <p14:creationId xmlns:p14="http://schemas.microsoft.com/office/powerpoint/2010/main" val="2969843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863C-A785-444E-8016-2EFEA1125B00}"/>
              </a:ext>
            </a:extLst>
          </p:cNvPr>
          <p:cNvSpPr>
            <a:spLocks noGrp="1"/>
          </p:cNvSpPr>
          <p:nvPr>
            <p:ph type="title"/>
          </p:nvPr>
        </p:nvSpPr>
        <p:spPr>
          <a:xfrm>
            <a:off x="6717278" y="1030288"/>
            <a:ext cx="4099947" cy="1035579"/>
          </a:xfrm>
        </p:spPr>
        <p:txBody>
          <a:bodyPr>
            <a:normAutofit/>
          </a:bodyPr>
          <a:lstStyle/>
          <a:p>
            <a:pPr algn="ctr">
              <a:lnSpc>
                <a:spcPct val="90000"/>
              </a:lnSpc>
            </a:pPr>
            <a:r>
              <a:rPr lang="en-US" sz="2000" b="1" dirty="0"/>
              <a:t>Illustration Meaning of</a:t>
            </a:r>
            <a:br>
              <a:rPr lang="en-US" sz="2000" b="1" dirty="0"/>
            </a:br>
            <a:r>
              <a:rPr lang="en-US" sz="2000" b="1" dirty="0"/>
              <a:t>Eye of the Needle</a:t>
            </a:r>
          </a:p>
        </p:txBody>
      </p:sp>
      <p:sp>
        <p:nvSpPr>
          <p:cNvPr id="22" name="Rounded Rectangle 12">
            <a:extLst>
              <a:ext uri="{FF2B5EF4-FFF2-40B4-BE49-F238E27FC236}">
                <a16:creationId xmlns:a16="http://schemas.microsoft.com/office/drawing/2014/main" id="{192E506C-B8F6-474C-8DF2-C24D93C1B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76" y="626261"/>
            <a:ext cx="2627580" cy="2138591"/>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7E0B8EE-B14D-1246-B6B1-096368B7678F}"/>
              </a:ext>
            </a:extLst>
          </p:cNvPr>
          <p:cNvPicPr>
            <a:picLocks noChangeAspect="1"/>
          </p:cNvPicPr>
          <p:nvPr/>
        </p:nvPicPr>
        <p:blipFill>
          <a:blip r:embed="rId4"/>
          <a:stretch>
            <a:fillRect/>
          </a:stretch>
        </p:blipFill>
        <p:spPr>
          <a:xfrm>
            <a:off x="1016677" y="740560"/>
            <a:ext cx="1912176" cy="1912176"/>
          </a:xfrm>
          <a:prstGeom prst="roundRect">
            <a:avLst>
              <a:gd name="adj" fmla="val 5453"/>
            </a:avLst>
          </a:prstGeom>
          <a:ln w="50800" cap="sq" cmpd="dbl">
            <a:noFill/>
            <a:miter lim="800000"/>
          </a:ln>
          <a:effectLst/>
        </p:spPr>
      </p:pic>
      <p:sp>
        <p:nvSpPr>
          <p:cNvPr id="24" name="Rounded Rectangle 14">
            <a:extLst>
              <a:ext uri="{FF2B5EF4-FFF2-40B4-BE49-F238E27FC236}">
                <a16:creationId xmlns:a16="http://schemas.microsoft.com/office/drawing/2014/main" id="{F49E2331-EDC5-4C03-8184-32BB55FB4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9909" y="626261"/>
            <a:ext cx="2627580" cy="2138591"/>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5A0B09-F4B1-0049-A230-146E450ED47E}"/>
              </a:ext>
            </a:extLst>
          </p:cNvPr>
          <p:cNvPicPr>
            <a:picLocks noChangeAspect="1"/>
          </p:cNvPicPr>
          <p:nvPr/>
        </p:nvPicPr>
        <p:blipFill>
          <a:blip r:embed="rId5"/>
          <a:stretch>
            <a:fillRect/>
          </a:stretch>
        </p:blipFill>
        <p:spPr>
          <a:xfrm>
            <a:off x="3654824" y="740560"/>
            <a:ext cx="2257749" cy="1912176"/>
          </a:xfrm>
          <a:prstGeom prst="roundRect">
            <a:avLst>
              <a:gd name="adj" fmla="val 5453"/>
            </a:avLst>
          </a:prstGeom>
          <a:ln w="50800" cap="sq" cmpd="dbl">
            <a:noFill/>
            <a:miter lim="800000"/>
          </a:ln>
          <a:effectLst/>
        </p:spPr>
      </p:pic>
      <p:sp>
        <p:nvSpPr>
          <p:cNvPr id="26" name="Rounded Rectangle 10">
            <a:extLst>
              <a:ext uri="{FF2B5EF4-FFF2-40B4-BE49-F238E27FC236}">
                <a16:creationId xmlns:a16="http://schemas.microsoft.com/office/drawing/2014/main" id="{55ABC612-4558-4890-8E35-314A822F6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75" y="2942652"/>
            <a:ext cx="5433751" cy="3284719"/>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A0C8A7-E109-6646-A8DB-403227093A0C}"/>
              </a:ext>
            </a:extLst>
          </p:cNvPr>
          <p:cNvPicPr>
            <a:picLocks noChangeAspect="1"/>
          </p:cNvPicPr>
          <p:nvPr/>
        </p:nvPicPr>
        <p:blipFill>
          <a:blip r:embed="rId6"/>
          <a:stretch>
            <a:fillRect/>
          </a:stretch>
        </p:blipFill>
        <p:spPr>
          <a:xfrm>
            <a:off x="1181087" y="3044524"/>
            <a:ext cx="4388736" cy="3066366"/>
          </a:xfrm>
          <a:prstGeom prst="roundRect">
            <a:avLst>
              <a:gd name="adj" fmla="val 5453"/>
            </a:avLst>
          </a:prstGeom>
          <a:ln w="50800" cap="sq" cmpd="dbl">
            <a:noFill/>
            <a:miter lim="800000"/>
          </a:ln>
          <a:effectLst/>
        </p:spPr>
      </p:pic>
      <p:sp>
        <p:nvSpPr>
          <p:cNvPr id="3" name="Content Placeholder 2">
            <a:extLst>
              <a:ext uri="{FF2B5EF4-FFF2-40B4-BE49-F238E27FC236}">
                <a16:creationId xmlns:a16="http://schemas.microsoft.com/office/drawing/2014/main" id="{5C862C07-AE58-424C-B776-03CCDC7B221B}"/>
              </a:ext>
            </a:extLst>
          </p:cNvPr>
          <p:cNvSpPr>
            <a:spLocks noGrp="1"/>
          </p:cNvSpPr>
          <p:nvPr>
            <p:ph idx="1"/>
          </p:nvPr>
        </p:nvSpPr>
        <p:spPr>
          <a:xfrm>
            <a:off x="6816132" y="3340672"/>
            <a:ext cx="4099947" cy="3649133"/>
          </a:xfrm>
        </p:spPr>
        <p:txBody>
          <a:bodyPr>
            <a:noAutofit/>
          </a:bodyPr>
          <a:lstStyle/>
          <a:p>
            <a:r>
              <a:rPr lang="en-US" sz="3200" b="1" dirty="0"/>
              <a:t>"for it is easier for a camel to go through the eye of a needle than for a rich person to enter the Kingdom of God. </a:t>
            </a:r>
            <a:r>
              <a:rPr lang="zh-Hans" altLang="en-US" sz="3200" b="1" dirty="0"/>
              <a:t>                                                         骆驼穿过针眼比财主进天国还容易呢！”</a:t>
            </a:r>
            <a:r>
              <a:rPr lang="en-US" altLang="zh-Hans" sz="3200" b="1" dirty="0"/>
              <a:t>25</a:t>
            </a:r>
          </a:p>
          <a:p>
            <a:endParaRPr lang="en-US" altLang="zh-Hans" sz="3200" b="1" dirty="0"/>
          </a:p>
          <a:p>
            <a:endParaRPr lang="en-US" altLang="zh-Hans" sz="3200" b="1" dirty="0"/>
          </a:p>
          <a:p>
            <a:endParaRPr lang="en-US" sz="3200" b="1" dirty="0"/>
          </a:p>
        </p:txBody>
      </p:sp>
    </p:spTree>
    <p:extLst>
      <p:ext uri="{BB962C8B-B14F-4D97-AF65-F5344CB8AC3E}">
        <p14:creationId xmlns:p14="http://schemas.microsoft.com/office/powerpoint/2010/main" val="33211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223</TotalTime>
  <Words>801</Words>
  <Application>Microsoft Macintosh PowerPoint</Application>
  <PresentationFormat>Widescreen</PresentationFormat>
  <Paragraphs>37</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等线</vt:lpstr>
      <vt:lpstr>宋体</vt:lpstr>
      <vt:lpstr>Arial</vt:lpstr>
      <vt:lpstr>Calibri</vt:lpstr>
      <vt:lpstr>Calibri Light</vt:lpstr>
      <vt:lpstr>Celestial</vt:lpstr>
      <vt:lpstr>YOU LACK ONE MORE THING 你还缺少一件 </vt:lpstr>
      <vt:lpstr>PowerPoint Presentation</vt:lpstr>
      <vt:lpstr>ETERNAL LIFE LINKED WITH TREASURES 永生和财宝的关系</vt:lpstr>
      <vt:lpstr>ETERNAL LIFE LINKED WITH TREASURES 永生和财宝的关系</vt:lpstr>
      <vt:lpstr>ETERNAL LIFE LINKED WITH TREASURES 永生和财宝的关系</vt:lpstr>
      <vt:lpstr>ETERNAL LIFE LINKED WITH TREASURES 永生和财宝的关系</vt:lpstr>
      <vt:lpstr>PowerPoint Presentation</vt:lpstr>
      <vt:lpstr>ETERNAL LIFE LINKED WITH TREASURES 永生和财宝的关系</vt:lpstr>
      <vt:lpstr>Illustration Meaning of Eye of the Needle</vt:lpstr>
      <vt:lpstr>ETERNAL LIFE LINKED WITH TREASURES 永生和财宝的关系</vt:lpstr>
      <vt:lpstr>ETERNAL LIFE LINKED WITH TREASURES 永生和财宝的关系</vt:lpstr>
      <vt:lpstr>ETERNAL LIFE LINKED WITH TREASURES 永生和财宝的关系</vt:lpstr>
      <vt:lpstr>PowerPoint Presentation</vt:lpstr>
      <vt:lpstr>**ETERNAL LIFE LINKED WITH TREASURES 永生和财宝的关系</vt:lpstr>
      <vt:lpstr>**ETERNAL LIFE LINKED WITH TREASURES 永生和财宝的关系</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LACK ONE MORE THING 你还缺少一件 </dc:title>
  <dc:creator>Jane Pan</dc:creator>
  <cp:lastModifiedBy>Jane Pan</cp:lastModifiedBy>
  <cp:revision>12</cp:revision>
  <dcterms:created xsi:type="dcterms:W3CDTF">2020-08-05T14:34:21Z</dcterms:created>
  <dcterms:modified xsi:type="dcterms:W3CDTF">2020-08-05T18:17:28Z</dcterms:modified>
</cp:coreProperties>
</file>