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70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58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F9551B-0A11-5341-9A3A-3B6A465DB2A6}" type="datetimeFigureOut">
              <a:rPr lang="en-US" smtClean="0"/>
              <a:t>12/7/19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4C472E-4B8D-EF43-9D63-1449A5EEF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074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Hans" altLang="en-US" dirty="0"/>
              <a:t>花时间沟通，去只有你们两个人的地方。北卡有上，水，海，公园都可以去。夫妻一定要在一起花时间沟通，</a:t>
            </a:r>
            <a:r>
              <a:rPr lang="en-US" altLang="zh-Hans" dirty="0"/>
              <a:t>Have</a:t>
            </a:r>
            <a:r>
              <a:rPr lang="zh-Hans" altLang="en-US" dirty="0"/>
              <a:t> </a:t>
            </a:r>
            <a:r>
              <a:rPr lang="en-US" altLang="zh-Hans" dirty="0"/>
              <a:t>Fun!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4C472E-4B8D-EF43-9D63-1449A5EEF58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9711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Hans" altLang="en-US" dirty="0"/>
              <a:t>需要谦卑才会学习，沟通就是要谦卑，花美好的时间与配偶了！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4C472E-4B8D-EF43-9D63-1449A5EEF58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161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/>
              <a:t>12/7/19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12/7/19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12/7/19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12/7/19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12/7/19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12/7/19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12/7/19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12/7/19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12/7/19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12/7/19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12/7/19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12/7/19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12/7/19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12/7/19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12/7/19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12/7/19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12/7/19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C00000"/>
          </a:fgClr>
          <a:bgClr>
            <a:srgbClr val="C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/>
              <a:pPr/>
              <a:t>12/7/19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biblia.com/bible/kjv1900/Pr%2020.30" TargetMode="External"/><Relationship Id="rId2" Type="http://schemas.openxmlformats.org/officeDocument/2006/relationships/hyperlink" Target="https://biblia.com/bible/kjv1900/Prov%2020.27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g"/><Relationship Id="rId4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334BD-716C-D44A-A1BC-7FECEF047E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47135" y="2347782"/>
            <a:ext cx="12315568" cy="368853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900" b="1" dirty="0"/>
              <a:t>COMMUNICATION IN </a:t>
            </a:r>
            <a:r>
              <a:rPr lang="en-US" altLang="zh-Hans" sz="8900" b="1" dirty="0"/>
              <a:t>marRIAGE</a:t>
            </a:r>
            <a:br>
              <a:rPr lang="en-US" sz="8900" b="1" dirty="0"/>
            </a:br>
            <a:r>
              <a:rPr lang="zh-Hans" altLang="en-US" sz="8900" b="1" dirty="0"/>
              <a:t>婚姻里的沟通</a:t>
            </a:r>
            <a:br>
              <a:rPr lang="en-US" sz="7200" b="1" dirty="0"/>
            </a:br>
            <a:br>
              <a:rPr lang="en-US" sz="6600" b="1" dirty="0"/>
            </a:br>
            <a:br>
              <a:rPr lang="en-US" sz="6600" b="1" dirty="0"/>
            </a:br>
            <a:endParaRPr lang="en-US" sz="66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7E3087-7712-D948-9DF9-FADD6A1903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818238"/>
            <a:ext cx="12192000" cy="3398108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>
                <a:solidFill>
                  <a:schemeClr val="tx1"/>
                </a:solidFill>
              </a:rPr>
              <a:t>PROVERBS 18:1-8</a:t>
            </a:r>
          </a:p>
          <a:p>
            <a:pPr algn="ctr"/>
            <a:r>
              <a:rPr lang="zh-Hans" altLang="en-US" sz="7200" b="1" dirty="0">
                <a:solidFill>
                  <a:schemeClr val="tx1"/>
                </a:solidFill>
              </a:rPr>
              <a:t>箴言十八章一到八节</a:t>
            </a:r>
            <a:endParaRPr lang="en-US" sz="7200" b="1" dirty="0">
              <a:solidFill>
                <a:schemeClr val="tx1"/>
              </a:solidFill>
            </a:endParaRPr>
          </a:p>
          <a:p>
            <a:pPr algn="ctr"/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4447849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40999-A699-A344-A0A1-26FD3B968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2249487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/>
              <a:t>PROVERBS 18:1-8</a:t>
            </a:r>
            <a:br>
              <a:rPr lang="en-US" sz="5400" b="1" dirty="0"/>
            </a:br>
            <a:r>
              <a:rPr lang="zh-Hans" altLang="en-US" sz="5400" b="1" dirty="0"/>
              <a:t>箴言十八章七节</a:t>
            </a:r>
            <a:endParaRPr lang="en-US" sz="5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AE253B-BB4D-A043-AFAC-13E2582726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360141"/>
            <a:ext cx="12192000" cy="4497858"/>
          </a:xfrm>
        </p:spPr>
        <p:txBody>
          <a:bodyPr>
            <a:normAutofit/>
          </a:bodyPr>
          <a:lstStyle/>
          <a:p>
            <a:r>
              <a:rPr lang="en-US" sz="4400" b="1" dirty="0"/>
              <a:t>"THE MOUTHS OF FOOLS ARE THEIR RUIN; THEY TRAP THEMSELVES WITH THEIR LIPS." VS. 7</a:t>
            </a:r>
          </a:p>
          <a:p>
            <a:r>
              <a:rPr lang="zh-Hans" altLang="en-US" sz="4400" b="1" dirty="0"/>
              <a:t>“愚昧人的口自取败坏，他的嘴是他生命的网罗。”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0650963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40999-A699-A344-A0A1-26FD3B968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2249487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/>
              <a:t>PROVERBS 18:1-8</a:t>
            </a:r>
            <a:br>
              <a:rPr lang="en-US" sz="5400" b="1" dirty="0"/>
            </a:br>
            <a:r>
              <a:rPr lang="zh-Hans" altLang="en-US" sz="5400" b="1" dirty="0"/>
              <a:t>箴言十八章八节</a:t>
            </a:r>
            <a:endParaRPr lang="en-US" sz="5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AE253B-BB4D-A043-AFAC-13E2582726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779374"/>
            <a:ext cx="12192000" cy="4497858"/>
          </a:xfrm>
        </p:spPr>
        <p:txBody>
          <a:bodyPr>
            <a:normAutofit/>
          </a:bodyPr>
          <a:lstStyle/>
          <a:p>
            <a:r>
              <a:rPr lang="en-US" sz="4400" b="1" dirty="0"/>
              <a:t>"RUMORS ARE DAINTY MORSELS THAT SINK DEEP INTO ONE'S HEART." VS. 8</a:t>
            </a:r>
          </a:p>
          <a:p>
            <a:r>
              <a:rPr lang="zh-Hans" altLang="en-US" sz="4400" b="1" dirty="0"/>
              <a:t>“传舌人的言语，如同美食深入人的心腹。”</a:t>
            </a:r>
            <a:endParaRPr lang="en-US" altLang="zh-Hans" sz="4400" b="1" dirty="0"/>
          </a:p>
          <a:p>
            <a:r>
              <a:rPr lang="en-US" b="1" dirty="0"/>
              <a:t>The words of a talebearer are as wounds, and they go down into the innermost parts of the belly. </a:t>
            </a:r>
            <a:r>
              <a:rPr lang="en-US" dirty="0" err="1"/>
              <a:t>Talebearing</a:t>
            </a:r>
            <a:r>
              <a:rPr lang="en-US" dirty="0"/>
              <a:t> hurts the reputation of the person with the private fault, sin, or event being told; it also hurts the person hearing the report, for it damages his opinion of his friend. The effects of this common sin are very destructive with deep, long-lasting consequences. The damage and pain occurs in the most inner parts, the heart and the soul (</a:t>
            </a:r>
            <a:r>
              <a:rPr lang="en-US" u="sng" dirty="0">
                <a:hlinkClick r:id="rId2"/>
              </a:rPr>
              <a:t>Pr 20:27</a:t>
            </a:r>
            <a:r>
              <a:rPr lang="en-US" dirty="0"/>
              <a:t>,</a:t>
            </a:r>
            <a:r>
              <a:rPr lang="en-US" u="sng" dirty="0">
                <a:hlinkClick r:id="rId3"/>
              </a:rPr>
              <a:t>30</a:t>
            </a:r>
            <a:r>
              <a:rPr lang="en-US" dirty="0"/>
              <a:t>).</a:t>
            </a:r>
            <a:endParaRPr lang="en-US" b="1" dirty="0"/>
          </a:p>
          <a:p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4795661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40999-A699-A344-A0A1-26FD3B968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2249487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/>
              <a:t>SOUND ADVICE ON COMMUNICATION BY NORMAN WRIGHT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AE253B-BB4D-A043-AFAC-13E2582726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100649"/>
            <a:ext cx="12192000" cy="4497858"/>
          </a:xfrm>
        </p:spPr>
        <p:txBody>
          <a:bodyPr>
            <a:normAutofit/>
          </a:bodyPr>
          <a:lstStyle/>
          <a:p>
            <a:r>
              <a:rPr lang="en-US" sz="4400" b="1" dirty="0"/>
              <a:t>1. LISTEN AND WAIT</a:t>
            </a:r>
            <a:r>
              <a:rPr lang="zh-Hans" altLang="en-US" sz="4400" b="1" dirty="0"/>
              <a:t> 先听等候在说</a:t>
            </a:r>
            <a:endParaRPr lang="en-US" sz="4400" b="1" dirty="0"/>
          </a:p>
          <a:p>
            <a:r>
              <a:rPr lang="en-US" sz="4400" b="1" dirty="0"/>
              <a:t>2. SLOW TO SPEAK UNTIL UNDERSTANDS</a:t>
            </a:r>
          </a:p>
          <a:p>
            <a:r>
              <a:rPr lang="en-US" sz="4400" b="1" dirty="0"/>
              <a:t>3. SPEAK THE TRUTH ALWAYS</a:t>
            </a:r>
            <a:r>
              <a:rPr lang="zh-Hans" altLang="en-US" sz="4400" b="1" dirty="0"/>
              <a:t>说真理</a:t>
            </a:r>
            <a:endParaRPr lang="en-US" sz="4400" b="1" dirty="0"/>
          </a:p>
          <a:p>
            <a:r>
              <a:rPr lang="en-US" sz="4400" b="1" dirty="0"/>
              <a:t>4. DO NOT USE SILENCE TO FRUSTRATE</a:t>
            </a:r>
          </a:p>
          <a:p>
            <a:r>
              <a:rPr lang="en-US" sz="4400" b="1" dirty="0"/>
              <a:t>5. DO NOT QUARREL, BUT COMMUNICATE</a:t>
            </a:r>
          </a:p>
        </p:txBody>
      </p:sp>
    </p:spTree>
    <p:extLst>
      <p:ext uri="{BB962C8B-B14F-4D97-AF65-F5344CB8AC3E}">
        <p14:creationId xmlns:p14="http://schemas.microsoft.com/office/powerpoint/2010/main" val="747005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40999-A699-A344-A0A1-26FD3B968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2249487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/>
              <a:t>SOUND ADVICE ON COMMUNICATION BY NORMAN WRIGHT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AE253B-BB4D-A043-AFAC-13E2582726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360141"/>
            <a:ext cx="12192000" cy="4497858"/>
          </a:xfrm>
        </p:spPr>
        <p:txBody>
          <a:bodyPr>
            <a:normAutofit/>
          </a:bodyPr>
          <a:lstStyle/>
          <a:p>
            <a:r>
              <a:rPr lang="en-US" sz="4000" b="1" dirty="0"/>
              <a:t>6. DO NOT RESPOND IN ANGER</a:t>
            </a:r>
            <a:r>
              <a:rPr lang="zh-Hans" altLang="en-US" sz="4000" b="1" dirty="0"/>
              <a:t>不要用怒气反应</a:t>
            </a:r>
            <a:endParaRPr lang="en-US" sz="4000" b="1" dirty="0"/>
          </a:p>
          <a:p>
            <a:r>
              <a:rPr lang="en-US" sz="4000" b="1" dirty="0"/>
              <a:t>7. ADMIT YOUR WRONG AND ASK FORGIVENESS</a:t>
            </a:r>
          </a:p>
          <a:p>
            <a:r>
              <a:rPr lang="en-US" sz="4000" b="1" dirty="0"/>
              <a:t>8. AVOID NAGGING</a:t>
            </a:r>
            <a:r>
              <a:rPr lang="zh-Hans" altLang="en-US" sz="4000" b="1" dirty="0"/>
              <a:t>箴言</a:t>
            </a:r>
            <a:r>
              <a:rPr lang="en-US" altLang="zh-Hans" sz="4000" b="1" dirty="0"/>
              <a:t>25:24</a:t>
            </a:r>
            <a:r>
              <a:rPr lang="zh-Hans" altLang="en-US" sz="4000" b="1" dirty="0"/>
              <a:t>房顶；</a:t>
            </a:r>
            <a:r>
              <a:rPr lang="en-US" altLang="zh-Hans" sz="4000" b="1" dirty="0"/>
              <a:t>27:15</a:t>
            </a:r>
            <a:r>
              <a:rPr lang="zh-Hans" altLang="en-US" sz="4000" b="1" dirty="0"/>
              <a:t>漏水</a:t>
            </a:r>
            <a:endParaRPr lang="en-US" sz="4000" b="1" dirty="0"/>
          </a:p>
          <a:p>
            <a:r>
              <a:rPr lang="en-US" sz="4000" b="1" dirty="0"/>
              <a:t>9. DO NOT BLAME BUT ENCOURAGE</a:t>
            </a:r>
            <a:r>
              <a:rPr lang="zh-Hans" altLang="en-US" sz="4000" b="1" dirty="0"/>
              <a:t>要鼓励</a:t>
            </a:r>
            <a:endParaRPr lang="en-US" sz="4000" b="1" dirty="0"/>
          </a:p>
          <a:p>
            <a:r>
              <a:rPr lang="en-US" sz="4000" b="1" dirty="0"/>
              <a:t>10. UNDERSTAND AND ALLOW FOR DIFFERENCES</a:t>
            </a:r>
          </a:p>
        </p:txBody>
      </p:sp>
    </p:spTree>
    <p:extLst>
      <p:ext uri="{BB962C8B-B14F-4D97-AF65-F5344CB8AC3E}">
        <p14:creationId xmlns:p14="http://schemas.microsoft.com/office/powerpoint/2010/main" val="36051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6565C05-C03E-534C-AD02-2E73C47422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-922406"/>
            <a:ext cx="5832389" cy="778040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AD59EDC-9AAD-224F-8D08-149C3A9CD5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32388" y="-1091515"/>
            <a:ext cx="6359612" cy="794951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8263F093-3EE3-FE4D-9CDC-E76E14A731A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57500" y="1270000"/>
            <a:ext cx="6477000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512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044CB74-2187-A949-A373-12830577AB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1361" y="0"/>
            <a:ext cx="5359104" cy="379352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AFE5980-2A28-8540-8689-2F0C0E3D8F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82204" y="3486665"/>
            <a:ext cx="6000174" cy="337133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511830F4-442E-F24D-91F4-107CB69B7C21}"/>
              </a:ext>
            </a:extLst>
          </p:cNvPr>
          <p:cNvSpPr txBox="1"/>
          <p:nvPr/>
        </p:nvSpPr>
        <p:spPr>
          <a:xfrm>
            <a:off x="7496363" y="0"/>
            <a:ext cx="464980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/>
              <a:t>IMPORTANT</a:t>
            </a:r>
            <a:r>
              <a:rPr lang="zh-Hans" altLang="en-US" sz="5400" b="1" dirty="0"/>
              <a:t>！</a:t>
            </a:r>
            <a:endParaRPr lang="en-US" altLang="zh-Hans" sz="5400" b="1" dirty="0"/>
          </a:p>
          <a:p>
            <a:r>
              <a:rPr lang="zh-Hans" altLang="en-US" sz="5400" b="1" dirty="0"/>
              <a:t>最要紧的？</a:t>
            </a:r>
            <a:endParaRPr lang="en-US" altLang="zh-Hans" sz="5400" b="1" dirty="0"/>
          </a:p>
          <a:p>
            <a:r>
              <a:rPr lang="zh-Hans" altLang="en-US" sz="5400" b="1" dirty="0"/>
              <a:t>沟通，沟通</a:t>
            </a:r>
            <a:endParaRPr lang="en-US" altLang="zh-Hans" sz="5400" b="1" dirty="0"/>
          </a:p>
          <a:p>
            <a:r>
              <a:rPr lang="zh-Hans" altLang="en-US" sz="5400" b="1" dirty="0"/>
              <a:t>谦卑的沟通</a:t>
            </a:r>
            <a:r>
              <a:rPr lang="zh-Hans" altLang="en-US" sz="6600" b="1" dirty="0"/>
              <a:t>！</a:t>
            </a:r>
            <a:endParaRPr lang="en-US" sz="6600" b="1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3AF64EA7-D179-B648-A6F1-EE442F23990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36152" y="1984411"/>
            <a:ext cx="4077901" cy="4873589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E3ADC46A-0750-5E4F-B14B-EC4417991247}"/>
              </a:ext>
            </a:extLst>
          </p:cNvPr>
          <p:cNvSpPr txBox="1"/>
          <p:nvPr/>
        </p:nvSpPr>
        <p:spPr>
          <a:xfrm>
            <a:off x="185351" y="3986934"/>
            <a:ext cx="3242875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Importance</a:t>
            </a:r>
          </a:p>
          <a:p>
            <a:r>
              <a:rPr lang="en-US" sz="2800" b="1" dirty="0"/>
              <a:t>Of Counseling</a:t>
            </a:r>
          </a:p>
          <a:p>
            <a:r>
              <a:rPr lang="zh-Hans" altLang="en-US" sz="2800" b="1" dirty="0"/>
              <a:t>婚前，婚后辅导</a:t>
            </a:r>
            <a:endParaRPr lang="en-US" altLang="zh-Hans" sz="2800" b="1" dirty="0"/>
          </a:p>
          <a:p>
            <a:r>
              <a:rPr lang="zh-Hans" altLang="en-US" sz="2800" b="1" dirty="0"/>
              <a:t>是重要的</a:t>
            </a:r>
            <a:endParaRPr lang="en-US" altLang="zh-Hans" sz="2800" b="1" dirty="0"/>
          </a:p>
          <a:p>
            <a:r>
              <a:rPr lang="en-US" sz="2800" b="1" dirty="0"/>
              <a:t>Illustration: No</a:t>
            </a:r>
          </a:p>
          <a:p>
            <a:r>
              <a:rPr lang="en-US" sz="2800" b="1" dirty="0"/>
              <a:t>Need for Counseling</a:t>
            </a:r>
          </a:p>
        </p:txBody>
      </p:sp>
    </p:spTree>
    <p:extLst>
      <p:ext uri="{BB962C8B-B14F-4D97-AF65-F5344CB8AC3E}">
        <p14:creationId xmlns:p14="http://schemas.microsoft.com/office/powerpoint/2010/main" val="717399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88461-CEB4-4C4C-9998-A590B86C6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097735" cy="2038865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/>
              <a:t>What is most important?</a:t>
            </a:r>
            <a:br>
              <a:rPr lang="en-US" sz="5400" b="1" dirty="0"/>
            </a:br>
            <a:r>
              <a:rPr lang="zh-Hans" altLang="en-US" sz="5400" b="1" dirty="0"/>
              <a:t>最重要是作什么？</a:t>
            </a:r>
            <a:endParaRPr lang="en-US" sz="5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E8A58C-94A7-5447-B2B3-DB02F4ED63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767016"/>
            <a:ext cx="12192000" cy="4683210"/>
          </a:xfrm>
        </p:spPr>
        <p:txBody>
          <a:bodyPr>
            <a:noAutofit/>
          </a:bodyPr>
          <a:lstStyle/>
          <a:p>
            <a:r>
              <a:rPr lang="en-US" sz="3600" b="1" dirty="0"/>
              <a:t>Illustration: Buying Gifts for your Wife? 1. Buying clothes the Worst</a:t>
            </a:r>
            <a:r>
              <a:rPr lang="zh-Hans" altLang="en-US" sz="3600" b="1" dirty="0"/>
              <a:t>买衣服不好</a:t>
            </a:r>
            <a:endParaRPr lang="en-US" sz="3600" b="1" dirty="0"/>
          </a:p>
          <a:p>
            <a:r>
              <a:rPr lang="en-US" sz="3600" b="1" dirty="0"/>
              <a:t>2. Buying Useful things for the House</a:t>
            </a:r>
            <a:r>
              <a:rPr lang="zh-Hans" altLang="en-US" sz="3600" b="1" dirty="0"/>
              <a:t>买家用的东西也不好</a:t>
            </a:r>
            <a:endParaRPr lang="en-US" sz="3600" b="1" dirty="0"/>
          </a:p>
          <a:p>
            <a:r>
              <a:rPr lang="en-US" sz="3600" b="1" dirty="0"/>
              <a:t>3. Worst is buying jew</a:t>
            </a:r>
            <a:r>
              <a:rPr lang="en-US" altLang="zh-Hans" sz="3600" b="1" dirty="0"/>
              <a:t>elries</a:t>
            </a:r>
            <a:r>
              <a:rPr lang="zh-Hans" altLang="en-US" sz="3600" b="1" dirty="0"/>
              <a:t> 最不好！（</a:t>
            </a:r>
            <a:r>
              <a:rPr lang="en-US" altLang="zh-Hans" sz="3600" b="1" dirty="0"/>
              <a:t>jewelry your wife wants you cannot afford, the jewelry you can afford, she doesn't want!)</a:t>
            </a:r>
          </a:p>
          <a:p>
            <a:r>
              <a:rPr lang="en-US" sz="3600" b="1" dirty="0"/>
              <a:t>4. Don't spend too much or too little!</a:t>
            </a:r>
          </a:p>
        </p:txBody>
      </p:sp>
    </p:spTree>
    <p:extLst>
      <p:ext uri="{BB962C8B-B14F-4D97-AF65-F5344CB8AC3E}">
        <p14:creationId xmlns:p14="http://schemas.microsoft.com/office/powerpoint/2010/main" val="3737916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9B9AC0B-1EDD-2A44-9209-2DA70B430D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657132"/>
            <a:ext cx="12192000" cy="8119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151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86265-41B1-284D-9FAB-1DA751BCA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834"/>
            <a:ext cx="12192000" cy="2249487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/>
              <a:t>SECRET OF A LASTING MARRIAGE</a:t>
            </a:r>
            <a:br>
              <a:rPr lang="en-US" sz="5400" b="1" dirty="0"/>
            </a:br>
            <a:r>
              <a:rPr lang="zh-Hans" altLang="en-US" sz="5400" b="1" dirty="0"/>
              <a:t>长久好婚姻的秘诀</a:t>
            </a:r>
            <a:endParaRPr lang="en-US" sz="5400" b="1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AE5AA03-D85B-C44E-BD78-66DB1614D3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628" y="2673094"/>
            <a:ext cx="4089572" cy="2721424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D65EA38-73B5-2C43-B0DD-7CCBBB11BC14}"/>
              </a:ext>
            </a:extLst>
          </p:cNvPr>
          <p:cNvSpPr txBox="1"/>
          <p:nvPr/>
        </p:nvSpPr>
        <p:spPr>
          <a:xfrm>
            <a:off x="4658497" y="2051778"/>
            <a:ext cx="7122206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2005 Guinness Book of Records: Percy and</a:t>
            </a:r>
          </a:p>
          <a:p>
            <a:r>
              <a:rPr lang="en-US" sz="2800" b="1" dirty="0"/>
              <a:t>Florence </a:t>
            </a:r>
            <a:r>
              <a:rPr lang="en-US" sz="2800" b="1" dirty="0" err="1"/>
              <a:t>Arrowsmith</a:t>
            </a:r>
            <a:r>
              <a:rPr lang="en-US" sz="2800" b="1" dirty="0"/>
              <a:t> held two records, one</a:t>
            </a:r>
          </a:p>
          <a:p>
            <a:r>
              <a:rPr lang="en-US" sz="2800" b="1" dirty="0"/>
              <a:t>The longest marriage of a living couple (80)</a:t>
            </a:r>
          </a:p>
          <a:p>
            <a:r>
              <a:rPr lang="en-US" sz="2800" b="1" dirty="0"/>
              <a:t>And having the largest married couple's</a:t>
            </a:r>
          </a:p>
          <a:p>
            <a:r>
              <a:rPr lang="en-US" sz="2800" b="1" dirty="0"/>
              <a:t>Aggregate age at 205 years.</a:t>
            </a:r>
          </a:p>
          <a:p>
            <a:r>
              <a:rPr lang="en-US" sz="2800" b="1" dirty="0"/>
              <a:t>Wife said: because you must never go to sleep</a:t>
            </a:r>
          </a:p>
          <a:p>
            <a:r>
              <a:rPr lang="en-US" sz="2800" b="1" dirty="0"/>
              <a:t>As bad friends. If you've had a quarrel, you</a:t>
            </a:r>
          </a:p>
          <a:p>
            <a:r>
              <a:rPr lang="en-US" sz="2800" b="1" dirty="0"/>
              <a:t>Make it up. Never be afraid to say "I'm sorry."</a:t>
            </a:r>
          </a:p>
          <a:p>
            <a:r>
              <a:rPr lang="en-US" sz="2800" b="1" dirty="0"/>
              <a:t>Percy said the secret to him is just 2 words: </a:t>
            </a:r>
          </a:p>
          <a:p>
            <a:r>
              <a:rPr lang="en-US" sz="2800" b="1" dirty="0"/>
              <a:t>Yes, dear!</a:t>
            </a:r>
          </a:p>
        </p:txBody>
      </p:sp>
    </p:spTree>
    <p:extLst>
      <p:ext uri="{BB962C8B-B14F-4D97-AF65-F5344CB8AC3E}">
        <p14:creationId xmlns:p14="http://schemas.microsoft.com/office/powerpoint/2010/main" val="2163491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40999-A699-A344-A0A1-26FD3B968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2249487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/>
              <a:t>WHAT YOU SAY IS IMPORTANT!</a:t>
            </a:r>
            <a:br>
              <a:rPr lang="en-US" sz="5400" b="1" dirty="0"/>
            </a:br>
            <a:r>
              <a:rPr lang="zh-Hans" altLang="en-US" sz="5400" b="1" dirty="0"/>
              <a:t>不说话是最糟糕的方式</a:t>
            </a:r>
            <a:endParaRPr lang="en-US" sz="5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AE253B-BB4D-A043-AFAC-13E2582726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360141"/>
            <a:ext cx="12192000" cy="4497858"/>
          </a:xfrm>
        </p:spPr>
        <p:txBody>
          <a:bodyPr>
            <a:normAutofit/>
          </a:bodyPr>
          <a:lstStyle/>
          <a:p>
            <a:r>
              <a:rPr lang="en-US" sz="4400" b="1" dirty="0"/>
              <a:t>ILLUSTRATION: THE SILENT TREATMENT IS THE WORST COMMUNICATION GOAL</a:t>
            </a:r>
          </a:p>
          <a:p>
            <a:r>
              <a:rPr lang="zh-Hans" altLang="en-US" sz="4400" b="1" dirty="0"/>
              <a:t>因为猜是最坏的沟通！</a:t>
            </a:r>
            <a:endParaRPr lang="en-US" altLang="zh-Hans" sz="4400" b="1" dirty="0"/>
          </a:p>
          <a:p>
            <a:r>
              <a:rPr lang="en-US" sz="4400" b="1" dirty="0"/>
              <a:t>We all like to Assume, which is the worst kind of communication!</a:t>
            </a:r>
          </a:p>
        </p:txBody>
      </p:sp>
    </p:spTree>
    <p:extLst>
      <p:ext uri="{BB962C8B-B14F-4D97-AF65-F5344CB8AC3E}">
        <p14:creationId xmlns:p14="http://schemas.microsoft.com/office/powerpoint/2010/main" val="467635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40999-A699-A344-A0A1-26FD3B968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2249487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/>
              <a:t>PROVERBS 18:1-8</a:t>
            </a:r>
            <a:br>
              <a:rPr lang="en-US" sz="5400" b="1" dirty="0"/>
            </a:br>
            <a:r>
              <a:rPr lang="zh-Hans" altLang="en-US" sz="5400" b="1" dirty="0"/>
              <a:t>箴言十八章一节</a:t>
            </a:r>
            <a:endParaRPr lang="en-US" sz="5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AE253B-BB4D-A043-AFAC-13E2582726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360141"/>
            <a:ext cx="12192000" cy="4497858"/>
          </a:xfrm>
        </p:spPr>
        <p:txBody>
          <a:bodyPr>
            <a:normAutofit/>
          </a:bodyPr>
          <a:lstStyle/>
          <a:p>
            <a:r>
              <a:rPr lang="en-US" sz="4400" b="1" dirty="0"/>
              <a:t>"UNFRIENDLY PEOPLE CARE ONLY ABOUT THEMSELVES; THEY LASH OUT AT COMMON SENSE." VS. 1</a:t>
            </a:r>
          </a:p>
          <a:p>
            <a:r>
              <a:rPr lang="zh-Hans" altLang="en-US" sz="4400" b="1" dirty="0"/>
              <a:t>“与众寡合的，独自寻求心愿，并恼恨一切真智慧。”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602057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40999-A699-A344-A0A1-26FD3B968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2249487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/>
              <a:t>PROVERBS 18:1-8</a:t>
            </a:r>
            <a:br>
              <a:rPr lang="en-US" sz="5400" b="1" dirty="0"/>
            </a:br>
            <a:r>
              <a:rPr lang="zh-Hans" altLang="en-US" sz="5400" b="1" dirty="0"/>
              <a:t>箴言十八章二节</a:t>
            </a:r>
            <a:endParaRPr lang="en-US" sz="5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AE253B-BB4D-A043-AFAC-13E2582726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360141"/>
            <a:ext cx="12192000" cy="4497858"/>
          </a:xfrm>
        </p:spPr>
        <p:txBody>
          <a:bodyPr>
            <a:normAutofit/>
          </a:bodyPr>
          <a:lstStyle/>
          <a:p>
            <a:r>
              <a:rPr lang="en-US" sz="4400" b="1" dirty="0"/>
              <a:t>"FOOLS HAVE NO INTEREST IN UNDERSTANDING; THEY ONLY WANT TO AIR THEIR OWN OPINIONS." VS. 2</a:t>
            </a:r>
          </a:p>
          <a:p>
            <a:r>
              <a:rPr lang="zh-Hans" altLang="en-US" sz="4400" b="1" dirty="0"/>
              <a:t>“愚昧人不喜爱明智，只喜爱显露心意。”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155401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40999-A699-A344-A0A1-26FD3B968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2249487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/>
              <a:t>PROVERBS 18:1-8</a:t>
            </a:r>
            <a:br>
              <a:rPr lang="en-US" sz="5400" b="1" dirty="0"/>
            </a:br>
            <a:r>
              <a:rPr lang="zh-Hans" altLang="en-US" sz="5400" b="1" dirty="0"/>
              <a:t>箴言十八章四节</a:t>
            </a:r>
            <a:endParaRPr lang="en-US" sz="5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AE253B-BB4D-A043-AFAC-13E2582726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360141"/>
            <a:ext cx="12192000" cy="4497858"/>
          </a:xfrm>
        </p:spPr>
        <p:txBody>
          <a:bodyPr>
            <a:normAutofit/>
          </a:bodyPr>
          <a:lstStyle/>
          <a:p>
            <a:r>
              <a:rPr lang="en-US" sz="4400" b="1" dirty="0"/>
              <a:t>"WISE WORDS ARE LIKE DEEP WATERS; WISDOM FLOWS FROM THE WISE LIKE A BUBBLING BROOK." VS. 4</a:t>
            </a:r>
          </a:p>
          <a:p>
            <a:r>
              <a:rPr lang="zh-Hans" altLang="en-US" sz="4400" b="1" dirty="0"/>
              <a:t>“人口中的言语如同深水，智慧的泉源好像涌流的河水。”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316382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40999-A699-A344-A0A1-26FD3B968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2249487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/>
              <a:t>PROVERBS 18:1-8</a:t>
            </a:r>
            <a:br>
              <a:rPr lang="en-US" sz="5400" b="1" dirty="0"/>
            </a:br>
            <a:r>
              <a:rPr lang="zh-Hans" altLang="en-US" sz="5400" b="1" dirty="0"/>
              <a:t>箴言十八章六节</a:t>
            </a:r>
            <a:endParaRPr lang="en-US" sz="5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AE253B-BB4D-A043-AFAC-13E2582726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360141"/>
            <a:ext cx="12192000" cy="4497858"/>
          </a:xfrm>
        </p:spPr>
        <p:txBody>
          <a:bodyPr>
            <a:normAutofit/>
          </a:bodyPr>
          <a:lstStyle/>
          <a:p>
            <a:r>
              <a:rPr lang="en-US" sz="4400" b="1" dirty="0"/>
              <a:t>"FOOLS' WORDS GET THEM INTO CONSTANT QUARRELS; THEY ARE ASKING FOR A BEATING." VS. 6</a:t>
            </a:r>
          </a:p>
          <a:p>
            <a:r>
              <a:rPr lang="zh-Hans" altLang="en-US" sz="4400" b="1" dirty="0"/>
              <a:t>“愚昧人张嘴启争端，开口招鞭打。”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8337178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223</TotalTime>
  <Words>631</Words>
  <Application>Microsoft Macintosh PowerPoint</Application>
  <PresentationFormat>Widescreen</PresentationFormat>
  <Paragraphs>68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等线</vt:lpstr>
      <vt:lpstr>宋体</vt:lpstr>
      <vt:lpstr>Arial</vt:lpstr>
      <vt:lpstr>Calibri</vt:lpstr>
      <vt:lpstr>Trebuchet MS</vt:lpstr>
      <vt:lpstr>Tw Cen MT</vt:lpstr>
      <vt:lpstr>Circuit</vt:lpstr>
      <vt:lpstr>COMMUNICATION IN marRIAGE 婚姻里的沟通   </vt:lpstr>
      <vt:lpstr>What is most important? 最重要是作什么？</vt:lpstr>
      <vt:lpstr>PowerPoint Presentation</vt:lpstr>
      <vt:lpstr>SECRET OF A LASTING MARRIAGE 长久好婚姻的秘诀</vt:lpstr>
      <vt:lpstr>WHAT YOU SAY IS IMPORTANT! 不说话是最糟糕的方式</vt:lpstr>
      <vt:lpstr>PROVERBS 18:1-8 箴言十八章一节</vt:lpstr>
      <vt:lpstr>PROVERBS 18:1-8 箴言十八章二节</vt:lpstr>
      <vt:lpstr>PROVERBS 18:1-8 箴言十八章四节</vt:lpstr>
      <vt:lpstr>PROVERBS 18:1-8 箴言十八章六节</vt:lpstr>
      <vt:lpstr>PROVERBS 18:1-8 箴言十八章七节</vt:lpstr>
      <vt:lpstr>PROVERBS 18:1-8 箴言十八章八节</vt:lpstr>
      <vt:lpstr>SOUND ADVICE ON COMMUNICATION BY NORMAN WRIGHT</vt:lpstr>
      <vt:lpstr>SOUND ADVICE ON COMMUNICATION BY NORMAN WRIGHT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MARRIAGE COMMUNICATION </dc:title>
  <dc:creator>Jane Pan</dc:creator>
  <cp:lastModifiedBy>Jane Pan</cp:lastModifiedBy>
  <cp:revision>21</cp:revision>
  <dcterms:created xsi:type="dcterms:W3CDTF">2019-12-04T17:11:03Z</dcterms:created>
  <dcterms:modified xsi:type="dcterms:W3CDTF">2019-12-07T17:21:35Z</dcterms:modified>
</cp:coreProperties>
</file>