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8" r:id="rId3"/>
    <p:sldId id="259" r:id="rId4"/>
    <p:sldId id="260" r:id="rId5"/>
    <p:sldId id="257"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EF928-7136-1942-BF22-349F6312D48C}" type="datetimeFigureOut">
              <a:rPr lang="en-US" smtClean="0"/>
              <a:t>11/6/19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0AAD2-8904-4649-9A28-3AF4E9D8731C}" type="slidenum">
              <a:rPr lang="en-US" smtClean="0"/>
              <a:t>‹#›</a:t>
            </a:fld>
            <a:endParaRPr lang="en-US"/>
          </a:p>
        </p:txBody>
      </p:sp>
    </p:spTree>
    <p:extLst>
      <p:ext uri="{BB962C8B-B14F-4D97-AF65-F5344CB8AC3E}">
        <p14:creationId xmlns:p14="http://schemas.microsoft.com/office/powerpoint/2010/main" val="53541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Hans" altLang="en-US" dirty="0"/>
              <a:t>孟慧红</a:t>
            </a:r>
            <a:r>
              <a:rPr lang="en-US" altLang="zh-Hans" dirty="0"/>
              <a:t>/</a:t>
            </a:r>
            <a:r>
              <a:rPr lang="zh-Hans" altLang="en-US" dirty="0"/>
              <a:t>史亮；郭全林</a:t>
            </a:r>
            <a:r>
              <a:rPr lang="en-US" altLang="zh-Hans" dirty="0"/>
              <a:t>/</a:t>
            </a:r>
            <a:r>
              <a:rPr lang="zh-Hans" altLang="en-US" dirty="0"/>
              <a:t>郝兰峰；武玉平</a:t>
            </a:r>
            <a:r>
              <a:rPr lang="en-US" altLang="zh-Hans" dirty="0"/>
              <a:t>/</a:t>
            </a:r>
            <a:r>
              <a:rPr lang="zh-Hans" altLang="en-US" dirty="0"/>
              <a:t>张春山；杨志平</a:t>
            </a:r>
            <a:r>
              <a:rPr lang="en-US" altLang="zh-Hans" dirty="0"/>
              <a:t>/</a:t>
            </a:r>
            <a:r>
              <a:rPr lang="zh-Hans" altLang="en-US" dirty="0"/>
              <a:t>漆红；赵炎芳</a:t>
            </a:r>
            <a:r>
              <a:rPr lang="en-US" altLang="zh-Hans" dirty="0"/>
              <a:t>/</a:t>
            </a:r>
            <a:r>
              <a:rPr lang="zh-Hans" altLang="en-US" dirty="0"/>
              <a:t>周伟庆；郑远新</a:t>
            </a:r>
            <a:r>
              <a:rPr lang="en-US" altLang="zh-Hans" dirty="0"/>
              <a:t>/</a:t>
            </a:r>
            <a:r>
              <a:rPr lang="zh-Hans" altLang="en-US" dirty="0"/>
              <a:t>王代；魏秋明</a:t>
            </a:r>
            <a:r>
              <a:rPr lang="en-US" altLang="zh-Hans" dirty="0"/>
              <a:t>/</a:t>
            </a:r>
            <a:r>
              <a:rPr lang="zh-Hans" altLang="en-US" dirty="0"/>
              <a:t>龚俊辉 队夫妻在 </a:t>
            </a:r>
            <a:r>
              <a:rPr lang="en-US" altLang="zh-Hans" dirty="0"/>
              <a:t>11/26/1995</a:t>
            </a:r>
            <a:r>
              <a:rPr lang="zh-Hans" altLang="en-US" dirty="0"/>
              <a:t>年般的更新婚礼进入殿堂！</a:t>
            </a:r>
            <a:endParaRPr lang="en-US" dirty="0"/>
          </a:p>
        </p:txBody>
      </p:sp>
      <p:sp>
        <p:nvSpPr>
          <p:cNvPr id="4" name="Slide Number Placeholder 3"/>
          <p:cNvSpPr>
            <a:spLocks noGrp="1"/>
          </p:cNvSpPr>
          <p:nvPr>
            <p:ph type="sldNum" sz="quarter" idx="10"/>
          </p:nvPr>
        </p:nvSpPr>
        <p:spPr/>
        <p:txBody>
          <a:bodyPr/>
          <a:lstStyle/>
          <a:p>
            <a:fld id="{FFB0AAD2-8904-4649-9A28-3AF4E9D8731C}" type="slidenum">
              <a:rPr lang="en-US" smtClean="0"/>
              <a:t>2</a:t>
            </a:fld>
            <a:endParaRPr lang="en-US"/>
          </a:p>
        </p:txBody>
      </p:sp>
    </p:spTree>
    <p:extLst>
      <p:ext uri="{BB962C8B-B14F-4D97-AF65-F5344CB8AC3E}">
        <p14:creationId xmlns:p14="http://schemas.microsoft.com/office/powerpoint/2010/main" val="10527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0AAD2-8904-4649-9A28-3AF4E9D8731C}" type="slidenum">
              <a:rPr lang="en-US" smtClean="0"/>
              <a:t>5</a:t>
            </a:fld>
            <a:endParaRPr lang="en-US"/>
          </a:p>
        </p:txBody>
      </p:sp>
    </p:spTree>
    <p:extLst>
      <p:ext uri="{BB962C8B-B14F-4D97-AF65-F5344CB8AC3E}">
        <p14:creationId xmlns:p14="http://schemas.microsoft.com/office/powerpoint/2010/main" val="211365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Make Me A TV Students at an elementary school were asked to write an essay about what they would like God to do for them. At the end of the day, while grading the essays, a teacher read one that made her very emotional. Her husband, who had just walked in, saw her crying and asked her "What happened?" She answered "Read this. It is one of my school's students' essays.": "Oh God, tonight I ask you something very special. Make me into a television set. I want to take its place and live like the TV in my house. Have my own special place, and have my family around me. To be taken seriously when I talk. I want to be the center of attention and be heard without interruptions or questions. I want to receive the same special care as the TV set </a:t>
            </a:r>
            <a:r>
              <a:rPr lang="en-US" dirty="0" err="1"/>
              <a:t>Liraz</a:t>
            </a:r>
            <a:r>
              <a:rPr lang="en-US" dirty="0"/>
              <a:t>, Meir. Top 100 Motivational Stories: The Best Inspirational Short Stories And Anecdotes Of All Time (pp. 8-9). </a:t>
            </a:r>
            <a:r>
              <a:rPr lang="en-US" dirty="0" err="1"/>
              <a:t>BizMove.com</a:t>
            </a:r>
            <a:r>
              <a:rPr lang="en-US" dirty="0"/>
              <a:t>. Kindle Edition. </a:t>
            </a:r>
          </a:p>
        </p:txBody>
      </p:sp>
      <p:sp>
        <p:nvSpPr>
          <p:cNvPr id="4" name="Slide Number Placeholder 3"/>
          <p:cNvSpPr>
            <a:spLocks noGrp="1"/>
          </p:cNvSpPr>
          <p:nvPr>
            <p:ph type="sldNum" sz="quarter" idx="10"/>
          </p:nvPr>
        </p:nvSpPr>
        <p:spPr/>
        <p:txBody>
          <a:bodyPr/>
          <a:lstStyle/>
          <a:p>
            <a:fld id="{FFB0AAD2-8904-4649-9A28-3AF4E9D8731C}" type="slidenum">
              <a:rPr lang="en-US" smtClean="0"/>
              <a:t>6</a:t>
            </a:fld>
            <a:endParaRPr lang="en-US"/>
          </a:p>
        </p:txBody>
      </p:sp>
    </p:spTree>
    <p:extLst>
      <p:ext uri="{BB962C8B-B14F-4D97-AF65-F5344CB8AC3E}">
        <p14:creationId xmlns:p14="http://schemas.microsoft.com/office/powerpoint/2010/main" val="2865048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11/6/19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11/6/19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2C50-46F1-E247-988A-39DFD37879C2}"/>
              </a:ext>
            </a:extLst>
          </p:cNvPr>
          <p:cNvSpPr>
            <a:spLocks noGrp="1"/>
          </p:cNvSpPr>
          <p:nvPr>
            <p:ph type="ctrTitle"/>
          </p:nvPr>
        </p:nvSpPr>
        <p:spPr>
          <a:xfrm rot="21420000">
            <a:off x="-95130" y="-139736"/>
            <a:ext cx="11148812" cy="3731672"/>
          </a:xfrm>
        </p:spPr>
        <p:txBody>
          <a:bodyPr/>
          <a:lstStyle/>
          <a:p>
            <a:pPr algn="ctr"/>
            <a:r>
              <a:rPr lang="en-US" b="1" dirty="0"/>
              <a:t>COMPETION OR COMPROMISE</a:t>
            </a:r>
            <a:br>
              <a:rPr lang="en-US" b="1" dirty="0"/>
            </a:br>
            <a:r>
              <a:rPr lang="zh-Hans" altLang="en-US" b="1" dirty="0"/>
              <a:t>竞争还是互让解决</a:t>
            </a:r>
            <a:endParaRPr lang="en-US" b="1" dirty="0"/>
          </a:p>
        </p:txBody>
      </p:sp>
      <p:sp>
        <p:nvSpPr>
          <p:cNvPr id="3" name="Subtitle 2">
            <a:extLst>
              <a:ext uri="{FF2B5EF4-FFF2-40B4-BE49-F238E27FC236}">
                <a16:creationId xmlns:a16="http://schemas.microsoft.com/office/drawing/2014/main" id="{7B11F17E-7356-924F-A69D-7EFFCF1E5353}"/>
              </a:ext>
            </a:extLst>
          </p:cNvPr>
          <p:cNvSpPr>
            <a:spLocks noGrp="1"/>
          </p:cNvSpPr>
          <p:nvPr>
            <p:ph type="subTitle" idx="1"/>
          </p:nvPr>
        </p:nvSpPr>
        <p:spPr>
          <a:xfrm rot="21420000">
            <a:off x="55373" y="3469794"/>
            <a:ext cx="11134380" cy="2407611"/>
          </a:xfrm>
        </p:spPr>
        <p:txBody>
          <a:bodyPr/>
          <a:lstStyle/>
          <a:p>
            <a:pPr algn="ctr"/>
            <a:r>
              <a:rPr lang="en-US" sz="7200" b="1" dirty="0">
                <a:solidFill>
                  <a:srgbClr val="00B050"/>
                </a:solidFill>
              </a:rPr>
              <a:t>EPHESIANS 5:20-21</a:t>
            </a:r>
          </a:p>
          <a:p>
            <a:pPr algn="ctr"/>
            <a:r>
              <a:rPr lang="zh-Hans" altLang="en-US" sz="6000" b="1" dirty="0">
                <a:solidFill>
                  <a:srgbClr val="00B050"/>
                </a:solidFill>
              </a:rPr>
              <a:t>以弗所书五章二十</a:t>
            </a:r>
            <a:r>
              <a:rPr lang="en-US" altLang="zh-Hans" sz="6000" b="1" dirty="0">
                <a:solidFill>
                  <a:srgbClr val="00B050"/>
                </a:solidFill>
              </a:rPr>
              <a:t>-</a:t>
            </a:r>
            <a:r>
              <a:rPr lang="zh-Hans" altLang="en-US" sz="6000" b="1" dirty="0">
                <a:solidFill>
                  <a:srgbClr val="00B050"/>
                </a:solidFill>
              </a:rPr>
              <a:t>二十一节</a:t>
            </a:r>
            <a:endParaRPr lang="en-US" sz="6000" b="1" dirty="0">
              <a:solidFill>
                <a:srgbClr val="00B050"/>
              </a:solidFill>
            </a:endParaRPr>
          </a:p>
          <a:p>
            <a:pPr algn="ctr"/>
            <a:endParaRPr lang="en-US" sz="7200" b="1" dirty="0">
              <a:solidFill>
                <a:srgbClr val="00B050"/>
              </a:solidFill>
            </a:endParaRPr>
          </a:p>
        </p:txBody>
      </p:sp>
    </p:spTree>
    <p:extLst>
      <p:ext uri="{BB962C8B-B14F-4D97-AF65-F5344CB8AC3E}">
        <p14:creationId xmlns:p14="http://schemas.microsoft.com/office/powerpoint/2010/main" val="222962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5238F0-397D-1340-903F-1D69CABD959E}"/>
              </a:ext>
            </a:extLst>
          </p:cNvPr>
          <p:cNvPicPr>
            <a:picLocks noChangeAspect="1"/>
          </p:cNvPicPr>
          <p:nvPr/>
        </p:nvPicPr>
        <p:blipFill>
          <a:blip r:embed="rId3"/>
          <a:stretch>
            <a:fillRect/>
          </a:stretch>
        </p:blipFill>
        <p:spPr>
          <a:xfrm>
            <a:off x="-802640" y="-3677920"/>
            <a:ext cx="14203638" cy="9852234"/>
          </a:xfrm>
          <a:prstGeom prst="rect">
            <a:avLst/>
          </a:prstGeom>
        </p:spPr>
      </p:pic>
    </p:spTree>
    <p:extLst>
      <p:ext uri="{BB962C8B-B14F-4D97-AF65-F5344CB8AC3E}">
        <p14:creationId xmlns:p14="http://schemas.microsoft.com/office/powerpoint/2010/main" val="89142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33AE8C1-585C-C64A-9307-FF8148CF8B47}"/>
              </a:ext>
            </a:extLst>
          </p:cNvPr>
          <p:cNvGraphicFramePr>
            <a:graphicFrameLocks noChangeAspect="1"/>
          </p:cNvGraphicFramePr>
          <p:nvPr>
            <p:extLst>
              <p:ext uri="{D42A27DB-BD31-4B8C-83A1-F6EECF244321}">
                <p14:modId xmlns:p14="http://schemas.microsoft.com/office/powerpoint/2010/main" val="1463540609"/>
              </p:ext>
            </p:extLst>
          </p:nvPr>
        </p:nvGraphicFramePr>
        <p:xfrm>
          <a:off x="182880" y="0"/>
          <a:ext cx="5905937" cy="7421562"/>
        </p:xfrm>
        <a:graphic>
          <a:graphicData uri="http://schemas.openxmlformats.org/presentationml/2006/ole">
            <mc:AlternateContent xmlns:mc="http://schemas.openxmlformats.org/markup-compatibility/2006">
              <mc:Choice xmlns:v="urn:schemas-microsoft-com:vml" Requires="v">
                <p:oleObj spid="_x0000_s3091" name="Document" r:id="rId3" imgW="5943600" imgH="7467600" progId="Word.Document.12">
                  <p:embed/>
                </p:oleObj>
              </mc:Choice>
              <mc:Fallback>
                <p:oleObj name="Document" r:id="rId3" imgW="5943600" imgH="7467600" progId="Word.Document.12">
                  <p:embed/>
                  <p:pic>
                    <p:nvPicPr>
                      <p:cNvPr id="0" name=""/>
                      <p:cNvPicPr/>
                      <p:nvPr/>
                    </p:nvPicPr>
                    <p:blipFill>
                      <a:blip r:embed="rId4"/>
                      <a:stretch>
                        <a:fillRect/>
                      </a:stretch>
                    </p:blipFill>
                    <p:spPr>
                      <a:xfrm>
                        <a:off x="182880" y="0"/>
                        <a:ext cx="5905937" cy="7421562"/>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8A92A1E1-F911-E74B-A550-DBA9548674A0}"/>
              </a:ext>
            </a:extLst>
          </p:cNvPr>
          <p:cNvSpPr>
            <a:spLocks noChangeArrowheads="1"/>
          </p:cNvSpPr>
          <p:nvPr/>
        </p:nvSpPr>
        <p:spPr bwMode="auto">
          <a:xfrm>
            <a:off x="5232400" y="992466"/>
            <a:ext cx="610295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Subjects</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1"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PERSONALITY </a:t>
            </a:r>
            <a:r>
              <a:rPr kumimoji="0" lang="en-US" altLang="en-US" sz="3200" b="1" i="1" u="none" strike="noStrike" cap="none" normalizeH="0" baseline="0" dirty="0" err="1">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TEST</a:t>
            </a:r>
            <a:r>
              <a:rPr kumimoji="0" lang="en-US" altLang="en-US" sz="3200" b="1" i="0" u="none" strike="noStrike" cap="none" normalizeH="0" baseline="0" dirty="0" err="1">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个性</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err="1">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COMMUNICATION沟通</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CONFLICT </a:t>
            </a:r>
            <a:r>
              <a:rPr kumimoji="0" lang="en-US" altLang="en-US" sz="3200" b="1" i="0" u="none" strike="noStrike" cap="none" normalizeH="0" baseline="0" dirty="0" err="1">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RESOLUTION解决冲突</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err="1">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PARENTING家养儿女</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1"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RENEWAL WEDDINGS AND VOWS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err="1">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更新婚礼</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648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056" name="Picture 8" descr="MPj03416450000[1]">
            <a:extLst>
              <a:ext uri="{FF2B5EF4-FFF2-40B4-BE49-F238E27FC236}">
                <a16:creationId xmlns:a16="http://schemas.microsoft.com/office/drawing/2014/main" id="{D45044C0-1FDE-D344-AF37-D2AA1C3CD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2895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Pj04095000000[1]">
            <a:extLst>
              <a:ext uri="{FF2B5EF4-FFF2-40B4-BE49-F238E27FC236}">
                <a16:creationId xmlns:a16="http://schemas.microsoft.com/office/drawing/2014/main" id="{62B2ABB7-BCAF-E547-80B9-4ACEB52A0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429000"/>
            <a:ext cx="28956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 Box 11">
            <a:extLst>
              <a:ext uri="{FF2B5EF4-FFF2-40B4-BE49-F238E27FC236}">
                <a16:creationId xmlns:a16="http://schemas.microsoft.com/office/drawing/2014/main" id="{4DB4D3A3-3A1E-0940-A082-5693131FE211}"/>
              </a:ext>
            </a:extLst>
          </p:cNvPr>
          <p:cNvSpPr txBox="1">
            <a:spLocks noChangeArrowheads="1"/>
          </p:cNvSpPr>
          <p:nvPr/>
        </p:nvSpPr>
        <p:spPr bwMode="auto">
          <a:xfrm>
            <a:off x="3122856" y="228601"/>
            <a:ext cx="55637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b="1" dirty="0">
                <a:solidFill>
                  <a:schemeClr val="accent1"/>
                </a:solidFill>
              </a:rPr>
              <a:t>MARRIAGE RENEWAL WORKSHOPS</a:t>
            </a:r>
          </a:p>
        </p:txBody>
      </p:sp>
      <p:sp>
        <p:nvSpPr>
          <p:cNvPr id="2060" name="Text Box 12">
            <a:extLst>
              <a:ext uri="{FF2B5EF4-FFF2-40B4-BE49-F238E27FC236}">
                <a16:creationId xmlns:a16="http://schemas.microsoft.com/office/drawing/2014/main" id="{0D7EEFB2-027B-2B41-96B3-F226F5124FC1}"/>
              </a:ext>
            </a:extLst>
          </p:cNvPr>
          <p:cNvSpPr txBox="1">
            <a:spLocks noChangeArrowheads="1"/>
          </p:cNvSpPr>
          <p:nvPr/>
        </p:nvSpPr>
        <p:spPr bwMode="auto">
          <a:xfrm>
            <a:off x="1931345" y="838200"/>
            <a:ext cx="53117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chemeClr val="accent1"/>
                </a:solidFill>
              </a:rPr>
              <a:t>Date:	September 2, 9, 16, 23, 30</a:t>
            </a:r>
          </a:p>
          <a:p>
            <a:pPr>
              <a:spcBef>
                <a:spcPct val="50000"/>
              </a:spcBef>
            </a:pPr>
            <a:r>
              <a:rPr lang="en-US" altLang="en-US" b="1" dirty="0">
                <a:solidFill>
                  <a:schemeClr val="accent1"/>
                </a:solidFill>
              </a:rPr>
              <a:t>               October 7, 21, 28</a:t>
            </a:r>
          </a:p>
          <a:p>
            <a:pPr>
              <a:spcBef>
                <a:spcPct val="50000"/>
              </a:spcBef>
            </a:pPr>
            <a:r>
              <a:rPr lang="en-US" altLang="en-US" b="1" dirty="0">
                <a:solidFill>
                  <a:schemeClr val="accent1"/>
                </a:solidFill>
              </a:rPr>
              <a:t>	 November 11, 18</a:t>
            </a:r>
          </a:p>
          <a:p>
            <a:pPr>
              <a:spcBef>
                <a:spcPct val="50000"/>
              </a:spcBef>
            </a:pPr>
            <a:r>
              <a:rPr lang="en-US" altLang="en-US" b="1" dirty="0">
                <a:solidFill>
                  <a:schemeClr val="accent1"/>
                </a:solidFill>
              </a:rPr>
              <a:t>Time:	Workshops 9:30am-10:45am</a:t>
            </a:r>
          </a:p>
          <a:p>
            <a:pPr>
              <a:spcBef>
                <a:spcPct val="50000"/>
              </a:spcBef>
            </a:pPr>
            <a:r>
              <a:rPr lang="en-US" altLang="en-US" b="1" dirty="0">
                <a:solidFill>
                  <a:schemeClr val="accent1"/>
                </a:solidFill>
              </a:rPr>
              <a:t>               Lectures 11am-12:30pm</a:t>
            </a:r>
          </a:p>
          <a:p>
            <a:pPr>
              <a:spcBef>
                <a:spcPct val="50000"/>
              </a:spcBef>
            </a:pPr>
            <a:r>
              <a:rPr lang="en-US" altLang="en-US" b="1" dirty="0">
                <a:solidFill>
                  <a:schemeClr val="accent1"/>
                </a:solidFill>
              </a:rPr>
              <a:t>	Lunch Provided</a:t>
            </a:r>
          </a:p>
          <a:p>
            <a:pPr>
              <a:spcBef>
                <a:spcPct val="50000"/>
              </a:spcBef>
            </a:pPr>
            <a:r>
              <a:rPr lang="en-US" altLang="en-US" b="1" dirty="0">
                <a:solidFill>
                  <a:schemeClr val="accent1"/>
                </a:solidFill>
              </a:rPr>
              <a:t>Place:	Forest Hills Baptist Church Chapel</a:t>
            </a:r>
          </a:p>
          <a:p>
            <a:pPr>
              <a:spcBef>
                <a:spcPct val="50000"/>
              </a:spcBef>
            </a:pPr>
            <a:r>
              <a:rPr lang="en-US" altLang="en-US" b="1" dirty="0">
                <a:solidFill>
                  <a:schemeClr val="accent1"/>
                </a:solidFill>
              </a:rPr>
              <a:t>Topics:	Communication, Personality Conflict, </a:t>
            </a:r>
          </a:p>
          <a:p>
            <a:pPr>
              <a:spcBef>
                <a:spcPct val="50000"/>
              </a:spcBef>
            </a:pPr>
            <a:r>
              <a:rPr lang="en-US" altLang="en-US" b="1" dirty="0">
                <a:solidFill>
                  <a:schemeClr val="accent1"/>
                </a:solidFill>
              </a:rPr>
              <a:t>	Rearing Children, In-laws, Budgeting</a:t>
            </a:r>
          </a:p>
          <a:p>
            <a:pPr>
              <a:spcBef>
                <a:spcPct val="50000"/>
              </a:spcBef>
            </a:pPr>
            <a:r>
              <a:rPr lang="en-US" altLang="en-US" b="1" dirty="0">
                <a:solidFill>
                  <a:schemeClr val="accent1"/>
                </a:solidFill>
              </a:rPr>
              <a:t>	Renewal Wedding Ceremony</a:t>
            </a:r>
          </a:p>
          <a:p>
            <a:pPr>
              <a:spcBef>
                <a:spcPct val="50000"/>
              </a:spcBef>
            </a:pPr>
            <a:r>
              <a:rPr lang="en-US" altLang="en-US" b="1" dirty="0">
                <a:solidFill>
                  <a:schemeClr val="accent1"/>
                </a:solidFill>
              </a:rPr>
              <a:t>Children welcome to our regular Sunday schools and nurseries</a:t>
            </a:r>
          </a:p>
          <a:p>
            <a:pPr>
              <a:spcBef>
                <a:spcPct val="50000"/>
              </a:spcBef>
            </a:pPr>
            <a:endParaRPr lang="en-US" alt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CC05-1E65-CA4A-A43C-F04719B9C425}"/>
              </a:ext>
            </a:extLst>
          </p:cNvPr>
          <p:cNvSpPr>
            <a:spLocks noGrp="1"/>
          </p:cNvSpPr>
          <p:nvPr>
            <p:ph type="title"/>
          </p:nvPr>
        </p:nvSpPr>
        <p:spPr>
          <a:xfrm>
            <a:off x="0" y="0"/>
            <a:ext cx="12120880" cy="2032000"/>
          </a:xfrm>
        </p:spPr>
        <p:txBody>
          <a:bodyPr/>
          <a:lstStyle/>
          <a:p>
            <a:pPr algn="ctr"/>
            <a:r>
              <a:rPr lang="en-US" b="1" dirty="0"/>
              <a:t>COMPETITION OR COMPROMISE</a:t>
            </a:r>
            <a:br>
              <a:rPr lang="en-US" b="1" dirty="0"/>
            </a:br>
            <a:r>
              <a:rPr lang="zh-Hans" altLang="en-US" b="1" dirty="0"/>
              <a:t>竞争还是互让解决</a:t>
            </a:r>
            <a:endParaRPr lang="en-US" b="1" dirty="0"/>
          </a:p>
        </p:txBody>
      </p:sp>
      <p:sp>
        <p:nvSpPr>
          <p:cNvPr id="7" name="Content Placeholder 6">
            <a:extLst>
              <a:ext uri="{FF2B5EF4-FFF2-40B4-BE49-F238E27FC236}">
                <a16:creationId xmlns:a16="http://schemas.microsoft.com/office/drawing/2014/main" id="{EB69268D-0A45-8C48-AE56-4221B4DEBFB6}"/>
              </a:ext>
            </a:extLst>
          </p:cNvPr>
          <p:cNvSpPr>
            <a:spLocks noGrp="1"/>
          </p:cNvSpPr>
          <p:nvPr>
            <p:ph sz="quarter" idx="13"/>
          </p:nvPr>
        </p:nvSpPr>
        <p:spPr>
          <a:xfrm>
            <a:off x="0" y="2032000"/>
            <a:ext cx="12120880" cy="4320162"/>
          </a:xfrm>
        </p:spPr>
        <p:txBody>
          <a:bodyPr>
            <a:normAutofit/>
          </a:bodyPr>
          <a:lstStyle/>
          <a:p>
            <a:r>
              <a:rPr lang="en-US" sz="4000" b="1" dirty="0">
                <a:solidFill>
                  <a:srgbClr val="00B050"/>
                </a:solidFill>
              </a:rPr>
              <a:t>Why competition? It is human nature</a:t>
            </a:r>
            <a:r>
              <a:rPr lang="zh-Hans" altLang="en-US" sz="4000" b="1" dirty="0">
                <a:solidFill>
                  <a:srgbClr val="00B050"/>
                </a:solidFill>
              </a:rPr>
              <a:t> 人的本性就是要竞争。有了竞争才会上进。</a:t>
            </a:r>
            <a:endParaRPr lang="en-US" altLang="zh-Hans" sz="4000" b="1" dirty="0">
              <a:solidFill>
                <a:srgbClr val="00B050"/>
              </a:solidFill>
            </a:endParaRPr>
          </a:p>
          <a:p>
            <a:r>
              <a:rPr lang="en-US" altLang="zh-Hans" sz="4000" b="1" dirty="0">
                <a:solidFill>
                  <a:srgbClr val="00B050"/>
                </a:solidFill>
              </a:rPr>
              <a:t>Illustration: Sensei and the judo boy "Biggest weakness can be the biggest strength"</a:t>
            </a:r>
            <a:endParaRPr lang="en-US" sz="4000" b="1" dirty="0">
              <a:solidFill>
                <a:srgbClr val="00B050"/>
              </a:solidFill>
            </a:endParaRPr>
          </a:p>
        </p:txBody>
      </p:sp>
    </p:spTree>
    <p:extLst>
      <p:ext uri="{BB962C8B-B14F-4D97-AF65-F5344CB8AC3E}">
        <p14:creationId xmlns:p14="http://schemas.microsoft.com/office/powerpoint/2010/main" val="178526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CC05-1E65-CA4A-A43C-F04719B9C425}"/>
              </a:ext>
            </a:extLst>
          </p:cNvPr>
          <p:cNvSpPr>
            <a:spLocks noGrp="1"/>
          </p:cNvSpPr>
          <p:nvPr>
            <p:ph type="title"/>
          </p:nvPr>
        </p:nvSpPr>
        <p:spPr>
          <a:xfrm>
            <a:off x="0" y="0"/>
            <a:ext cx="12120880" cy="2032000"/>
          </a:xfrm>
        </p:spPr>
        <p:txBody>
          <a:bodyPr/>
          <a:lstStyle/>
          <a:p>
            <a:pPr algn="ctr"/>
            <a:r>
              <a:rPr lang="en-US" b="1" dirty="0"/>
              <a:t>COMPETITION OR COMPROMISE</a:t>
            </a:r>
            <a:br>
              <a:rPr lang="en-US" b="1" dirty="0"/>
            </a:br>
            <a:r>
              <a:rPr lang="zh-Hans" altLang="en-US" b="1"/>
              <a:t>竞争还是互让解决</a:t>
            </a:r>
            <a:endParaRPr lang="en-US" b="1" dirty="0"/>
          </a:p>
        </p:txBody>
      </p:sp>
      <p:sp>
        <p:nvSpPr>
          <p:cNvPr id="7" name="Content Placeholder 6">
            <a:extLst>
              <a:ext uri="{FF2B5EF4-FFF2-40B4-BE49-F238E27FC236}">
                <a16:creationId xmlns:a16="http://schemas.microsoft.com/office/drawing/2014/main" id="{EB69268D-0A45-8C48-AE56-4221B4DEBFB6}"/>
              </a:ext>
            </a:extLst>
          </p:cNvPr>
          <p:cNvSpPr>
            <a:spLocks noGrp="1"/>
          </p:cNvSpPr>
          <p:nvPr>
            <p:ph sz="quarter" idx="13"/>
          </p:nvPr>
        </p:nvSpPr>
        <p:spPr>
          <a:xfrm>
            <a:off x="71120" y="833394"/>
            <a:ext cx="12120880" cy="4320162"/>
          </a:xfrm>
        </p:spPr>
        <p:txBody>
          <a:bodyPr>
            <a:normAutofit/>
          </a:bodyPr>
          <a:lstStyle/>
          <a:p>
            <a:r>
              <a:rPr lang="en-US" sz="4000" b="1" dirty="0">
                <a:solidFill>
                  <a:srgbClr val="00B050"/>
                </a:solidFill>
              </a:rPr>
              <a:t>Compromise the best way to go</a:t>
            </a:r>
            <a:r>
              <a:rPr lang="zh-Hans" altLang="en-US" sz="4000" b="1" dirty="0">
                <a:solidFill>
                  <a:srgbClr val="00B050"/>
                </a:solidFill>
              </a:rPr>
              <a:t> 要互让解决是要努力的，不是人的本性。</a:t>
            </a:r>
            <a:endParaRPr lang="en-US" altLang="zh-Hans" sz="4000" b="1" dirty="0">
              <a:solidFill>
                <a:srgbClr val="00B050"/>
              </a:solidFill>
            </a:endParaRPr>
          </a:p>
          <a:p>
            <a:r>
              <a:rPr lang="en-US" altLang="zh-Hans" sz="4000" b="1" dirty="0">
                <a:solidFill>
                  <a:srgbClr val="00B050"/>
                </a:solidFill>
              </a:rPr>
              <a:t>Illustration: be a</a:t>
            </a:r>
            <a:r>
              <a:rPr lang="en-US" sz="4000" b="1" dirty="0">
                <a:solidFill>
                  <a:srgbClr val="00B050"/>
                </a:solidFill>
              </a:rPr>
              <a:t> </a:t>
            </a:r>
            <a:r>
              <a:rPr lang="en-US" sz="4000" b="1" dirty="0" err="1">
                <a:solidFill>
                  <a:srgbClr val="00B050"/>
                </a:solidFill>
              </a:rPr>
              <a:t>tv</a:t>
            </a:r>
            <a:endParaRPr lang="en-US" sz="4000" b="1" dirty="0">
              <a:solidFill>
                <a:srgbClr val="00B050"/>
              </a:solidFill>
            </a:endParaRPr>
          </a:p>
        </p:txBody>
      </p:sp>
      <p:pic>
        <p:nvPicPr>
          <p:cNvPr id="4" name="Picture 3">
            <a:extLst>
              <a:ext uri="{FF2B5EF4-FFF2-40B4-BE49-F238E27FC236}">
                <a16:creationId xmlns:a16="http://schemas.microsoft.com/office/drawing/2014/main" id="{A1BEDF72-97D9-BC4B-ABDC-BA238099A24E}"/>
              </a:ext>
            </a:extLst>
          </p:cNvPr>
          <p:cNvPicPr>
            <a:picLocks noChangeAspect="1"/>
          </p:cNvPicPr>
          <p:nvPr/>
        </p:nvPicPr>
        <p:blipFill>
          <a:blip r:embed="rId3"/>
          <a:stretch>
            <a:fillRect/>
          </a:stretch>
        </p:blipFill>
        <p:spPr>
          <a:xfrm>
            <a:off x="6203092" y="2454435"/>
            <a:ext cx="5781863" cy="4095434"/>
          </a:xfrm>
          <a:prstGeom prst="rect">
            <a:avLst/>
          </a:prstGeom>
        </p:spPr>
      </p:pic>
    </p:spTree>
    <p:extLst>
      <p:ext uri="{BB962C8B-B14F-4D97-AF65-F5344CB8AC3E}">
        <p14:creationId xmlns:p14="http://schemas.microsoft.com/office/powerpoint/2010/main" val="4110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CC05-1E65-CA4A-A43C-F04719B9C425}"/>
              </a:ext>
            </a:extLst>
          </p:cNvPr>
          <p:cNvSpPr>
            <a:spLocks noGrp="1"/>
          </p:cNvSpPr>
          <p:nvPr>
            <p:ph type="title"/>
          </p:nvPr>
        </p:nvSpPr>
        <p:spPr>
          <a:xfrm>
            <a:off x="0" y="0"/>
            <a:ext cx="12120880" cy="2032000"/>
          </a:xfrm>
        </p:spPr>
        <p:txBody>
          <a:bodyPr/>
          <a:lstStyle/>
          <a:p>
            <a:pPr algn="ctr"/>
            <a:r>
              <a:rPr lang="en-US" b="1" dirty="0"/>
              <a:t>COMPETITION OR COMPROMISE</a:t>
            </a:r>
            <a:br>
              <a:rPr lang="en-US" b="1" dirty="0"/>
            </a:br>
            <a:r>
              <a:rPr lang="zh-Hans" altLang="en-US" b="1" dirty="0"/>
              <a:t>竞争还是互让解决</a:t>
            </a:r>
            <a:endParaRPr lang="en-US" b="1" dirty="0"/>
          </a:p>
        </p:txBody>
      </p:sp>
      <p:sp>
        <p:nvSpPr>
          <p:cNvPr id="7" name="Content Placeholder 6">
            <a:extLst>
              <a:ext uri="{FF2B5EF4-FFF2-40B4-BE49-F238E27FC236}">
                <a16:creationId xmlns:a16="http://schemas.microsoft.com/office/drawing/2014/main" id="{EB69268D-0A45-8C48-AE56-4221B4DEBFB6}"/>
              </a:ext>
            </a:extLst>
          </p:cNvPr>
          <p:cNvSpPr>
            <a:spLocks noGrp="1"/>
          </p:cNvSpPr>
          <p:nvPr>
            <p:ph sz="quarter" idx="13"/>
          </p:nvPr>
        </p:nvSpPr>
        <p:spPr>
          <a:xfrm>
            <a:off x="0" y="2032000"/>
            <a:ext cx="12120880" cy="4320162"/>
          </a:xfrm>
        </p:spPr>
        <p:txBody>
          <a:bodyPr>
            <a:normAutofit/>
          </a:bodyPr>
          <a:lstStyle/>
          <a:p>
            <a:r>
              <a:rPr lang="en-US" sz="4000" b="1" dirty="0">
                <a:solidFill>
                  <a:srgbClr val="00B050"/>
                </a:solidFill>
              </a:rPr>
              <a:t>Ephesians 5:20 " Giving Thanks </a:t>
            </a:r>
            <a:r>
              <a:rPr lang="en-US" sz="4000" b="1" u="sng" dirty="0">
                <a:solidFill>
                  <a:srgbClr val="00B050"/>
                </a:solidFill>
              </a:rPr>
              <a:t>always</a:t>
            </a:r>
            <a:r>
              <a:rPr lang="en-US" sz="4000" b="1" dirty="0">
                <a:solidFill>
                  <a:srgbClr val="00B050"/>
                </a:solidFill>
              </a:rPr>
              <a:t> and for everything to god the father in the name of our lord </a:t>
            </a:r>
            <a:r>
              <a:rPr lang="en-US" sz="4000" b="1" dirty="0" err="1">
                <a:solidFill>
                  <a:srgbClr val="00B050"/>
                </a:solidFill>
              </a:rPr>
              <a:t>jesus</a:t>
            </a:r>
            <a:r>
              <a:rPr lang="en-US" sz="4000" b="1" dirty="0">
                <a:solidFill>
                  <a:srgbClr val="00B050"/>
                </a:solidFill>
              </a:rPr>
              <a:t> Christ."</a:t>
            </a:r>
          </a:p>
          <a:p>
            <a:r>
              <a:rPr lang="zh-Hans" altLang="en-US" sz="4800" b="1" dirty="0">
                <a:solidFill>
                  <a:srgbClr val="00B050"/>
                </a:solidFill>
              </a:rPr>
              <a:t>“凡事要奉我们主耶稣基督的名常常感谢父神。”</a:t>
            </a:r>
            <a:endParaRPr lang="en-US" sz="4800" b="1" dirty="0">
              <a:solidFill>
                <a:srgbClr val="00B050"/>
              </a:solidFill>
            </a:endParaRPr>
          </a:p>
        </p:txBody>
      </p:sp>
    </p:spTree>
    <p:extLst>
      <p:ext uri="{BB962C8B-B14F-4D97-AF65-F5344CB8AC3E}">
        <p14:creationId xmlns:p14="http://schemas.microsoft.com/office/powerpoint/2010/main" val="381603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CC05-1E65-CA4A-A43C-F04719B9C425}"/>
              </a:ext>
            </a:extLst>
          </p:cNvPr>
          <p:cNvSpPr>
            <a:spLocks noGrp="1"/>
          </p:cNvSpPr>
          <p:nvPr>
            <p:ph type="title"/>
          </p:nvPr>
        </p:nvSpPr>
        <p:spPr>
          <a:xfrm>
            <a:off x="0" y="0"/>
            <a:ext cx="12120880" cy="2032000"/>
          </a:xfrm>
        </p:spPr>
        <p:txBody>
          <a:bodyPr/>
          <a:lstStyle/>
          <a:p>
            <a:pPr algn="ctr"/>
            <a:r>
              <a:rPr lang="en-US" b="1" dirty="0"/>
              <a:t>COMPETITION OR COMPROMISE</a:t>
            </a:r>
            <a:br>
              <a:rPr lang="en-US" b="1" dirty="0"/>
            </a:br>
            <a:r>
              <a:rPr lang="zh-Hans" altLang="en-US" b="1"/>
              <a:t>竞争还是互让解决</a:t>
            </a:r>
            <a:endParaRPr lang="en-US" b="1" dirty="0"/>
          </a:p>
        </p:txBody>
      </p:sp>
      <p:sp>
        <p:nvSpPr>
          <p:cNvPr id="7" name="Content Placeholder 6">
            <a:extLst>
              <a:ext uri="{FF2B5EF4-FFF2-40B4-BE49-F238E27FC236}">
                <a16:creationId xmlns:a16="http://schemas.microsoft.com/office/drawing/2014/main" id="{EB69268D-0A45-8C48-AE56-4221B4DEBFB6}"/>
              </a:ext>
            </a:extLst>
          </p:cNvPr>
          <p:cNvSpPr>
            <a:spLocks noGrp="1"/>
          </p:cNvSpPr>
          <p:nvPr>
            <p:ph sz="quarter" idx="13"/>
          </p:nvPr>
        </p:nvSpPr>
        <p:spPr>
          <a:xfrm>
            <a:off x="0" y="2032000"/>
            <a:ext cx="12120880" cy="4320162"/>
          </a:xfrm>
        </p:spPr>
        <p:txBody>
          <a:bodyPr>
            <a:normAutofit/>
          </a:bodyPr>
          <a:lstStyle/>
          <a:p>
            <a:r>
              <a:rPr lang="en-US" sz="4000" b="1" dirty="0" err="1">
                <a:solidFill>
                  <a:srgbClr val="00B050"/>
                </a:solidFill>
              </a:rPr>
              <a:t>Ehpesians</a:t>
            </a:r>
            <a:r>
              <a:rPr lang="en-US" sz="4000" b="1" dirty="0">
                <a:solidFill>
                  <a:srgbClr val="00B050"/>
                </a:solidFill>
              </a:rPr>
              <a:t> 5:21 "Submitting to One another out of reverence for Christ."</a:t>
            </a:r>
          </a:p>
          <a:p>
            <a:r>
              <a:rPr lang="zh-Hans" altLang="en-US" sz="4000" b="1" dirty="0">
                <a:solidFill>
                  <a:srgbClr val="00B050"/>
                </a:solidFill>
              </a:rPr>
              <a:t>“又当存敬畏</a:t>
            </a:r>
            <a:r>
              <a:rPr lang="zh-Hans" altLang="en-US" sz="4000" b="1" i="1" u="sng" dirty="0">
                <a:solidFill>
                  <a:srgbClr val="00B050"/>
                </a:solidFill>
              </a:rPr>
              <a:t>基督的心</a:t>
            </a:r>
            <a:r>
              <a:rPr lang="zh-Hans" altLang="en-US" sz="4000" b="1" dirty="0">
                <a:solidFill>
                  <a:srgbClr val="00B050"/>
                </a:solidFill>
              </a:rPr>
              <a:t>，彼此顺服。”</a:t>
            </a:r>
            <a:endParaRPr lang="en-US" sz="4000" b="1" dirty="0">
              <a:solidFill>
                <a:srgbClr val="00B050"/>
              </a:solidFill>
            </a:endParaRPr>
          </a:p>
        </p:txBody>
      </p:sp>
    </p:spTree>
    <p:extLst>
      <p:ext uri="{BB962C8B-B14F-4D97-AF65-F5344CB8AC3E}">
        <p14:creationId xmlns:p14="http://schemas.microsoft.com/office/powerpoint/2010/main" val="212643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CC05-1E65-CA4A-A43C-F04719B9C425}"/>
              </a:ext>
            </a:extLst>
          </p:cNvPr>
          <p:cNvSpPr>
            <a:spLocks noGrp="1"/>
          </p:cNvSpPr>
          <p:nvPr>
            <p:ph type="title"/>
          </p:nvPr>
        </p:nvSpPr>
        <p:spPr>
          <a:xfrm>
            <a:off x="0" y="0"/>
            <a:ext cx="12120880" cy="2032000"/>
          </a:xfrm>
        </p:spPr>
        <p:txBody>
          <a:bodyPr/>
          <a:lstStyle/>
          <a:p>
            <a:pPr algn="ctr"/>
            <a:r>
              <a:rPr lang="en-US" b="1" dirty="0"/>
              <a:t>COMPETITION OR COMPROMISE</a:t>
            </a:r>
            <a:br>
              <a:rPr lang="en-US" b="1" dirty="0"/>
            </a:br>
            <a:r>
              <a:rPr lang="zh-Hans" altLang="en-US" b="1"/>
              <a:t>竞争还是互让解决</a:t>
            </a:r>
            <a:endParaRPr lang="en-US" b="1" dirty="0"/>
          </a:p>
        </p:txBody>
      </p:sp>
      <p:sp>
        <p:nvSpPr>
          <p:cNvPr id="7" name="Content Placeholder 6">
            <a:extLst>
              <a:ext uri="{FF2B5EF4-FFF2-40B4-BE49-F238E27FC236}">
                <a16:creationId xmlns:a16="http://schemas.microsoft.com/office/drawing/2014/main" id="{EB69268D-0A45-8C48-AE56-4221B4DEBFB6}"/>
              </a:ext>
            </a:extLst>
          </p:cNvPr>
          <p:cNvSpPr>
            <a:spLocks noGrp="1"/>
          </p:cNvSpPr>
          <p:nvPr>
            <p:ph sz="quarter" idx="13"/>
          </p:nvPr>
        </p:nvSpPr>
        <p:spPr>
          <a:xfrm>
            <a:off x="0" y="2032000"/>
            <a:ext cx="12120880" cy="4320162"/>
          </a:xfrm>
        </p:spPr>
        <p:txBody>
          <a:bodyPr>
            <a:normAutofit/>
          </a:bodyPr>
          <a:lstStyle/>
          <a:p>
            <a:r>
              <a:rPr lang="en-US" altLang="zh-Hans" sz="4000" b="1" dirty="0">
                <a:solidFill>
                  <a:srgbClr val="00B050"/>
                </a:solidFill>
              </a:rPr>
              <a:t>Illustration: old couple's problem-look at self before blaming your spouse</a:t>
            </a:r>
          </a:p>
          <a:p>
            <a:r>
              <a:rPr lang="en-US" sz="4000" b="1" dirty="0">
                <a:solidFill>
                  <a:srgbClr val="00B050"/>
                </a:solidFill>
              </a:rPr>
              <a:t>Have you done your best and give your all to your marriage and family?</a:t>
            </a:r>
          </a:p>
          <a:p>
            <a:r>
              <a:rPr lang="en-US" sz="4000" b="1" dirty="0">
                <a:solidFill>
                  <a:srgbClr val="00B050"/>
                </a:solidFill>
              </a:rPr>
              <a:t>Do you truly believe god is love, therefore we love?</a:t>
            </a:r>
          </a:p>
        </p:txBody>
      </p:sp>
    </p:spTree>
    <p:extLst>
      <p:ext uri="{BB962C8B-B14F-4D97-AF65-F5344CB8AC3E}">
        <p14:creationId xmlns:p14="http://schemas.microsoft.com/office/powerpoint/2010/main" val="29017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326</TotalTime>
  <Words>234</Words>
  <Application>Microsoft Macintosh PowerPoint</Application>
  <PresentationFormat>Widescreen</PresentationFormat>
  <Paragraphs>43</Paragraphs>
  <Slides>9</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等线</vt:lpstr>
      <vt:lpstr>宋体</vt:lpstr>
      <vt:lpstr>Arial</vt:lpstr>
      <vt:lpstr>Calibri</vt:lpstr>
      <vt:lpstr>Impact</vt:lpstr>
      <vt:lpstr>Times New Roman</vt:lpstr>
      <vt:lpstr>Main Event</vt:lpstr>
      <vt:lpstr>Document</vt:lpstr>
      <vt:lpstr>COMPETION OR COMPROMISE 竞争还是互让解决</vt:lpstr>
      <vt:lpstr>PowerPoint Presentation</vt:lpstr>
      <vt:lpstr>PowerPoint Presentation</vt:lpstr>
      <vt:lpstr>PowerPoint Presentation</vt:lpstr>
      <vt:lpstr>COMPETITION OR COMPROMISE 竞争还是互让解决</vt:lpstr>
      <vt:lpstr>COMPETITION OR COMPROMISE 竞争还是互让解决</vt:lpstr>
      <vt:lpstr>COMPETITION OR COMPROMISE 竞争还是互让解决</vt:lpstr>
      <vt:lpstr>COMPETITION OR COMPROMISE 竞争还是互让解决</vt:lpstr>
      <vt:lpstr>COMPETITION OR COMPROMISE 竞争还是互让解决</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COMPETION OR COMPROMISE 竞争还是互让解决</dc:title>
  <dc:creator>Jane Pan</dc:creator>
  <cp:lastModifiedBy>Jane Pan</cp:lastModifiedBy>
  <cp:revision>17</cp:revision>
  <dcterms:created xsi:type="dcterms:W3CDTF">2019-11-06T15:19:52Z</dcterms:created>
  <dcterms:modified xsi:type="dcterms:W3CDTF">2019-11-06T20:58:39Z</dcterms:modified>
</cp:coreProperties>
</file>