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5" r:id="rId3"/>
    <p:sldId id="257" r:id="rId4"/>
    <p:sldId id="258" r:id="rId5"/>
    <p:sldId id="259" r:id="rId6"/>
    <p:sldId id="260" r:id="rId7"/>
    <p:sldId id="261" r:id="rId8"/>
    <p:sldId id="262" r:id="rId9"/>
    <p:sldId id="267" r:id="rId10"/>
    <p:sldId id="263" r:id="rId11"/>
    <p:sldId id="266" r:id="rId12"/>
    <p:sldId id="268" r:id="rId13"/>
    <p:sldId id="264"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snapToObjects="1">
      <p:cViewPr varScale="1">
        <p:scale>
          <a:sx n="104" d="100"/>
          <a:sy n="104" d="100"/>
        </p:scale>
        <p:origin x="232"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80F63-2920-7643-A8B9-9B171ADFC6D1}" type="datetimeFigureOut">
              <a:rPr lang="en-US" smtClean="0"/>
              <a:t>10/11/19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CFC7FE-2BE7-394A-85F7-F26F6411B0AA}" type="slidenum">
              <a:rPr lang="en-US" smtClean="0"/>
              <a:t>‹#›</a:t>
            </a:fld>
            <a:endParaRPr lang="en-US"/>
          </a:p>
        </p:txBody>
      </p:sp>
    </p:spTree>
    <p:extLst>
      <p:ext uri="{BB962C8B-B14F-4D97-AF65-F5344CB8AC3E}">
        <p14:creationId xmlns:p14="http://schemas.microsoft.com/office/powerpoint/2010/main" val="3405740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cats fight to eat a nice and beautiful cake. Along came a monkey who saw their fights and said, it is easy, let me help. He divided the cake into two parts, the cats were not happy because one piece was bigger than the other. So the monkey ate another bite and so on until the cake is gone! Always settle your arguments before sun down, so that there is no regret. If let others settle for you, it will end up bad. Only God can intercede and he is fair!</a:t>
            </a:r>
          </a:p>
        </p:txBody>
      </p:sp>
      <p:sp>
        <p:nvSpPr>
          <p:cNvPr id="4" name="Slide Number Placeholder 3"/>
          <p:cNvSpPr>
            <a:spLocks noGrp="1"/>
          </p:cNvSpPr>
          <p:nvPr>
            <p:ph type="sldNum" sz="quarter" idx="10"/>
          </p:nvPr>
        </p:nvSpPr>
        <p:spPr/>
        <p:txBody>
          <a:bodyPr/>
          <a:lstStyle/>
          <a:p>
            <a:fld id="{3ACFC7FE-2BE7-394A-85F7-F26F6411B0AA}" type="slidenum">
              <a:rPr lang="en-US" smtClean="0"/>
              <a:t>9</a:t>
            </a:fld>
            <a:endParaRPr lang="en-US"/>
          </a:p>
        </p:txBody>
      </p:sp>
    </p:spTree>
    <p:extLst>
      <p:ext uri="{BB962C8B-B14F-4D97-AF65-F5344CB8AC3E}">
        <p14:creationId xmlns:p14="http://schemas.microsoft.com/office/powerpoint/2010/main" val="4192767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Young man's heart compared to an Old man's heart scarred and ugly. Why, because he took part of his heart and gave one who needed. As Christ gave us His life, according to Isaiah 53, he was not good to look at, yet He died for us because of Love.</a:t>
            </a:r>
          </a:p>
        </p:txBody>
      </p:sp>
      <p:sp>
        <p:nvSpPr>
          <p:cNvPr id="4" name="Slide Number Placeholder 3"/>
          <p:cNvSpPr>
            <a:spLocks noGrp="1"/>
          </p:cNvSpPr>
          <p:nvPr>
            <p:ph type="sldNum" sz="quarter" idx="10"/>
          </p:nvPr>
        </p:nvSpPr>
        <p:spPr/>
        <p:txBody>
          <a:bodyPr/>
          <a:lstStyle/>
          <a:p>
            <a:fld id="{3ACFC7FE-2BE7-394A-85F7-F26F6411B0AA}" type="slidenum">
              <a:rPr lang="en-US" smtClean="0"/>
              <a:t>11</a:t>
            </a:fld>
            <a:endParaRPr lang="en-US"/>
          </a:p>
        </p:txBody>
      </p:sp>
    </p:spTree>
    <p:extLst>
      <p:ext uri="{BB962C8B-B14F-4D97-AF65-F5344CB8AC3E}">
        <p14:creationId xmlns:p14="http://schemas.microsoft.com/office/powerpoint/2010/main" val="803730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B51D2-6745-4E40-A935-3AA6F279C74F}"/>
              </a:ext>
            </a:extLst>
          </p:cNvPr>
          <p:cNvSpPr>
            <a:spLocks noGrp="1"/>
          </p:cNvSpPr>
          <p:nvPr>
            <p:ph type="ctrTitle"/>
          </p:nvPr>
        </p:nvSpPr>
        <p:spPr>
          <a:xfrm>
            <a:off x="0" y="679622"/>
            <a:ext cx="12192000" cy="4050837"/>
          </a:xfrm>
        </p:spPr>
        <p:txBody>
          <a:bodyPr/>
          <a:lstStyle/>
          <a:p>
            <a:pPr algn="ctr"/>
            <a:r>
              <a:rPr lang="en-US" sz="9600" b="1" dirty="0">
                <a:solidFill>
                  <a:schemeClr val="bg1"/>
                </a:solidFill>
              </a:rPr>
              <a:t>BE DILIGENT</a:t>
            </a:r>
            <a:br>
              <a:rPr lang="en-US" sz="9600" b="1" dirty="0">
                <a:solidFill>
                  <a:schemeClr val="bg1"/>
                </a:solidFill>
              </a:rPr>
            </a:br>
            <a:r>
              <a:rPr lang="zh-Hans" altLang="en-US" sz="9600" b="1" dirty="0">
                <a:solidFill>
                  <a:schemeClr val="bg1"/>
                </a:solidFill>
              </a:rPr>
              <a:t>要殷勤</a:t>
            </a:r>
            <a:br>
              <a:rPr lang="en-US" sz="8000" b="1" dirty="0">
                <a:solidFill>
                  <a:schemeClr val="bg1"/>
                </a:solidFill>
              </a:rPr>
            </a:br>
            <a:endParaRPr lang="en-US" sz="8000" b="1" dirty="0">
              <a:solidFill>
                <a:schemeClr val="bg1"/>
              </a:solidFill>
            </a:endParaRPr>
          </a:p>
        </p:txBody>
      </p:sp>
      <p:sp>
        <p:nvSpPr>
          <p:cNvPr id="3" name="Subtitle 2">
            <a:extLst>
              <a:ext uri="{FF2B5EF4-FFF2-40B4-BE49-F238E27FC236}">
                <a16:creationId xmlns:a16="http://schemas.microsoft.com/office/drawing/2014/main" id="{C82BD02A-6281-8949-83D0-F9E28987778D}"/>
              </a:ext>
            </a:extLst>
          </p:cNvPr>
          <p:cNvSpPr>
            <a:spLocks noGrp="1"/>
          </p:cNvSpPr>
          <p:nvPr>
            <p:ph type="subTitle" idx="1"/>
          </p:nvPr>
        </p:nvSpPr>
        <p:spPr>
          <a:xfrm>
            <a:off x="0" y="3704847"/>
            <a:ext cx="12192000" cy="2807163"/>
          </a:xfrm>
        </p:spPr>
        <p:txBody>
          <a:bodyPr>
            <a:normAutofit/>
          </a:bodyPr>
          <a:lstStyle/>
          <a:p>
            <a:pPr algn="ctr"/>
            <a:r>
              <a:rPr lang="en-US" sz="8800" b="1" dirty="0">
                <a:solidFill>
                  <a:schemeClr val="bg1"/>
                </a:solidFill>
              </a:rPr>
              <a:t>II PETER 1:3-11</a:t>
            </a:r>
          </a:p>
          <a:p>
            <a:pPr algn="ctr"/>
            <a:r>
              <a:rPr lang="zh-Hans" altLang="en-US" sz="8000" b="1" dirty="0">
                <a:solidFill>
                  <a:schemeClr val="bg1"/>
                </a:solidFill>
              </a:rPr>
              <a:t>彼得后书一章三到十一节</a:t>
            </a:r>
            <a:endParaRPr lang="en-US" sz="8000" b="1" dirty="0">
              <a:solidFill>
                <a:schemeClr val="bg1"/>
              </a:solidFill>
            </a:endParaRPr>
          </a:p>
        </p:txBody>
      </p:sp>
    </p:spTree>
    <p:extLst>
      <p:ext uri="{BB962C8B-B14F-4D97-AF65-F5344CB8AC3E}">
        <p14:creationId xmlns:p14="http://schemas.microsoft.com/office/powerpoint/2010/main" val="1973643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B7CDE-70B3-1B4B-97A9-41E54AA6B3F4}"/>
              </a:ext>
            </a:extLst>
          </p:cNvPr>
          <p:cNvSpPr>
            <a:spLocks noGrp="1"/>
          </p:cNvSpPr>
          <p:nvPr>
            <p:ph type="title"/>
          </p:nvPr>
        </p:nvSpPr>
        <p:spPr>
          <a:xfrm>
            <a:off x="111211" y="86497"/>
            <a:ext cx="12080789" cy="2074092"/>
          </a:xfrm>
        </p:spPr>
        <p:txBody>
          <a:bodyPr>
            <a:normAutofit/>
          </a:bodyPr>
          <a:lstStyle/>
          <a:p>
            <a:pPr algn="ctr"/>
            <a:r>
              <a:rPr lang="en-US" sz="5400" b="1" dirty="0">
                <a:solidFill>
                  <a:schemeClr val="bg1"/>
                </a:solidFill>
              </a:rPr>
              <a:t>FAITH ADDS ON LOVE FOR ALL</a:t>
            </a:r>
            <a:br>
              <a:rPr lang="en-US" sz="5400" b="1" dirty="0">
                <a:solidFill>
                  <a:schemeClr val="bg1"/>
                </a:solidFill>
              </a:rPr>
            </a:br>
            <a:r>
              <a:rPr lang="zh-Hans" altLang="en-US" sz="5400" b="1" dirty="0">
                <a:solidFill>
                  <a:schemeClr val="bg1"/>
                </a:solidFill>
              </a:rPr>
              <a:t>信心加上爱众人的心</a:t>
            </a:r>
            <a:endParaRPr lang="en-US" sz="5400" b="1" dirty="0">
              <a:solidFill>
                <a:schemeClr val="bg1"/>
              </a:solidFill>
            </a:endParaRPr>
          </a:p>
        </p:txBody>
      </p:sp>
      <p:sp>
        <p:nvSpPr>
          <p:cNvPr id="3" name="Content Placeholder 2">
            <a:extLst>
              <a:ext uri="{FF2B5EF4-FFF2-40B4-BE49-F238E27FC236}">
                <a16:creationId xmlns:a16="http://schemas.microsoft.com/office/drawing/2014/main" id="{8AD585B8-3FCE-E14C-AF48-01EC93088C6B}"/>
              </a:ext>
            </a:extLst>
          </p:cNvPr>
          <p:cNvSpPr>
            <a:spLocks noGrp="1"/>
          </p:cNvSpPr>
          <p:nvPr>
            <p:ph idx="1"/>
          </p:nvPr>
        </p:nvSpPr>
        <p:spPr>
          <a:xfrm>
            <a:off x="0" y="2160589"/>
            <a:ext cx="12192000" cy="4697411"/>
          </a:xfrm>
        </p:spPr>
        <p:txBody>
          <a:bodyPr>
            <a:normAutofit/>
          </a:bodyPr>
          <a:lstStyle/>
          <a:p>
            <a:r>
              <a:rPr lang="en-US" sz="4400" b="1" dirty="0">
                <a:solidFill>
                  <a:schemeClr val="bg1"/>
                </a:solidFill>
              </a:rPr>
              <a:t>WHAT IS LOVE FOR EVERYONE</a:t>
            </a:r>
            <a:r>
              <a:rPr lang="zh-Hans" altLang="en-US" sz="4400" b="1" dirty="0">
                <a:solidFill>
                  <a:schemeClr val="bg1"/>
                </a:solidFill>
              </a:rPr>
              <a:t>爱众人</a:t>
            </a:r>
            <a:r>
              <a:rPr lang="en-US" sz="4400" b="1" dirty="0">
                <a:solidFill>
                  <a:schemeClr val="bg1"/>
                </a:solidFill>
              </a:rPr>
              <a:t>?</a:t>
            </a:r>
          </a:p>
          <a:p>
            <a:r>
              <a:rPr lang="en-US" sz="4400" b="1" dirty="0">
                <a:solidFill>
                  <a:schemeClr val="bg1"/>
                </a:solidFill>
              </a:rPr>
              <a:t>God is Love: Agape love-the kind of sacrificial love that Christ had for us!</a:t>
            </a:r>
          </a:p>
        </p:txBody>
      </p:sp>
    </p:spTree>
    <p:extLst>
      <p:ext uri="{BB962C8B-B14F-4D97-AF65-F5344CB8AC3E}">
        <p14:creationId xmlns:p14="http://schemas.microsoft.com/office/powerpoint/2010/main" val="131884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A1DA7C-22FA-8747-B30F-6470A0724606}"/>
              </a:ext>
            </a:extLst>
          </p:cNvPr>
          <p:cNvPicPr>
            <a:picLocks noChangeAspect="1"/>
          </p:cNvPicPr>
          <p:nvPr/>
        </p:nvPicPr>
        <p:blipFill>
          <a:blip r:embed="rId3"/>
          <a:stretch>
            <a:fillRect/>
          </a:stretch>
        </p:blipFill>
        <p:spPr>
          <a:xfrm>
            <a:off x="0" y="0"/>
            <a:ext cx="8513379" cy="6858000"/>
          </a:xfrm>
          <a:prstGeom prst="rect">
            <a:avLst/>
          </a:prstGeom>
        </p:spPr>
      </p:pic>
      <p:pic>
        <p:nvPicPr>
          <p:cNvPr id="7" name="Picture 6">
            <a:extLst>
              <a:ext uri="{FF2B5EF4-FFF2-40B4-BE49-F238E27FC236}">
                <a16:creationId xmlns:a16="http://schemas.microsoft.com/office/drawing/2014/main" id="{4854992E-C6C4-5340-8BE5-4C460A28F17A}"/>
              </a:ext>
            </a:extLst>
          </p:cNvPr>
          <p:cNvPicPr>
            <a:picLocks noChangeAspect="1"/>
          </p:cNvPicPr>
          <p:nvPr/>
        </p:nvPicPr>
        <p:blipFill>
          <a:blip r:embed="rId4"/>
          <a:stretch>
            <a:fillRect/>
          </a:stretch>
        </p:blipFill>
        <p:spPr>
          <a:xfrm>
            <a:off x="6238103" y="0"/>
            <a:ext cx="6858000" cy="6858000"/>
          </a:xfrm>
          <a:prstGeom prst="rect">
            <a:avLst/>
          </a:prstGeom>
        </p:spPr>
      </p:pic>
    </p:spTree>
    <p:extLst>
      <p:ext uri="{BB962C8B-B14F-4D97-AF65-F5344CB8AC3E}">
        <p14:creationId xmlns:p14="http://schemas.microsoft.com/office/powerpoint/2010/main" val="312728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0548-0D4F-0542-B4A6-E5B24C3E1CE1}"/>
              </a:ext>
            </a:extLst>
          </p:cNvPr>
          <p:cNvSpPr>
            <a:spLocks noGrp="1"/>
          </p:cNvSpPr>
          <p:nvPr>
            <p:ph type="title"/>
          </p:nvPr>
        </p:nvSpPr>
        <p:spPr>
          <a:xfrm>
            <a:off x="0" y="0"/>
            <a:ext cx="12282616" cy="2026508"/>
          </a:xfrm>
        </p:spPr>
        <p:txBody>
          <a:bodyPr>
            <a:normAutofit fontScale="90000"/>
          </a:bodyPr>
          <a:lstStyle/>
          <a:p>
            <a:pPr algn="ctr"/>
            <a:r>
              <a:rPr lang="en-US" sz="6600" b="1" dirty="0">
                <a:solidFill>
                  <a:schemeClr val="bg1"/>
                </a:solidFill>
              </a:rPr>
              <a:t>Isaiah 53:2</a:t>
            </a:r>
            <a:br>
              <a:rPr lang="en-US" sz="6600" b="1" dirty="0">
                <a:solidFill>
                  <a:schemeClr val="bg1"/>
                </a:solidFill>
              </a:rPr>
            </a:br>
            <a:r>
              <a:rPr lang="zh-Hans" altLang="en-US" sz="6600" b="1" dirty="0">
                <a:solidFill>
                  <a:schemeClr val="bg1"/>
                </a:solidFill>
              </a:rPr>
              <a:t>以赛亚书五十三章二节</a:t>
            </a:r>
            <a:endParaRPr lang="en-US" sz="6600" b="1" dirty="0">
              <a:solidFill>
                <a:schemeClr val="bg1"/>
              </a:solidFill>
            </a:endParaRPr>
          </a:p>
        </p:txBody>
      </p:sp>
      <p:sp>
        <p:nvSpPr>
          <p:cNvPr id="3" name="Content Placeholder 2">
            <a:extLst>
              <a:ext uri="{FF2B5EF4-FFF2-40B4-BE49-F238E27FC236}">
                <a16:creationId xmlns:a16="http://schemas.microsoft.com/office/drawing/2014/main" id="{482E9980-849F-AE44-9FD3-392019890E09}"/>
              </a:ext>
            </a:extLst>
          </p:cNvPr>
          <p:cNvSpPr>
            <a:spLocks noGrp="1"/>
          </p:cNvSpPr>
          <p:nvPr>
            <p:ph idx="1"/>
          </p:nvPr>
        </p:nvSpPr>
        <p:spPr>
          <a:xfrm>
            <a:off x="0" y="2026508"/>
            <a:ext cx="12192000" cy="4831491"/>
          </a:xfrm>
        </p:spPr>
        <p:txBody>
          <a:bodyPr>
            <a:normAutofit/>
          </a:bodyPr>
          <a:lstStyle/>
          <a:p>
            <a:r>
              <a:rPr lang="en-US" sz="3600" b="1" dirty="0">
                <a:solidFill>
                  <a:schemeClr val="bg1"/>
                </a:solidFill>
              </a:rPr>
              <a:t>"For He grew up before Him like a young plant, and like a root out of dry ground; He had no form or majesty that we should look at Him, and No beauty that we should desire him."</a:t>
            </a:r>
          </a:p>
          <a:p>
            <a:r>
              <a:rPr lang="zh-Hans" altLang="en-US" sz="4400" b="1" dirty="0">
                <a:solidFill>
                  <a:schemeClr val="bg1"/>
                </a:solidFill>
              </a:rPr>
              <a:t>“他在耶和华面前生长如嫩芽，像根出于干地。他无佳形美容，我们看见他的时候，也无美貌使我们羡慕他。”</a:t>
            </a:r>
            <a:endParaRPr lang="en-US" sz="4400" b="1" dirty="0">
              <a:solidFill>
                <a:schemeClr val="bg1"/>
              </a:solidFill>
            </a:endParaRPr>
          </a:p>
        </p:txBody>
      </p:sp>
    </p:spTree>
    <p:extLst>
      <p:ext uri="{BB962C8B-B14F-4D97-AF65-F5344CB8AC3E}">
        <p14:creationId xmlns:p14="http://schemas.microsoft.com/office/powerpoint/2010/main" val="1715822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B7CDE-70B3-1B4B-97A9-41E54AA6B3F4}"/>
              </a:ext>
            </a:extLst>
          </p:cNvPr>
          <p:cNvSpPr>
            <a:spLocks noGrp="1"/>
          </p:cNvSpPr>
          <p:nvPr>
            <p:ph type="title"/>
          </p:nvPr>
        </p:nvSpPr>
        <p:spPr>
          <a:xfrm>
            <a:off x="111211" y="86497"/>
            <a:ext cx="12080789" cy="2074092"/>
          </a:xfrm>
        </p:spPr>
        <p:txBody>
          <a:bodyPr>
            <a:normAutofit/>
          </a:bodyPr>
          <a:lstStyle/>
          <a:p>
            <a:pPr algn="ctr"/>
            <a:r>
              <a:rPr lang="en-US" sz="5400" b="1" dirty="0">
                <a:solidFill>
                  <a:schemeClr val="bg1"/>
                </a:solidFill>
              </a:rPr>
              <a:t>James 4:12</a:t>
            </a:r>
            <a:br>
              <a:rPr lang="en-US" sz="5400" b="1" dirty="0">
                <a:solidFill>
                  <a:schemeClr val="bg1"/>
                </a:solidFill>
              </a:rPr>
            </a:br>
            <a:r>
              <a:rPr lang="zh-Hans" altLang="en-US" sz="5400" b="1" dirty="0">
                <a:solidFill>
                  <a:schemeClr val="bg1"/>
                </a:solidFill>
              </a:rPr>
              <a:t>雅各书四章十二节</a:t>
            </a:r>
            <a:endParaRPr lang="en-US" sz="5400" b="1" dirty="0">
              <a:solidFill>
                <a:schemeClr val="bg1"/>
              </a:solidFill>
            </a:endParaRPr>
          </a:p>
        </p:txBody>
      </p:sp>
      <p:sp>
        <p:nvSpPr>
          <p:cNvPr id="3" name="Content Placeholder 2">
            <a:extLst>
              <a:ext uri="{FF2B5EF4-FFF2-40B4-BE49-F238E27FC236}">
                <a16:creationId xmlns:a16="http://schemas.microsoft.com/office/drawing/2014/main" id="{8AD585B8-3FCE-E14C-AF48-01EC93088C6B}"/>
              </a:ext>
            </a:extLst>
          </p:cNvPr>
          <p:cNvSpPr>
            <a:spLocks noGrp="1"/>
          </p:cNvSpPr>
          <p:nvPr>
            <p:ph idx="1"/>
          </p:nvPr>
        </p:nvSpPr>
        <p:spPr>
          <a:xfrm>
            <a:off x="0" y="2160589"/>
            <a:ext cx="12192000" cy="4697411"/>
          </a:xfrm>
        </p:spPr>
        <p:txBody>
          <a:bodyPr>
            <a:normAutofit/>
          </a:bodyPr>
          <a:lstStyle/>
          <a:p>
            <a:r>
              <a:rPr lang="en-US" sz="3600" b="1" dirty="0">
                <a:solidFill>
                  <a:schemeClr val="bg1"/>
                </a:solidFill>
              </a:rPr>
              <a:t>"Therefore, to One </a:t>
            </a:r>
            <a:r>
              <a:rPr lang="en-US" sz="3600" b="1" u="sng" dirty="0">
                <a:solidFill>
                  <a:schemeClr val="bg1"/>
                </a:solidFill>
              </a:rPr>
              <a:t>who knows the right thing</a:t>
            </a:r>
            <a:r>
              <a:rPr lang="zh-Hans" altLang="en-US" sz="3600" b="1" u="sng" dirty="0">
                <a:solidFill>
                  <a:schemeClr val="bg1"/>
                </a:solidFill>
              </a:rPr>
              <a:t>知道对的事</a:t>
            </a:r>
            <a:r>
              <a:rPr lang="en-US" sz="3600" b="1" u="sng" dirty="0">
                <a:solidFill>
                  <a:schemeClr val="bg1"/>
                </a:solidFill>
              </a:rPr>
              <a:t> to do and does not do it</a:t>
            </a:r>
            <a:r>
              <a:rPr lang="en-US" sz="3600" b="1" dirty="0">
                <a:solidFill>
                  <a:schemeClr val="bg1"/>
                </a:solidFill>
              </a:rPr>
              <a:t>, to him it is SIN." </a:t>
            </a:r>
            <a:r>
              <a:rPr lang="en-US" altLang="zh-Hans" sz="3600" b="1" dirty="0">
                <a:solidFill>
                  <a:schemeClr val="bg1"/>
                </a:solidFill>
              </a:rPr>
              <a:t>NASB</a:t>
            </a:r>
          </a:p>
          <a:p>
            <a:r>
              <a:rPr lang="en-US" sz="3600" b="1" dirty="0">
                <a:solidFill>
                  <a:schemeClr val="bg1"/>
                </a:solidFill>
              </a:rPr>
              <a:t>"THEREFORE, TO HIM WHO KNOWS </a:t>
            </a:r>
            <a:r>
              <a:rPr lang="en-US" sz="3600" b="1" u="sng" dirty="0">
                <a:solidFill>
                  <a:schemeClr val="bg1"/>
                </a:solidFill>
              </a:rPr>
              <a:t>TO DO GOOD </a:t>
            </a:r>
            <a:r>
              <a:rPr lang="zh-Hans" altLang="en-US" sz="3600" b="1" u="sng" dirty="0">
                <a:solidFill>
                  <a:schemeClr val="bg1"/>
                </a:solidFill>
              </a:rPr>
              <a:t>作好事的</a:t>
            </a:r>
            <a:r>
              <a:rPr lang="en-US" sz="3600" b="1" dirty="0">
                <a:solidFill>
                  <a:schemeClr val="bg1"/>
                </a:solidFill>
              </a:rPr>
              <a:t>AND DOES NOT DO IT, TO HIM IT IS SIN." NKJV</a:t>
            </a:r>
          </a:p>
          <a:p>
            <a:r>
              <a:rPr lang="en-US" sz="3600" b="1" dirty="0">
                <a:solidFill>
                  <a:schemeClr val="bg1"/>
                </a:solidFill>
              </a:rPr>
              <a:t>"Remember, it is SIN to </a:t>
            </a:r>
            <a:r>
              <a:rPr lang="en-US" sz="3600" b="1" u="sng" dirty="0">
                <a:solidFill>
                  <a:schemeClr val="bg1"/>
                </a:solidFill>
              </a:rPr>
              <a:t>know what you ought </a:t>
            </a:r>
            <a:r>
              <a:rPr lang="zh-Hans" altLang="en-US" sz="3600" b="1" u="sng" dirty="0">
                <a:solidFill>
                  <a:schemeClr val="bg1"/>
                </a:solidFill>
              </a:rPr>
              <a:t>因该做的</a:t>
            </a:r>
            <a:r>
              <a:rPr lang="en-US" sz="3600" b="1" dirty="0">
                <a:solidFill>
                  <a:schemeClr val="bg1"/>
                </a:solidFill>
              </a:rPr>
              <a:t>to do and then not do it." NLT</a:t>
            </a:r>
          </a:p>
          <a:p>
            <a:r>
              <a:rPr lang="zh-Hans" altLang="en-US" sz="3600" b="1" dirty="0">
                <a:solidFill>
                  <a:schemeClr val="bg1"/>
                </a:solidFill>
              </a:rPr>
              <a:t>可以分别什么是好坏； 知道要作好事；每一天因该作的</a:t>
            </a:r>
            <a:endParaRPr lang="en-US" sz="3600" b="1" dirty="0">
              <a:solidFill>
                <a:schemeClr val="bg1"/>
              </a:solidFill>
            </a:endParaRPr>
          </a:p>
        </p:txBody>
      </p:sp>
    </p:spTree>
    <p:extLst>
      <p:ext uri="{BB962C8B-B14F-4D97-AF65-F5344CB8AC3E}">
        <p14:creationId xmlns:p14="http://schemas.microsoft.com/office/powerpoint/2010/main" val="64893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3">
            <a:extLst>
              <a:ext uri="{FF2B5EF4-FFF2-40B4-BE49-F238E27FC236}">
                <a16:creationId xmlns:a16="http://schemas.microsoft.com/office/drawing/2014/main" id="{785EB709-178F-C14F-BCFE-4A4ABAB5F111}"/>
              </a:ext>
            </a:extLst>
          </p:cNvPr>
          <p:cNvSpPr/>
          <p:nvPr/>
        </p:nvSpPr>
        <p:spPr>
          <a:xfrm>
            <a:off x="296563" y="0"/>
            <a:ext cx="10898660" cy="608855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b="1" dirty="0">
              <a:solidFill>
                <a:schemeClr val="bg1"/>
              </a:solidFill>
            </a:endParaRPr>
          </a:p>
          <a:p>
            <a:pPr algn="ctr"/>
            <a:r>
              <a:rPr lang="en-US" sz="4400" b="1" dirty="0">
                <a:solidFill>
                  <a:schemeClr val="bg1"/>
                </a:solidFill>
              </a:rPr>
              <a:t>LOVE</a:t>
            </a:r>
            <a:r>
              <a:rPr lang="zh-Hans" altLang="en-US" sz="4400" b="1" dirty="0">
                <a:solidFill>
                  <a:schemeClr val="bg1"/>
                </a:solidFill>
              </a:rPr>
              <a:t>众人</a:t>
            </a:r>
            <a:endParaRPr lang="en-US" sz="4400" b="1" dirty="0">
              <a:solidFill>
                <a:schemeClr val="bg1"/>
              </a:solidFill>
            </a:endParaRPr>
          </a:p>
          <a:p>
            <a:pPr algn="ctr"/>
            <a:r>
              <a:rPr lang="en-US" sz="4400" b="1" dirty="0">
                <a:solidFill>
                  <a:schemeClr val="bg1"/>
                </a:solidFill>
              </a:rPr>
              <a:t>BROTHERLY</a:t>
            </a:r>
            <a:r>
              <a:rPr lang="zh-Hans" altLang="en-US" sz="4400" b="1" dirty="0">
                <a:solidFill>
                  <a:schemeClr val="bg1"/>
                </a:solidFill>
              </a:rPr>
              <a:t>爱弟兄</a:t>
            </a:r>
            <a:endParaRPr lang="en-US" sz="4400" b="1" dirty="0">
              <a:solidFill>
                <a:schemeClr val="bg1"/>
              </a:solidFill>
            </a:endParaRPr>
          </a:p>
          <a:p>
            <a:pPr algn="ctr"/>
            <a:r>
              <a:rPr lang="en-US" sz="4400" b="1" dirty="0">
                <a:solidFill>
                  <a:schemeClr val="bg1"/>
                </a:solidFill>
              </a:rPr>
              <a:t>GODLINESS</a:t>
            </a:r>
            <a:r>
              <a:rPr lang="zh-Hans" altLang="en-US" sz="4400" b="1" dirty="0">
                <a:solidFill>
                  <a:schemeClr val="bg1"/>
                </a:solidFill>
              </a:rPr>
              <a:t>虔敬</a:t>
            </a:r>
            <a:endParaRPr lang="en-US" sz="4400" b="1" dirty="0">
              <a:solidFill>
                <a:schemeClr val="bg1"/>
              </a:solidFill>
            </a:endParaRPr>
          </a:p>
          <a:p>
            <a:pPr algn="ctr"/>
            <a:r>
              <a:rPr lang="en-US" sz="4400" b="1" dirty="0">
                <a:solidFill>
                  <a:schemeClr val="bg1"/>
                </a:solidFill>
              </a:rPr>
              <a:t>STEADFAST</a:t>
            </a:r>
            <a:r>
              <a:rPr lang="zh-Hans" altLang="en-US" sz="4400" b="1" dirty="0">
                <a:solidFill>
                  <a:schemeClr val="bg1"/>
                </a:solidFill>
              </a:rPr>
              <a:t>忍耐</a:t>
            </a:r>
            <a:endParaRPr lang="en-US" sz="4400" b="1" dirty="0">
              <a:solidFill>
                <a:schemeClr val="bg1"/>
              </a:solidFill>
            </a:endParaRPr>
          </a:p>
          <a:p>
            <a:pPr algn="ctr"/>
            <a:r>
              <a:rPr lang="en-US" sz="4400" b="1" dirty="0">
                <a:solidFill>
                  <a:schemeClr val="bg1"/>
                </a:solidFill>
              </a:rPr>
              <a:t>SELF- CONTROL</a:t>
            </a:r>
            <a:r>
              <a:rPr lang="zh-Hans" altLang="en-US" sz="4400" b="1" dirty="0">
                <a:solidFill>
                  <a:schemeClr val="bg1"/>
                </a:solidFill>
              </a:rPr>
              <a:t>节制</a:t>
            </a:r>
            <a:endParaRPr lang="en-US" sz="4400" b="1" dirty="0">
              <a:solidFill>
                <a:schemeClr val="bg1"/>
              </a:solidFill>
            </a:endParaRPr>
          </a:p>
          <a:p>
            <a:pPr algn="ctr"/>
            <a:r>
              <a:rPr lang="en-US" sz="4400" b="1" dirty="0">
                <a:solidFill>
                  <a:schemeClr val="bg1"/>
                </a:solidFill>
              </a:rPr>
              <a:t>KNOWLEDGE</a:t>
            </a:r>
            <a:r>
              <a:rPr lang="zh-Hans" altLang="en-US" sz="4400" b="1" dirty="0">
                <a:solidFill>
                  <a:schemeClr val="bg1"/>
                </a:solidFill>
              </a:rPr>
              <a:t>知识</a:t>
            </a:r>
            <a:endParaRPr lang="en-US" sz="4400" b="1" dirty="0">
              <a:solidFill>
                <a:schemeClr val="bg1"/>
              </a:solidFill>
            </a:endParaRPr>
          </a:p>
          <a:p>
            <a:pPr algn="ctr"/>
            <a:r>
              <a:rPr lang="en-US" sz="4400" b="1" dirty="0">
                <a:solidFill>
                  <a:schemeClr val="bg1"/>
                </a:solidFill>
              </a:rPr>
              <a:t>VIRTUE</a:t>
            </a:r>
            <a:r>
              <a:rPr lang="zh-Hans" altLang="en-US" sz="4400" b="1" dirty="0">
                <a:solidFill>
                  <a:schemeClr val="bg1"/>
                </a:solidFill>
              </a:rPr>
              <a:t>德行</a:t>
            </a:r>
            <a:endParaRPr lang="en-US" sz="4400" b="1" dirty="0">
              <a:solidFill>
                <a:schemeClr val="bg1"/>
              </a:solidFill>
            </a:endParaRPr>
          </a:p>
          <a:p>
            <a:pPr algn="ctr"/>
            <a:endParaRPr lang="en-US" sz="4400" b="1" dirty="0">
              <a:solidFill>
                <a:schemeClr val="bg1"/>
              </a:solidFill>
            </a:endParaRPr>
          </a:p>
          <a:p>
            <a:pPr algn="ctr"/>
            <a:endParaRPr lang="en-US" sz="4400" b="1" dirty="0">
              <a:solidFill>
                <a:schemeClr val="bg1"/>
              </a:solidFill>
            </a:endParaRPr>
          </a:p>
          <a:p>
            <a:pPr algn="ctr"/>
            <a:endParaRPr lang="en-US" sz="4400" b="1" dirty="0">
              <a:solidFill>
                <a:schemeClr val="bg1"/>
              </a:solidFill>
            </a:endParaRPr>
          </a:p>
          <a:p>
            <a:pPr algn="ctr"/>
            <a:endParaRPr lang="en-US" sz="4400" b="1" dirty="0">
              <a:solidFill>
                <a:schemeClr val="bg1"/>
              </a:solidFill>
            </a:endParaRPr>
          </a:p>
          <a:p>
            <a:pPr algn="ctr"/>
            <a:endParaRPr lang="en-US" sz="4400" b="1" dirty="0">
              <a:solidFill>
                <a:schemeClr val="bg1"/>
              </a:solidFill>
            </a:endParaRPr>
          </a:p>
        </p:txBody>
      </p:sp>
      <p:sp>
        <p:nvSpPr>
          <p:cNvPr id="6" name="TextBox 5">
            <a:extLst>
              <a:ext uri="{FF2B5EF4-FFF2-40B4-BE49-F238E27FC236}">
                <a16:creationId xmlns:a16="http://schemas.microsoft.com/office/drawing/2014/main" id="{431F0F3F-5380-A34A-AF7E-37BC3E6D8116}"/>
              </a:ext>
            </a:extLst>
          </p:cNvPr>
          <p:cNvSpPr txBox="1"/>
          <p:nvPr/>
        </p:nvSpPr>
        <p:spPr>
          <a:xfrm>
            <a:off x="3713632" y="5876085"/>
            <a:ext cx="3829126" cy="1015663"/>
          </a:xfrm>
          <a:prstGeom prst="rect">
            <a:avLst/>
          </a:prstGeom>
          <a:noFill/>
        </p:spPr>
        <p:txBody>
          <a:bodyPr wrap="none" rtlCol="0">
            <a:spAutoFit/>
          </a:bodyPr>
          <a:lstStyle/>
          <a:p>
            <a:pPr algn="ctr"/>
            <a:r>
              <a:rPr lang="en-US" sz="6000" b="1" dirty="0">
                <a:solidFill>
                  <a:schemeClr val="bg1"/>
                </a:solidFill>
              </a:rPr>
              <a:t>FAITH</a:t>
            </a:r>
            <a:r>
              <a:rPr lang="zh-Hans" altLang="en-US" sz="6000" b="1" dirty="0">
                <a:solidFill>
                  <a:schemeClr val="bg1"/>
                </a:solidFill>
              </a:rPr>
              <a:t>信心</a:t>
            </a:r>
            <a:endParaRPr lang="en-US" sz="6000" b="1" dirty="0">
              <a:solidFill>
                <a:schemeClr val="bg1"/>
              </a:solidFill>
            </a:endParaRPr>
          </a:p>
        </p:txBody>
      </p:sp>
      <p:sp>
        <p:nvSpPr>
          <p:cNvPr id="9" name="Up Arrow 8">
            <a:extLst>
              <a:ext uri="{FF2B5EF4-FFF2-40B4-BE49-F238E27FC236}">
                <a16:creationId xmlns:a16="http://schemas.microsoft.com/office/drawing/2014/main" id="{D1EDF25E-B612-FF4B-9F5B-47C8AD31CCB8}"/>
              </a:ext>
            </a:extLst>
          </p:cNvPr>
          <p:cNvSpPr/>
          <p:nvPr/>
        </p:nvSpPr>
        <p:spPr>
          <a:xfrm>
            <a:off x="1989438" y="4683211"/>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ndParaRPr>
          </a:p>
        </p:txBody>
      </p:sp>
      <p:sp>
        <p:nvSpPr>
          <p:cNvPr id="10" name="Heart 9">
            <a:extLst>
              <a:ext uri="{FF2B5EF4-FFF2-40B4-BE49-F238E27FC236}">
                <a16:creationId xmlns:a16="http://schemas.microsoft.com/office/drawing/2014/main" id="{008CD860-33CF-5440-A703-11073047B432}"/>
              </a:ext>
            </a:extLst>
          </p:cNvPr>
          <p:cNvSpPr/>
          <p:nvPr/>
        </p:nvSpPr>
        <p:spPr>
          <a:xfrm>
            <a:off x="5418438" y="234777"/>
            <a:ext cx="654909" cy="667265"/>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9C07844-C095-F842-B223-930A0EF2F06E}"/>
              </a:ext>
            </a:extLst>
          </p:cNvPr>
          <p:cNvSpPr txBox="1"/>
          <p:nvPr/>
        </p:nvSpPr>
        <p:spPr>
          <a:xfrm>
            <a:off x="614702" y="1173891"/>
            <a:ext cx="2749471" cy="1938992"/>
          </a:xfrm>
          <a:prstGeom prst="rect">
            <a:avLst/>
          </a:prstGeom>
          <a:noFill/>
        </p:spPr>
        <p:txBody>
          <a:bodyPr wrap="none" rtlCol="0">
            <a:spAutoFit/>
          </a:bodyPr>
          <a:lstStyle/>
          <a:p>
            <a:r>
              <a:rPr lang="zh-Hans" altLang="en-US" sz="4000" b="1" dirty="0">
                <a:solidFill>
                  <a:schemeClr val="bg1"/>
                </a:solidFill>
              </a:rPr>
              <a:t>要加上信心</a:t>
            </a:r>
            <a:endParaRPr lang="en-US" altLang="zh-Hans" sz="4000" b="1" dirty="0">
              <a:solidFill>
                <a:schemeClr val="bg1"/>
              </a:solidFill>
            </a:endParaRPr>
          </a:p>
          <a:p>
            <a:r>
              <a:rPr lang="zh-Hans" altLang="en-US" sz="4000" b="1" dirty="0">
                <a:solidFill>
                  <a:schemeClr val="bg1"/>
                </a:solidFill>
              </a:rPr>
              <a:t>要殷勤！</a:t>
            </a:r>
            <a:endParaRPr lang="en-US" altLang="zh-Hans" sz="4000" b="1" dirty="0">
              <a:solidFill>
                <a:schemeClr val="bg1"/>
              </a:solidFill>
            </a:endParaRPr>
          </a:p>
          <a:p>
            <a:r>
              <a:rPr lang="zh-Hans" altLang="en-US" sz="4000" b="1" dirty="0">
                <a:solidFill>
                  <a:schemeClr val="bg1"/>
                </a:solidFill>
              </a:rPr>
              <a:t>你愿意吗？</a:t>
            </a:r>
            <a:endParaRPr lang="en-US" sz="4000" b="1" dirty="0">
              <a:solidFill>
                <a:schemeClr val="bg1"/>
              </a:solidFill>
            </a:endParaRPr>
          </a:p>
        </p:txBody>
      </p:sp>
    </p:spTree>
    <p:extLst>
      <p:ext uri="{BB962C8B-B14F-4D97-AF65-F5344CB8AC3E}">
        <p14:creationId xmlns:p14="http://schemas.microsoft.com/office/powerpoint/2010/main" val="313814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3">
            <a:extLst>
              <a:ext uri="{FF2B5EF4-FFF2-40B4-BE49-F238E27FC236}">
                <a16:creationId xmlns:a16="http://schemas.microsoft.com/office/drawing/2014/main" id="{785EB709-178F-C14F-BCFE-4A4ABAB5F111}"/>
              </a:ext>
            </a:extLst>
          </p:cNvPr>
          <p:cNvSpPr/>
          <p:nvPr/>
        </p:nvSpPr>
        <p:spPr>
          <a:xfrm>
            <a:off x="296563" y="0"/>
            <a:ext cx="10898660" cy="608855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b="1" dirty="0">
              <a:solidFill>
                <a:schemeClr val="bg1"/>
              </a:solidFill>
            </a:endParaRPr>
          </a:p>
          <a:p>
            <a:pPr algn="ctr"/>
            <a:r>
              <a:rPr lang="en-US" sz="4400" b="1" dirty="0">
                <a:solidFill>
                  <a:schemeClr val="bg1"/>
                </a:solidFill>
              </a:rPr>
              <a:t>LOVE</a:t>
            </a:r>
            <a:r>
              <a:rPr lang="zh-Hans" altLang="en-US" sz="4400" b="1" dirty="0">
                <a:solidFill>
                  <a:schemeClr val="bg1"/>
                </a:solidFill>
              </a:rPr>
              <a:t>众人</a:t>
            </a:r>
            <a:endParaRPr lang="en-US" sz="4400" b="1" dirty="0">
              <a:solidFill>
                <a:schemeClr val="bg1"/>
              </a:solidFill>
            </a:endParaRPr>
          </a:p>
          <a:p>
            <a:pPr algn="ctr"/>
            <a:r>
              <a:rPr lang="en-US" sz="4400" b="1" dirty="0">
                <a:solidFill>
                  <a:schemeClr val="bg1"/>
                </a:solidFill>
              </a:rPr>
              <a:t>BROTHERLY</a:t>
            </a:r>
            <a:r>
              <a:rPr lang="zh-Hans" altLang="en-US" sz="4400" b="1" dirty="0">
                <a:solidFill>
                  <a:schemeClr val="bg1"/>
                </a:solidFill>
              </a:rPr>
              <a:t>爱弟兄</a:t>
            </a:r>
            <a:endParaRPr lang="en-US" sz="4400" b="1" dirty="0">
              <a:solidFill>
                <a:schemeClr val="bg1"/>
              </a:solidFill>
            </a:endParaRPr>
          </a:p>
          <a:p>
            <a:pPr algn="ctr"/>
            <a:r>
              <a:rPr lang="en-US" sz="4400" b="1" dirty="0">
                <a:solidFill>
                  <a:schemeClr val="bg1"/>
                </a:solidFill>
              </a:rPr>
              <a:t>GODLINESS</a:t>
            </a:r>
            <a:r>
              <a:rPr lang="zh-Hans" altLang="en-US" sz="4400" b="1" dirty="0">
                <a:solidFill>
                  <a:schemeClr val="bg1"/>
                </a:solidFill>
              </a:rPr>
              <a:t>虔敬</a:t>
            </a:r>
            <a:endParaRPr lang="en-US" sz="4400" b="1" dirty="0">
              <a:solidFill>
                <a:schemeClr val="bg1"/>
              </a:solidFill>
            </a:endParaRPr>
          </a:p>
          <a:p>
            <a:pPr algn="ctr"/>
            <a:r>
              <a:rPr lang="en-US" sz="4400" b="1" dirty="0">
                <a:solidFill>
                  <a:schemeClr val="bg1"/>
                </a:solidFill>
              </a:rPr>
              <a:t>STEADFAST</a:t>
            </a:r>
            <a:r>
              <a:rPr lang="zh-Hans" altLang="en-US" sz="4400" b="1" dirty="0">
                <a:solidFill>
                  <a:schemeClr val="bg1"/>
                </a:solidFill>
              </a:rPr>
              <a:t>忍耐</a:t>
            </a:r>
            <a:endParaRPr lang="en-US" sz="4400" b="1" dirty="0">
              <a:solidFill>
                <a:schemeClr val="bg1"/>
              </a:solidFill>
            </a:endParaRPr>
          </a:p>
          <a:p>
            <a:pPr algn="ctr"/>
            <a:r>
              <a:rPr lang="en-US" sz="4400" b="1" dirty="0">
                <a:solidFill>
                  <a:schemeClr val="bg1"/>
                </a:solidFill>
              </a:rPr>
              <a:t>SELF- CONTROL</a:t>
            </a:r>
            <a:r>
              <a:rPr lang="zh-Hans" altLang="en-US" sz="4400" b="1" dirty="0">
                <a:solidFill>
                  <a:schemeClr val="bg1"/>
                </a:solidFill>
              </a:rPr>
              <a:t>节制</a:t>
            </a:r>
            <a:endParaRPr lang="en-US" sz="4400" b="1" dirty="0">
              <a:solidFill>
                <a:schemeClr val="bg1"/>
              </a:solidFill>
            </a:endParaRPr>
          </a:p>
          <a:p>
            <a:pPr algn="ctr"/>
            <a:r>
              <a:rPr lang="en-US" sz="4400" b="1" dirty="0">
                <a:solidFill>
                  <a:schemeClr val="bg1"/>
                </a:solidFill>
              </a:rPr>
              <a:t>KNOWLEDGE</a:t>
            </a:r>
            <a:r>
              <a:rPr lang="zh-Hans" altLang="en-US" sz="4400" b="1" dirty="0">
                <a:solidFill>
                  <a:schemeClr val="bg1"/>
                </a:solidFill>
              </a:rPr>
              <a:t>知识</a:t>
            </a:r>
            <a:endParaRPr lang="en-US" sz="4400" b="1" dirty="0">
              <a:solidFill>
                <a:schemeClr val="bg1"/>
              </a:solidFill>
            </a:endParaRPr>
          </a:p>
          <a:p>
            <a:pPr algn="ctr"/>
            <a:r>
              <a:rPr lang="en-US" sz="4400" b="1" dirty="0">
                <a:solidFill>
                  <a:schemeClr val="bg1"/>
                </a:solidFill>
              </a:rPr>
              <a:t>VIRTUE</a:t>
            </a:r>
            <a:r>
              <a:rPr lang="zh-Hans" altLang="en-US" sz="4400" b="1" dirty="0">
                <a:solidFill>
                  <a:schemeClr val="bg1"/>
                </a:solidFill>
              </a:rPr>
              <a:t>德行</a:t>
            </a:r>
            <a:endParaRPr lang="en-US" sz="4400" b="1" dirty="0">
              <a:solidFill>
                <a:schemeClr val="bg1"/>
              </a:solidFill>
            </a:endParaRPr>
          </a:p>
          <a:p>
            <a:pPr algn="ctr"/>
            <a:endParaRPr lang="en-US" sz="4400" b="1" dirty="0">
              <a:solidFill>
                <a:schemeClr val="bg1"/>
              </a:solidFill>
            </a:endParaRPr>
          </a:p>
          <a:p>
            <a:pPr algn="ctr"/>
            <a:endParaRPr lang="en-US" sz="4400" b="1" dirty="0">
              <a:solidFill>
                <a:schemeClr val="bg1"/>
              </a:solidFill>
            </a:endParaRPr>
          </a:p>
          <a:p>
            <a:pPr algn="ctr"/>
            <a:endParaRPr lang="en-US" sz="4400" b="1" dirty="0">
              <a:solidFill>
                <a:schemeClr val="bg1"/>
              </a:solidFill>
            </a:endParaRPr>
          </a:p>
          <a:p>
            <a:pPr algn="ctr"/>
            <a:endParaRPr lang="en-US" sz="4400" b="1" dirty="0">
              <a:solidFill>
                <a:schemeClr val="bg1"/>
              </a:solidFill>
            </a:endParaRPr>
          </a:p>
          <a:p>
            <a:pPr algn="ctr"/>
            <a:endParaRPr lang="en-US" sz="4400" b="1" dirty="0">
              <a:solidFill>
                <a:schemeClr val="bg1"/>
              </a:solidFill>
            </a:endParaRPr>
          </a:p>
        </p:txBody>
      </p:sp>
      <p:sp>
        <p:nvSpPr>
          <p:cNvPr id="6" name="TextBox 5">
            <a:extLst>
              <a:ext uri="{FF2B5EF4-FFF2-40B4-BE49-F238E27FC236}">
                <a16:creationId xmlns:a16="http://schemas.microsoft.com/office/drawing/2014/main" id="{431F0F3F-5380-A34A-AF7E-37BC3E6D8116}"/>
              </a:ext>
            </a:extLst>
          </p:cNvPr>
          <p:cNvSpPr txBox="1"/>
          <p:nvPr/>
        </p:nvSpPr>
        <p:spPr>
          <a:xfrm>
            <a:off x="3713632" y="5876085"/>
            <a:ext cx="3829126" cy="1015663"/>
          </a:xfrm>
          <a:prstGeom prst="rect">
            <a:avLst/>
          </a:prstGeom>
          <a:noFill/>
        </p:spPr>
        <p:txBody>
          <a:bodyPr wrap="none" rtlCol="0">
            <a:spAutoFit/>
          </a:bodyPr>
          <a:lstStyle/>
          <a:p>
            <a:pPr algn="ctr"/>
            <a:r>
              <a:rPr lang="en-US" sz="6000" b="1" dirty="0">
                <a:solidFill>
                  <a:schemeClr val="bg1"/>
                </a:solidFill>
              </a:rPr>
              <a:t>FAITH</a:t>
            </a:r>
            <a:r>
              <a:rPr lang="zh-Hans" altLang="en-US" sz="6000" b="1" dirty="0">
                <a:solidFill>
                  <a:schemeClr val="bg1"/>
                </a:solidFill>
              </a:rPr>
              <a:t>信心</a:t>
            </a:r>
            <a:endParaRPr lang="en-US" sz="6000" b="1" dirty="0">
              <a:solidFill>
                <a:schemeClr val="bg1"/>
              </a:solidFill>
            </a:endParaRPr>
          </a:p>
        </p:txBody>
      </p:sp>
      <p:sp>
        <p:nvSpPr>
          <p:cNvPr id="9" name="Up Arrow 8">
            <a:extLst>
              <a:ext uri="{FF2B5EF4-FFF2-40B4-BE49-F238E27FC236}">
                <a16:creationId xmlns:a16="http://schemas.microsoft.com/office/drawing/2014/main" id="{D1EDF25E-B612-FF4B-9F5B-47C8AD31CCB8}"/>
              </a:ext>
            </a:extLst>
          </p:cNvPr>
          <p:cNvSpPr/>
          <p:nvPr/>
        </p:nvSpPr>
        <p:spPr>
          <a:xfrm>
            <a:off x="1989438" y="4683211"/>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ndParaRPr>
          </a:p>
        </p:txBody>
      </p:sp>
      <p:sp>
        <p:nvSpPr>
          <p:cNvPr id="10" name="Heart 9">
            <a:extLst>
              <a:ext uri="{FF2B5EF4-FFF2-40B4-BE49-F238E27FC236}">
                <a16:creationId xmlns:a16="http://schemas.microsoft.com/office/drawing/2014/main" id="{008CD860-33CF-5440-A703-11073047B432}"/>
              </a:ext>
            </a:extLst>
          </p:cNvPr>
          <p:cNvSpPr/>
          <p:nvPr/>
        </p:nvSpPr>
        <p:spPr>
          <a:xfrm>
            <a:off x="5418438" y="234777"/>
            <a:ext cx="654909" cy="667265"/>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914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B7CDE-70B3-1B4B-97A9-41E54AA6B3F4}"/>
              </a:ext>
            </a:extLst>
          </p:cNvPr>
          <p:cNvSpPr>
            <a:spLocks noGrp="1"/>
          </p:cNvSpPr>
          <p:nvPr>
            <p:ph type="title"/>
          </p:nvPr>
        </p:nvSpPr>
        <p:spPr>
          <a:xfrm>
            <a:off x="111211" y="86497"/>
            <a:ext cx="12080789" cy="2074092"/>
          </a:xfrm>
        </p:spPr>
        <p:txBody>
          <a:bodyPr>
            <a:normAutofit/>
          </a:bodyPr>
          <a:lstStyle/>
          <a:p>
            <a:pPr algn="ctr"/>
            <a:r>
              <a:rPr lang="en-US" sz="5400" b="1" dirty="0">
                <a:solidFill>
                  <a:schemeClr val="bg1"/>
                </a:solidFill>
              </a:rPr>
              <a:t>FAITH ADDS ON VIRTUE</a:t>
            </a:r>
            <a:br>
              <a:rPr lang="en-US" sz="5400" b="1" dirty="0">
                <a:solidFill>
                  <a:schemeClr val="bg1"/>
                </a:solidFill>
              </a:rPr>
            </a:br>
            <a:r>
              <a:rPr lang="zh-Hans" altLang="en-US" sz="5400" b="1" dirty="0">
                <a:solidFill>
                  <a:schemeClr val="bg1"/>
                </a:solidFill>
              </a:rPr>
              <a:t>信心加上德行</a:t>
            </a:r>
            <a:endParaRPr lang="en-US" sz="5400" b="1" dirty="0">
              <a:solidFill>
                <a:schemeClr val="bg1"/>
              </a:solidFill>
            </a:endParaRPr>
          </a:p>
        </p:txBody>
      </p:sp>
      <p:sp>
        <p:nvSpPr>
          <p:cNvPr id="3" name="Content Placeholder 2">
            <a:extLst>
              <a:ext uri="{FF2B5EF4-FFF2-40B4-BE49-F238E27FC236}">
                <a16:creationId xmlns:a16="http://schemas.microsoft.com/office/drawing/2014/main" id="{8AD585B8-3FCE-E14C-AF48-01EC93088C6B}"/>
              </a:ext>
            </a:extLst>
          </p:cNvPr>
          <p:cNvSpPr>
            <a:spLocks noGrp="1"/>
          </p:cNvSpPr>
          <p:nvPr>
            <p:ph idx="1"/>
          </p:nvPr>
        </p:nvSpPr>
        <p:spPr>
          <a:xfrm>
            <a:off x="0" y="2160589"/>
            <a:ext cx="12192000" cy="4697411"/>
          </a:xfrm>
        </p:spPr>
        <p:txBody>
          <a:bodyPr>
            <a:normAutofit/>
          </a:bodyPr>
          <a:lstStyle/>
          <a:p>
            <a:r>
              <a:rPr lang="en-US" sz="4400" b="1" dirty="0">
                <a:solidFill>
                  <a:schemeClr val="bg1"/>
                </a:solidFill>
              </a:rPr>
              <a:t>WHAT IS VIRTUE</a:t>
            </a:r>
            <a:r>
              <a:rPr lang="zh-Hans" altLang="en-US" sz="4400" b="1" dirty="0">
                <a:solidFill>
                  <a:schemeClr val="bg1"/>
                </a:solidFill>
              </a:rPr>
              <a:t>德行</a:t>
            </a:r>
            <a:r>
              <a:rPr lang="en-US" sz="4400" b="1" dirty="0">
                <a:solidFill>
                  <a:schemeClr val="bg1"/>
                </a:solidFill>
              </a:rPr>
              <a:t>?</a:t>
            </a:r>
          </a:p>
          <a:p>
            <a:r>
              <a:rPr lang="en-US" sz="4400" b="1" dirty="0">
                <a:solidFill>
                  <a:schemeClr val="bg1"/>
                </a:solidFill>
              </a:rPr>
              <a:t>Seven Virtues in the Bible are:  1. Chastity</a:t>
            </a:r>
            <a:r>
              <a:rPr lang="zh-Hans" altLang="en-US" sz="4400" b="1" dirty="0">
                <a:solidFill>
                  <a:schemeClr val="bg1"/>
                </a:solidFill>
              </a:rPr>
              <a:t>贞洁（古来用贞洁带）</a:t>
            </a:r>
            <a:r>
              <a:rPr lang="en-US" sz="4400" b="1" dirty="0">
                <a:solidFill>
                  <a:schemeClr val="bg1"/>
                </a:solidFill>
              </a:rPr>
              <a:t> 2. Temperance</a:t>
            </a:r>
            <a:r>
              <a:rPr lang="zh-Hans" altLang="en-US" sz="4400" b="1" dirty="0">
                <a:solidFill>
                  <a:schemeClr val="bg1"/>
                </a:solidFill>
              </a:rPr>
              <a:t>戒酒</a:t>
            </a:r>
            <a:r>
              <a:rPr lang="en-US" sz="4400" b="1" dirty="0">
                <a:solidFill>
                  <a:schemeClr val="bg1"/>
                </a:solidFill>
              </a:rPr>
              <a:t> 3. Charity</a:t>
            </a:r>
            <a:r>
              <a:rPr lang="zh-Hans" altLang="en-US" sz="4400" b="1" dirty="0">
                <a:solidFill>
                  <a:schemeClr val="bg1"/>
                </a:solidFill>
              </a:rPr>
              <a:t>善行</a:t>
            </a:r>
            <a:r>
              <a:rPr lang="en-US" sz="4400" b="1" dirty="0">
                <a:solidFill>
                  <a:schemeClr val="bg1"/>
                </a:solidFill>
              </a:rPr>
              <a:t> 4 Diligence</a:t>
            </a:r>
            <a:r>
              <a:rPr lang="zh-Hans" altLang="en-US" sz="4400" b="1" dirty="0">
                <a:solidFill>
                  <a:schemeClr val="bg1"/>
                </a:solidFill>
              </a:rPr>
              <a:t>勤劳</a:t>
            </a:r>
            <a:r>
              <a:rPr lang="en-US" sz="4400" b="1" dirty="0">
                <a:solidFill>
                  <a:schemeClr val="bg1"/>
                </a:solidFill>
              </a:rPr>
              <a:t> 5. Patience</a:t>
            </a:r>
            <a:r>
              <a:rPr lang="zh-Hans" altLang="en-US" sz="4400" b="1" dirty="0">
                <a:solidFill>
                  <a:schemeClr val="bg1"/>
                </a:solidFill>
              </a:rPr>
              <a:t>忍耐</a:t>
            </a:r>
            <a:r>
              <a:rPr lang="en-US" sz="4400" b="1" dirty="0">
                <a:solidFill>
                  <a:schemeClr val="bg1"/>
                </a:solidFill>
              </a:rPr>
              <a:t> 6. Kindness</a:t>
            </a:r>
            <a:r>
              <a:rPr lang="zh-Hans" altLang="en-US" sz="4400" b="1" dirty="0">
                <a:solidFill>
                  <a:schemeClr val="bg1"/>
                </a:solidFill>
              </a:rPr>
              <a:t>仁慈</a:t>
            </a:r>
            <a:r>
              <a:rPr lang="en-US" sz="4400" b="1" dirty="0">
                <a:solidFill>
                  <a:schemeClr val="bg1"/>
                </a:solidFill>
              </a:rPr>
              <a:t> 7. Humility/Humble</a:t>
            </a:r>
            <a:r>
              <a:rPr lang="zh-Hans" altLang="en-US" sz="4400" b="1" dirty="0">
                <a:solidFill>
                  <a:schemeClr val="bg1"/>
                </a:solidFill>
              </a:rPr>
              <a:t>谦卑， 谦柔</a:t>
            </a:r>
            <a:endParaRPr lang="en-US" sz="4400" b="1" dirty="0">
              <a:solidFill>
                <a:schemeClr val="bg1"/>
              </a:solidFill>
            </a:endParaRPr>
          </a:p>
        </p:txBody>
      </p:sp>
    </p:spTree>
    <p:extLst>
      <p:ext uri="{BB962C8B-B14F-4D97-AF65-F5344CB8AC3E}">
        <p14:creationId xmlns:p14="http://schemas.microsoft.com/office/powerpoint/2010/main" val="1551666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B7CDE-70B3-1B4B-97A9-41E54AA6B3F4}"/>
              </a:ext>
            </a:extLst>
          </p:cNvPr>
          <p:cNvSpPr>
            <a:spLocks noGrp="1"/>
          </p:cNvSpPr>
          <p:nvPr>
            <p:ph type="title"/>
          </p:nvPr>
        </p:nvSpPr>
        <p:spPr>
          <a:xfrm>
            <a:off x="111211" y="86497"/>
            <a:ext cx="12080789" cy="2074092"/>
          </a:xfrm>
        </p:spPr>
        <p:txBody>
          <a:bodyPr>
            <a:normAutofit/>
          </a:bodyPr>
          <a:lstStyle/>
          <a:p>
            <a:pPr algn="ctr"/>
            <a:r>
              <a:rPr lang="en-US" sz="5400" b="1" dirty="0">
                <a:solidFill>
                  <a:schemeClr val="bg1"/>
                </a:solidFill>
              </a:rPr>
              <a:t>FAITH ADDS ON KNOWLEDGE</a:t>
            </a:r>
            <a:br>
              <a:rPr lang="en-US" sz="5400" b="1" dirty="0">
                <a:solidFill>
                  <a:schemeClr val="bg1"/>
                </a:solidFill>
              </a:rPr>
            </a:br>
            <a:r>
              <a:rPr lang="zh-Hans" altLang="en-US" sz="5400" b="1" dirty="0">
                <a:solidFill>
                  <a:schemeClr val="bg1"/>
                </a:solidFill>
              </a:rPr>
              <a:t>信心加上知识</a:t>
            </a:r>
            <a:endParaRPr lang="en-US" sz="5400" b="1" dirty="0">
              <a:solidFill>
                <a:schemeClr val="bg1"/>
              </a:solidFill>
            </a:endParaRPr>
          </a:p>
        </p:txBody>
      </p:sp>
      <p:sp>
        <p:nvSpPr>
          <p:cNvPr id="3" name="Content Placeholder 2">
            <a:extLst>
              <a:ext uri="{FF2B5EF4-FFF2-40B4-BE49-F238E27FC236}">
                <a16:creationId xmlns:a16="http://schemas.microsoft.com/office/drawing/2014/main" id="{8AD585B8-3FCE-E14C-AF48-01EC93088C6B}"/>
              </a:ext>
            </a:extLst>
          </p:cNvPr>
          <p:cNvSpPr>
            <a:spLocks noGrp="1"/>
          </p:cNvSpPr>
          <p:nvPr>
            <p:ph idx="1"/>
          </p:nvPr>
        </p:nvSpPr>
        <p:spPr>
          <a:xfrm>
            <a:off x="0" y="2160589"/>
            <a:ext cx="12192000" cy="4697411"/>
          </a:xfrm>
        </p:spPr>
        <p:txBody>
          <a:bodyPr>
            <a:normAutofit/>
          </a:bodyPr>
          <a:lstStyle/>
          <a:p>
            <a:r>
              <a:rPr lang="en-US" sz="4400" b="1" dirty="0">
                <a:solidFill>
                  <a:schemeClr val="bg1"/>
                </a:solidFill>
              </a:rPr>
              <a:t>WHAT IS KNOWLEDGE</a:t>
            </a:r>
            <a:r>
              <a:rPr lang="zh-Hans" altLang="en-US" sz="4400" b="1" dirty="0">
                <a:solidFill>
                  <a:schemeClr val="bg1"/>
                </a:solidFill>
              </a:rPr>
              <a:t>知识</a:t>
            </a:r>
            <a:r>
              <a:rPr lang="en-US" sz="4400" b="1" dirty="0">
                <a:solidFill>
                  <a:schemeClr val="bg1"/>
                </a:solidFill>
              </a:rPr>
              <a:t>?</a:t>
            </a:r>
          </a:p>
          <a:p>
            <a:r>
              <a:rPr lang="en-US" altLang="zh-Hans" sz="4400" b="1" dirty="0">
                <a:solidFill>
                  <a:schemeClr val="bg1"/>
                </a:solidFill>
              </a:rPr>
              <a:t>Illustration: We need the knowledge to discern</a:t>
            </a:r>
            <a:r>
              <a:rPr lang="zh-Hans" altLang="en-US" sz="4400" b="1" dirty="0">
                <a:solidFill>
                  <a:schemeClr val="bg1"/>
                </a:solidFill>
              </a:rPr>
              <a:t>分别</a:t>
            </a:r>
            <a:r>
              <a:rPr lang="en-US" altLang="zh-Hans" sz="4400" b="1" dirty="0">
                <a:solidFill>
                  <a:schemeClr val="bg1"/>
                </a:solidFill>
              </a:rPr>
              <a:t> if it is from God or the Evil One? To not be so naive Christian. (Lots of deceivers in today's age such as the One for Business)</a:t>
            </a:r>
            <a:endParaRPr lang="en-US" sz="4400" b="1" dirty="0">
              <a:solidFill>
                <a:schemeClr val="bg1"/>
              </a:solidFill>
            </a:endParaRPr>
          </a:p>
        </p:txBody>
      </p:sp>
    </p:spTree>
    <p:extLst>
      <p:ext uri="{BB962C8B-B14F-4D97-AF65-F5344CB8AC3E}">
        <p14:creationId xmlns:p14="http://schemas.microsoft.com/office/powerpoint/2010/main" val="411948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B7CDE-70B3-1B4B-97A9-41E54AA6B3F4}"/>
              </a:ext>
            </a:extLst>
          </p:cNvPr>
          <p:cNvSpPr>
            <a:spLocks noGrp="1"/>
          </p:cNvSpPr>
          <p:nvPr>
            <p:ph type="title"/>
          </p:nvPr>
        </p:nvSpPr>
        <p:spPr>
          <a:xfrm>
            <a:off x="111211" y="86497"/>
            <a:ext cx="12080789" cy="2074092"/>
          </a:xfrm>
        </p:spPr>
        <p:txBody>
          <a:bodyPr>
            <a:normAutofit/>
          </a:bodyPr>
          <a:lstStyle/>
          <a:p>
            <a:pPr algn="ctr"/>
            <a:r>
              <a:rPr lang="en-US" sz="5400" b="1" dirty="0">
                <a:solidFill>
                  <a:schemeClr val="bg1"/>
                </a:solidFill>
              </a:rPr>
              <a:t>FAITH ADDS ON SELF-CONTROL</a:t>
            </a:r>
            <a:br>
              <a:rPr lang="en-US" sz="5400" b="1" dirty="0">
                <a:solidFill>
                  <a:schemeClr val="bg1"/>
                </a:solidFill>
              </a:rPr>
            </a:br>
            <a:r>
              <a:rPr lang="zh-Hans" altLang="en-US" sz="5400" b="1" dirty="0">
                <a:solidFill>
                  <a:schemeClr val="bg1"/>
                </a:solidFill>
              </a:rPr>
              <a:t>信心加上节制</a:t>
            </a:r>
            <a:endParaRPr lang="en-US" sz="5400" b="1" dirty="0">
              <a:solidFill>
                <a:schemeClr val="bg1"/>
              </a:solidFill>
            </a:endParaRPr>
          </a:p>
        </p:txBody>
      </p:sp>
      <p:sp>
        <p:nvSpPr>
          <p:cNvPr id="3" name="Content Placeholder 2">
            <a:extLst>
              <a:ext uri="{FF2B5EF4-FFF2-40B4-BE49-F238E27FC236}">
                <a16:creationId xmlns:a16="http://schemas.microsoft.com/office/drawing/2014/main" id="{8AD585B8-3FCE-E14C-AF48-01EC93088C6B}"/>
              </a:ext>
            </a:extLst>
          </p:cNvPr>
          <p:cNvSpPr>
            <a:spLocks noGrp="1"/>
          </p:cNvSpPr>
          <p:nvPr>
            <p:ph idx="1"/>
          </p:nvPr>
        </p:nvSpPr>
        <p:spPr>
          <a:xfrm>
            <a:off x="0" y="1901097"/>
            <a:ext cx="12192000" cy="4697411"/>
          </a:xfrm>
        </p:spPr>
        <p:txBody>
          <a:bodyPr>
            <a:normAutofit/>
          </a:bodyPr>
          <a:lstStyle/>
          <a:p>
            <a:r>
              <a:rPr lang="en-US" sz="4400" b="1" dirty="0">
                <a:solidFill>
                  <a:schemeClr val="bg1"/>
                </a:solidFill>
              </a:rPr>
              <a:t>WHAT IS SELF-CONTROL</a:t>
            </a:r>
            <a:r>
              <a:rPr lang="zh-Hans" altLang="en-US" sz="4400" b="1" dirty="0">
                <a:solidFill>
                  <a:schemeClr val="bg1"/>
                </a:solidFill>
              </a:rPr>
              <a:t>节制</a:t>
            </a:r>
            <a:r>
              <a:rPr lang="en-US" sz="4400" b="1" dirty="0">
                <a:solidFill>
                  <a:schemeClr val="bg1"/>
                </a:solidFill>
              </a:rPr>
              <a:t>? Defined as: the ability to control self or the expression of them in ones' behavior in difficult situations.</a:t>
            </a:r>
          </a:p>
          <a:p>
            <a:r>
              <a:rPr lang="en-US" sz="4400" b="1" dirty="0">
                <a:solidFill>
                  <a:schemeClr val="bg1"/>
                </a:solidFill>
              </a:rPr>
              <a:t>Self-control plays a major role in your emotional happiness. It can solve Trust issue in a relationship.</a:t>
            </a:r>
          </a:p>
        </p:txBody>
      </p:sp>
    </p:spTree>
    <p:extLst>
      <p:ext uri="{BB962C8B-B14F-4D97-AF65-F5344CB8AC3E}">
        <p14:creationId xmlns:p14="http://schemas.microsoft.com/office/powerpoint/2010/main" val="351359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B7CDE-70B3-1B4B-97A9-41E54AA6B3F4}"/>
              </a:ext>
            </a:extLst>
          </p:cNvPr>
          <p:cNvSpPr>
            <a:spLocks noGrp="1"/>
          </p:cNvSpPr>
          <p:nvPr>
            <p:ph type="title"/>
          </p:nvPr>
        </p:nvSpPr>
        <p:spPr>
          <a:xfrm>
            <a:off x="111211" y="86497"/>
            <a:ext cx="12080789" cy="2074092"/>
          </a:xfrm>
        </p:spPr>
        <p:txBody>
          <a:bodyPr>
            <a:normAutofit/>
          </a:bodyPr>
          <a:lstStyle/>
          <a:p>
            <a:pPr algn="ctr"/>
            <a:r>
              <a:rPr lang="en-US" sz="5400" b="1" dirty="0">
                <a:solidFill>
                  <a:schemeClr val="bg1"/>
                </a:solidFill>
              </a:rPr>
              <a:t>FAITH ADDS ON STEADFASTNESS</a:t>
            </a:r>
            <a:br>
              <a:rPr lang="en-US" sz="5400" b="1" dirty="0">
                <a:solidFill>
                  <a:schemeClr val="bg1"/>
                </a:solidFill>
              </a:rPr>
            </a:br>
            <a:r>
              <a:rPr lang="zh-Hans" altLang="en-US" sz="5400" b="1" dirty="0">
                <a:solidFill>
                  <a:schemeClr val="bg1"/>
                </a:solidFill>
              </a:rPr>
              <a:t>信心加上忍耐</a:t>
            </a:r>
            <a:endParaRPr lang="en-US" sz="5400" b="1" dirty="0">
              <a:solidFill>
                <a:schemeClr val="bg1"/>
              </a:solidFill>
            </a:endParaRPr>
          </a:p>
        </p:txBody>
      </p:sp>
      <p:sp>
        <p:nvSpPr>
          <p:cNvPr id="3" name="Content Placeholder 2">
            <a:extLst>
              <a:ext uri="{FF2B5EF4-FFF2-40B4-BE49-F238E27FC236}">
                <a16:creationId xmlns:a16="http://schemas.microsoft.com/office/drawing/2014/main" id="{8AD585B8-3FCE-E14C-AF48-01EC93088C6B}"/>
              </a:ext>
            </a:extLst>
          </p:cNvPr>
          <p:cNvSpPr>
            <a:spLocks noGrp="1"/>
          </p:cNvSpPr>
          <p:nvPr>
            <p:ph idx="1"/>
          </p:nvPr>
        </p:nvSpPr>
        <p:spPr>
          <a:xfrm>
            <a:off x="0" y="2160589"/>
            <a:ext cx="12369114" cy="4870406"/>
          </a:xfrm>
        </p:spPr>
        <p:txBody>
          <a:bodyPr>
            <a:normAutofit/>
          </a:bodyPr>
          <a:lstStyle/>
          <a:p>
            <a:r>
              <a:rPr lang="en-US" sz="4400" b="1" dirty="0">
                <a:solidFill>
                  <a:schemeClr val="bg1"/>
                </a:solidFill>
              </a:rPr>
              <a:t>WHAT IS STEADFASTNESS</a:t>
            </a:r>
            <a:r>
              <a:rPr lang="zh-Hans" altLang="en-US" sz="4400" b="1" dirty="0">
                <a:solidFill>
                  <a:schemeClr val="bg1"/>
                </a:solidFill>
              </a:rPr>
              <a:t>忍耐</a:t>
            </a:r>
            <a:r>
              <a:rPr lang="en-US" sz="4400" b="1" dirty="0">
                <a:solidFill>
                  <a:schemeClr val="bg1"/>
                </a:solidFill>
              </a:rPr>
              <a:t>?</a:t>
            </a:r>
          </a:p>
          <a:p>
            <a:r>
              <a:rPr lang="en-US" sz="4400" b="1" dirty="0">
                <a:solidFill>
                  <a:schemeClr val="bg1"/>
                </a:solidFill>
              </a:rPr>
              <a:t>Loyal, faithful, committed, dependable, reliable, uncompromising</a:t>
            </a:r>
          </a:p>
          <a:p>
            <a:r>
              <a:rPr lang="en-US" sz="4400" b="1" dirty="0">
                <a:solidFill>
                  <a:schemeClr val="bg1"/>
                </a:solidFill>
              </a:rPr>
              <a:t>In the Bible: immovable, not subject to change</a:t>
            </a:r>
          </a:p>
          <a:p>
            <a:r>
              <a:rPr lang="en-US" sz="4400" b="1" dirty="0">
                <a:solidFill>
                  <a:schemeClr val="bg1"/>
                </a:solidFill>
              </a:rPr>
              <a:t>God's steadfast love (We can depend on God)</a:t>
            </a:r>
          </a:p>
        </p:txBody>
      </p:sp>
    </p:spTree>
    <p:extLst>
      <p:ext uri="{BB962C8B-B14F-4D97-AF65-F5344CB8AC3E}">
        <p14:creationId xmlns:p14="http://schemas.microsoft.com/office/powerpoint/2010/main" val="150937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B7CDE-70B3-1B4B-97A9-41E54AA6B3F4}"/>
              </a:ext>
            </a:extLst>
          </p:cNvPr>
          <p:cNvSpPr>
            <a:spLocks noGrp="1"/>
          </p:cNvSpPr>
          <p:nvPr>
            <p:ph type="title"/>
          </p:nvPr>
        </p:nvSpPr>
        <p:spPr>
          <a:xfrm>
            <a:off x="111211" y="86497"/>
            <a:ext cx="12080789" cy="2074092"/>
          </a:xfrm>
        </p:spPr>
        <p:txBody>
          <a:bodyPr>
            <a:normAutofit/>
          </a:bodyPr>
          <a:lstStyle/>
          <a:p>
            <a:pPr algn="ctr"/>
            <a:r>
              <a:rPr lang="en-US" sz="5400" b="1" dirty="0">
                <a:solidFill>
                  <a:schemeClr val="bg1"/>
                </a:solidFill>
              </a:rPr>
              <a:t>FAITH ADDS ON GODLINESS</a:t>
            </a:r>
            <a:br>
              <a:rPr lang="en-US" sz="5400" b="1" dirty="0">
                <a:solidFill>
                  <a:schemeClr val="bg1"/>
                </a:solidFill>
              </a:rPr>
            </a:br>
            <a:r>
              <a:rPr lang="zh-Hans" altLang="en-US" sz="5400" b="1" dirty="0">
                <a:solidFill>
                  <a:schemeClr val="bg1"/>
                </a:solidFill>
              </a:rPr>
              <a:t>信心加上虔敬</a:t>
            </a:r>
            <a:endParaRPr lang="en-US" sz="5400" b="1" dirty="0">
              <a:solidFill>
                <a:schemeClr val="bg1"/>
              </a:solidFill>
            </a:endParaRPr>
          </a:p>
        </p:txBody>
      </p:sp>
      <p:sp>
        <p:nvSpPr>
          <p:cNvPr id="3" name="Content Placeholder 2">
            <a:extLst>
              <a:ext uri="{FF2B5EF4-FFF2-40B4-BE49-F238E27FC236}">
                <a16:creationId xmlns:a16="http://schemas.microsoft.com/office/drawing/2014/main" id="{8AD585B8-3FCE-E14C-AF48-01EC93088C6B}"/>
              </a:ext>
            </a:extLst>
          </p:cNvPr>
          <p:cNvSpPr>
            <a:spLocks noGrp="1"/>
          </p:cNvSpPr>
          <p:nvPr>
            <p:ph idx="1"/>
          </p:nvPr>
        </p:nvSpPr>
        <p:spPr>
          <a:xfrm>
            <a:off x="0" y="1765173"/>
            <a:ext cx="12192000" cy="4697411"/>
          </a:xfrm>
        </p:spPr>
        <p:txBody>
          <a:bodyPr>
            <a:normAutofit/>
          </a:bodyPr>
          <a:lstStyle/>
          <a:p>
            <a:r>
              <a:rPr lang="en-US" sz="4400" b="1" dirty="0">
                <a:solidFill>
                  <a:schemeClr val="bg1"/>
                </a:solidFill>
              </a:rPr>
              <a:t>WHAT IS GODLINESS</a:t>
            </a:r>
            <a:r>
              <a:rPr lang="zh-Hans" altLang="en-US" sz="4400" b="1" dirty="0">
                <a:solidFill>
                  <a:schemeClr val="bg1"/>
                </a:solidFill>
              </a:rPr>
              <a:t>虔敬</a:t>
            </a:r>
            <a:r>
              <a:rPr lang="en-US" sz="4400" b="1" dirty="0">
                <a:solidFill>
                  <a:schemeClr val="bg1"/>
                </a:solidFill>
              </a:rPr>
              <a:t>?</a:t>
            </a:r>
          </a:p>
          <a:p>
            <a:r>
              <a:rPr lang="en-US" sz="4400" b="1" dirty="0">
                <a:solidFill>
                  <a:schemeClr val="bg1"/>
                </a:solidFill>
              </a:rPr>
              <a:t>Godliness is </a:t>
            </a:r>
            <a:r>
              <a:rPr lang="en-US" sz="4400" b="1" dirty="0" err="1">
                <a:solidFill>
                  <a:schemeClr val="bg1"/>
                </a:solidFill>
              </a:rPr>
              <a:t>comfor</a:t>
            </a:r>
            <a:r>
              <a:rPr lang="en-US" altLang="zh-Hans" sz="4400" b="1" dirty="0" err="1">
                <a:solidFill>
                  <a:schemeClr val="bg1"/>
                </a:solidFill>
              </a:rPr>
              <a:t>m</a:t>
            </a:r>
            <a:r>
              <a:rPr lang="en-US" sz="4400" b="1" dirty="0" err="1">
                <a:solidFill>
                  <a:schemeClr val="bg1"/>
                </a:solidFill>
              </a:rPr>
              <a:t>ing</a:t>
            </a:r>
            <a:r>
              <a:rPr lang="en-US" sz="4400" b="1" dirty="0">
                <a:solidFill>
                  <a:schemeClr val="bg1"/>
                </a:solidFill>
              </a:rPr>
              <a:t> to the laws and wishes of God; pious</a:t>
            </a:r>
          </a:p>
          <a:p>
            <a:r>
              <a:rPr lang="en-US" sz="4400" b="1" dirty="0">
                <a:solidFill>
                  <a:schemeClr val="bg1"/>
                </a:solidFill>
              </a:rPr>
              <a:t>Holiness is sacred, set apart "Make every effort to live in peace with everyone and to be holy, without holiness no one will see the Lord." Hebrews 12:14</a:t>
            </a:r>
          </a:p>
        </p:txBody>
      </p:sp>
    </p:spTree>
    <p:extLst>
      <p:ext uri="{BB962C8B-B14F-4D97-AF65-F5344CB8AC3E}">
        <p14:creationId xmlns:p14="http://schemas.microsoft.com/office/powerpoint/2010/main" val="1367481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B7CDE-70B3-1B4B-97A9-41E54AA6B3F4}"/>
              </a:ext>
            </a:extLst>
          </p:cNvPr>
          <p:cNvSpPr>
            <a:spLocks noGrp="1"/>
          </p:cNvSpPr>
          <p:nvPr>
            <p:ph type="title"/>
          </p:nvPr>
        </p:nvSpPr>
        <p:spPr>
          <a:xfrm>
            <a:off x="111211" y="86497"/>
            <a:ext cx="12080789" cy="2074092"/>
          </a:xfrm>
        </p:spPr>
        <p:txBody>
          <a:bodyPr>
            <a:normAutofit/>
          </a:bodyPr>
          <a:lstStyle/>
          <a:p>
            <a:pPr algn="ctr"/>
            <a:r>
              <a:rPr lang="en-US" sz="5400" b="1" dirty="0">
                <a:solidFill>
                  <a:schemeClr val="bg1"/>
                </a:solidFill>
              </a:rPr>
              <a:t>FAITH ADDS ON BROTHERLY LOVE</a:t>
            </a:r>
            <a:br>
              <a:rPr lang="en-US" sz="5400" b="1" dirty="0">
                <a:solidFill>
                  <a:schemeClr val="bg1"/>
                </a:solidFill>
              </a:rPr>
            </a:br>
            <a:r>
              <a:rPr lang="zh-Hans" altLang="en-US" sz="5400" b="1" dirty="0">
                <a:solidFill>
                  <a:schemeClr val="bg1"/>
                </a:solidFill>
              </a:rPr>
              <a:t>信心加上爱弟兄的心</a:t>
            </a:r>
            <a:endParaRPr lang="en-US" sz="5400" b="1" dirty="0">
              <a:solidFill>
                <a:schemeClr val="bg1"/>
              </a:solidFill>
            </a:endParaRPr>
          </a:p>
        </p:txBody>
      </p:sp>
      <p:sp>
        <p:nvSpPr>
          <p:cNvPr id="3" name="Content Placeholder 2">
            <a:extLst>
              <a:ext uri="{FF2B5EF4-FFF2-40B4-BE49-F238E27FC236}">
                <a16:creationId xmlns:a16="http://schemas.microsoft.com/office/drawing/2014/main" id="{8AD585B8-3FCE-E14C-AF48-01EC93088C6B}"/>
              </a:ext>
            </a:extLst>
          </p:cNvPr>
          <p:cNvSpPr>
            <a:spLocks noGrp="1"/>
          </p:cNvSpPr>
          <p:nvPr>
            <p:ph idx="1"/>
          </p:nvPr>
        </p:nvSpPr>
        <p:spPr>
          <a:xfrm>
            <a:off x="0" y="2160589"/>
            <a:ext cx="12192000" cy="4697411"/>
          </a:xfrm>
        </p:spPr>
        <p:txBody>
          <a:bodyPr>
            <a:normAutofit/>
          </a:bodyPr>
          <a:lstStyle/>
          <a:p>
            <a:r>
              <a:rPr lang="en-US" sz="4400" b="1" dirty="0">
                <a:solidFill>
                  <a:schemeClr val="bg1"/>
                </a:solidFill>
              </a:rPr>
              <a:t>WHAT IS BROTHERLY LOVE</a:t>
            </a:r>
            <a:r>
              <a:rPr lang="zh-Hans" altLang="en-US" sz="4400" b="1" dirty="0">
                <a:solidFill>
                  <a:schemeClr val="bg1"/>
                </a:solidFill>
              </a:rPr>
              <a:t>爱弟兄</a:t>
            </a:r>
            <a:r>
              <a:rPr lang="en-US" sz="4400" b="1" dirty="0">
                <a:solidFill>
                  <a:schemeClr val="bg1"/>
                </a:solidFill>
              </a:rPr>
              <a:t>?</a:t>
            </a:r>
          </a:p>
          <a:p>
            <a:r>
              <a:rPr lang="en-US" sz="4400" b="1" dirty="0">
                <a:solidFill>
                  <a:schemeClr val="bg1"/>
                </a:solidFill>
              </a:rPr>
              <a:t>Greek: Philia the same as John 13:34-35 "Love your Neighbor" which is the second greatest commandment</a:t>
            </a:r>
          </a:p>
          <a:p>
            <a:r>
              <a:rPr lang="en-US" sz="4400" b="1" dirty="0">
                <a:solidFill>
                  <a:schemeClr val="bg1"/>
                </a:solidFill>
              </a:rPr>
              <a:t>Affection (a connection)</a:t>
            </a:r>
          </a:p>
          <a:p>
            <a:pPr marL="0" indent="0">
              <a:buNone/>
            </a:pPr>
            <a:endParaRPr lang="en-US" sz="4400" b="1" dirty="0">
              <a:solidFill>
                <a:schemeClr val="bg1"/>
              </a:solidFill>
            </a:endParaRPr>
          </a:p>
        </p:txBody>
      </p:sp>
    </p:spTree>
    <p:extLst>
      <p:ext uri="{BB962C8B-B14F-4D97-AF65-F5344CB8AC3E}">
        <p14:creationId xmlns:p14="http://schemas.microsoft.com/office/powerpoint/2010/main" val="1420530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3DEB230-8CDA-1441-ADA8-07055E2FCAEE}"/>
              </a:ext>
            </a:extLst>
          </p:cNvPr>
          <p:cNvPicPr>
            <a:picLocks noChangeAspect="1"/>
          </p:cNvPicPr>
          <p:nvPr/>
        </p:nvPicPr>
        <p:blipFill>
          <a:blip r:embed="rId3"/>
          <a:stretch>
            <a:fillRect/>
          </a:stretch>
        </p:blipFill>
        <p:spPr>
          <a:xfrm>
            <a:off x="5334000" y="0"/>
            <a:ext cx="6858000" cy="6858000"/>
          </a:xfrm>
          <a:prstGeom prst="rect">
            <a:avLst/>
          </a:prstGeom>
        </p:spPr>
      </p:pic>
      <p:pic>
        <p:nvPicPr>
          <p:cNvPr id="3" name="Picture 2">
            <a:extLst>
              <a:ext uri="{FF2B5EF4-FFF2-40B4-BE49-F238E27FC236}">
                <a16:creationId xmlns:a16="http://schemas.microsoft.com/office/drawing/2014/main" id="{EDFBEDF2-00B9-5042-9F21-4B23AB062F2F}"/>
              </a:ext>
            </a:extLst>
          </p:cNvPr>
          <p:cNvPicPr>
            <a:picLocks noChangeAspect="1"/>
          </p:cNvPicPr>
          <p:nvPr/>
        </p:nvPicPr>
        <p:blipFill>
          <a:blip r:embed="rId4"/>
          <a:stretch>
            <a:fillRect/>
          </a:stretch>
        </p:blipFill>
        <p:spPr>
          <a:xfrm>
            <a:off x="0" y="3521412"/>
            <a:ext cx="5560978" cy="3336587"/>
          </a:xfrm>
          <a:prstGeom prst="rect">
            <a:avLst/>
          </a:prstGeom>
        </p:spPr>
      </p:pic>
      <p:sp>
        <p:nvSpPr>
          <p:cNvPr id="4" name="TextBox 3">
            <a:extLst>
              <a:ext uri="{FF2B5EF4-FFF2-40B4-BE49-F238E27FC236}">
                <a16:creationId xmlns:a16="http://schemas.microsoft.com/office/drawing/2014/main" id="{72CF8B1B-27AE-9B46-A023-BBBF6AB79C27}"/>
              </a:ext>
            </a:extLst>
          </p:cNvPr>
          <p:cNvSpPr txBox="1"/>
          <p:nvPr/>
        </p:nvSpPr>
        <p:spPr>
          <a:xfrm>
            <a:off x="1000897" y="803189"/>
            <a:ext cx="3850734" cy="2123658"/>
          </a:xfrm>
          <a:prstGeom prst="rect">
            <a:avLst/>
          </a:prstGeom>
          <a:noFill/>
        </p:spPr>
        <p:txBody>
          <a:bodyPr wrap="none" rtlCol="0">
            <a:spAutoFit/>
          </a:bodyPr>
          <a:lstStyle/>
          <a:p>
            <a:r>
              <a:rPr lang="en-US" sz="4400" b="1" dirty="0">
                <a:solidFill>
                  <a:schemeClr val="bg1"/>
                </a:solidFill>
              </a:rPr>
              <a:t>Illustration</a:t>
            </a:r>
          </a:p>
          <a:p>
            <a:r>
              <a:rPr lang="en-US" sz="4400" b="1" dirty="0">
                <a:solidFill>
                  <a:schemeClr val="bg1"/>
                </a:solidFill>
              </a:rPr>
              <a:t>Two cats</a:t>
            </a:r>
          </a:p>
          <a:p>
            <a:r>
              <a:rPr lang="en-US" sz="4400" b="1" dirty="0">
                <a:solidFill>
                  <a:schemeClr val="bg1"/>
                </a:solidFill>
              </a:rPr>
              <a:t>And a Monkey</a:t>
            </a:r>
          </a:p>
        </p:txBody>
      </p:sp>
    </p:spTree>
    <p:extLst>
      <p:ext uri="{BB962C8B-B14F-4D97-AF65-F5344CB8AC3E}">
        <p14:creationId xmlns:p14="http://schemas.microsoft.com/office/powerpoint/2010/main" val="11589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250</TotalTime>
  <Words>681</Words>
  <Application>Microsoft Macintosh PowerPoint</Application>
  <PresentationFormat>Widescreen</PresentationFormat>
  <Paragraphs>70</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方正姚体</vt:lpstr>
      <vt:lpstr>华文新魏</vt:lpstr>
      <vt:lpstr>Arial</vt:lpstr>
      <vt:lpstr>Calibri</vt:lpstr>
      <vt:lpstr>Trebuchet MS</vt:lpstr>
      <vt:lpstr>Wingdings 3</vt:lpstr>
      <vt:lpstr>Facet</vt:lpstr>
      <vt:lpstr>BE DILIGENT 要殷勤 </vt:lpstr>
      <vt:lpstr>PowerPoint Presentation</vt:lpstr>
      <vt:lpstr>FAITH ADDS ON VIRTUE 信心加上德行</vt:lpstr>
      <vt:lpstr>FAITH ADDS ON KNOWLEDGE 信心加上知识</vt:lpstr>
      <vt:lpstr>FAITH ADDS ON SELF-CONTROL 信心加上节制</vt:lpstr>
      <vt:lpstr>FAITH ADDS ON STEADFASTNESS 信心加上忍耐</vt:lpstr>
      <vt:lpstr>FAITH ADDS ON GODLINESS 信心加上虔敬</vt:lpstr>
      <vt:lpstr>FAITH ADDS ON BROTHERLY LOVE 信心加上爱弟兄的心</vt:lpstr>
      <vt:lpstr>PowerPoint Presentation</vt:lpstr>
      <vt:lpstr>FAITH ADDS ON LOVE FOR ALL 信心加上爱众人的心</vt:lpstr>
      <vt:lpstr>PowerPoint Presentation</vt:lpstr>
      <vt:lpstr>Isaiah 53:2 以赛亚书五十三章二节</vt:lpstr>
      <vt:lpstr>James 4:12 雅各书四章十二节</vt:lpstr>
      <vt:lpstr>PowerPoint Presentation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DILIGENT 要殷勤 </dc:title>
  <dc:creator>Jane Pan</dc:creator>
  <cp:lastModifiedBy>Jane Pan</cp:lastModifiedBy>
  <cp:revision>19</cp:revision>
  <dcterms:created xsi:type="dcterms:W3CDTF">2019-10-09T16:37:25Z</dcterms:created>
  <dcterms:modified xsi:type="dcterms:W3CDTF">2019-10-11T19:01:50Z</dcterms:modified>
</cp:coreProperties>
</file>