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9" r:id="rId3"/>
    <p:sldId id="257" r:id="rId4"/>
    <p:sldId id="266" r:id="rId5"/>
    <p:sldId id="260" r:id="rId6"/>
    <p:sldId id="263" r:id="rId7"/>
    <p:sldId id="258" r:id="rId8"/>
    <p:sldId id="265" r:id="rId9"/>
    <p:sldId id="261" r:id="rId10"/>
    <p:sldId id="259" r:id="rId11"/>
    <p:sldId id="262"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2D24C-02E4-9740-A5FB-FDFA7D7E2582}" type="datetimeFigureOut">
              <a:rPr lang="en-US" smtClean="0"/>
              <a:t>8/21/19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3373-62CD-FA47-8FA8-A448BDF100DA}" type="slidenum">
              <a:rPr lang="en-US" smtClean="0"/>
              <a:t>‹#›</a:t>
            </a:fld>
            <a:endParaRPr lang="en-US"/>
          </a:p>
        </p:txBody>
      </p:sp>
    </p:spTree>
    <p:extLst>
      <p:ext uri="{BB962C8B-B14F-4D97-AF65-F5344CB8AC3E}">
        <p14:creationId xmlns:p14="http://schemas.microsoft.com/office/powerpoint/2010/main" val="426054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is Hard! Illustration of the baldhead eagle, the American symbol bird. Eagles can have a lifespan of 70 years. The first 40 depends on the food, environment, and genes of the eagle. </a:t>
            </a:r>
            <a:r>
              <a:rPr lang="en-US" sz="1200" b="0" i="0" u="none" strike="noStrike" kern="1200" dirty="0">
                <a:solidFill>
                  <a:schemeClr val="tx1"/>
                </a:solidFill>
                <a:effectLst/>
                <a:latin typeface="+mn-lt"/>
                <a:ea typeface="+mn-ea"/>
                <a:cs typeface="+mn-cs"/>
              </a:rPr>
              <a:t>Bald </a:t>
            </a:r>
            <a:r>
              <a:rPr lang="en-US" sz="1200" b="1" i="0" u="none" strike="noStrike" kern="1200" dirty="0">
                <a:solidFill>
                  <a:schemeClr val="tx1"/>
                </a:solidFill>
                <a:effectLst/>
                <a:latin typeface="+mn-lt"/>
                <a:ea typeface="+mn-ea"/>
                <a:cs typeface="+mn-cs"/>
              </a:rPr>
              <a:t>Eagle</a:t>
            </a:r>
            <a:r>
              <a:rPr lang="en-US" sz="1200" b="0" i="0" u="none" strike="noStrike" kern="1200" dirty="0">
                <a:solidFill>
                  <a:schemeClr val="tx1"/>
                </a:solidFill>
                <a:effectLst/>
                <a:latin typeface="+mn-lt"/>
                <a:ea typeface="+mn-ea"/>
                <a:cs typeface="+mn-cs"/>
              </a:rPr>
              <a:t>, US </a:t>
            </a:r>
            <a:r>
              <a:rPr lang="en-US" sz="1200" b="1" i="0" u="none" strike="noStrike" kern="1200" dirty="0">
                <a:solidFill>
                  <a:schemeClr val="tx1"/>
                </a:solidFill>
                <a:effectLst/>
                <a:latin typeface="+mn-lt"/>
                <a:ea typeface="+mn-ea"/>
                <a:cs typeface="+mn-cs"/>
              </a:rPr>
              <a:t>National</a:t>
            </a:r>
            <a:r>
              <a:rPr lang="en-US" sz="1200" b="0" i="0" u="none" strike="noStrike" kern="1200" dirty="0">
                <a:solidFill>
                  <a:schemeClr val="tx1"/>
                </a:solidFill>
                <a:effectLst/>
                <a:latin typeface="+mn-lt"/>
                <a:ea typeface="+mn-ea"/>
                <a:cs typeface="+mn-cs"/>
              </a:rPr>
              <a:t> Emblem. The bald </a:t>
            </a:r>
            <a:r>
              <a:rPr lang="en-US" sz="1200" b="1" i="0" u="none" strike="noStrike" kern="1200" dirty="0">
                <a:solidFill>
                  <a:schemeClr val="tx1"/>
                </a:solidFill>
                <a:effectLst/>
                <a:latin typeface="+mn-lt"/>
                <a:ea typeface="+mn-ea"/>
                <a:cs typeface="+mn-cs"/>
              </a:rPr>
              <a:t>eagle</a:t>
            </a:r>
            <a:r>
              <a:rPr lang="en-US" sz="1200" b="0" i="0" u="none" strike="noStrike" kern="1200" dirty="0">
                <a:solidFill>
                  <a:schemeClr val="tx1"/>
                </a:solidFill>
                <a:effectLst/>
                <a:latin typeface="+mn-lt"/>
                <a:ea typeface="+mn-ea"/>
                <a:cs typeface="+mn-cs"/>
              </a:rPr>
              <a:t> was </a:t>
            </a:r>
            <a:r>
              <a:rPr lang="en-US" sz="1200" b="1" i="0" u="none" strike="noStrike" kern="1200" dirty="0">
                <a:solidFill>
                  <a:schemeClr val="tx1"/>
                </a:solidFill>
                <a:effectLst/>
                <a:latin typeface="+mn-lt"/>
                <a:ea typeface="+mn-ea"/>
                <a:cs typeface="+mn-cs"/>
              </a:rPr>
              <a:t>chosen</a:t>
            </a:r>
            <a:r>
              <a:rPr lang="en-US" sz="1200" b="0" i="0" u="none" strike="noStrike" kern="1200" dirty="0">
                <a:solidFill>
                  <a:schemeClr val="tx1"/>
                </a:solidFill>
                <a:effectLst/>
                <a:latin typeface="+mn-lt"/>
                <a:ea typeface="+mn-ea"/>
                <a:cs typeface="+mn-cs"/>
              </a:rPr>
              <a:t> June 20, 1782 as the emblem of the United States of America, because of its long life, great strength and majestic looks, and also because it was then believed to exist only on this continent. Forty years ago, our national symbol was in danger of extinction throughout most of its range. Habitat destruction and degradation, illegal shooting, and the contamination of its food source, largely as a consequence of DDT, decimated the </a:t>
            </a:r>
            <a:r>
              <a:rPr lang="en-US" sz="1200" b="1" i="0" u="none" strike="noStrike" kern="1200" dirty="0" err="1">
                <a:solidFill>
                  <a:schemeClr val="tx1"/>
                </a:solidFill>
                <a:effectLst/>
                <a:latin typeface="+mn-lt"/>
                <a:ea typeface="+mn-ea"/>
                <a:cs typeface="+mn-cs"/>
              </a:rPr>
              <a:t>eagle</a:t>
            </a:r>
            <a:r>
              <a:rPr lang="en-US" sz="1200" b="0" i="0" u="none" strike="noStrike" kern="1200" dirty="0" err="1">
                <a:solidFill>
                  <a:schemeClr val="tx1"/>
                </a:solidFill>
                <a:effectLst/>
                <a:latin typeface="+mn-lt"/>
                <a:ea typeface="+mn-ea"/>
                <a:cs typeface="+mn-cs"/>
              </a:rPr>
              <a:t>population</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0583373-62CD-FA47-8FA8-A448BDF100DA}" type="slidenum">
              <a:rPr lang="en-US" smtClean="0"/>
              <a:t>12</a:t>
            </a:fld>
            <a:endParaRPr lang="en-US"/>
          </a:p>
        </p:txBody>
      </p:sp>
    </p:spTree>
    <p:extLst>
      <p:ext uri="{BB962C8B-B14F-4D97-AF65-F5344CB8AC3E}">
        <p14:creationId xmlns:p14="http://schemas.microsoft.com/office/powerpoint/2010/main" val="374490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8/21/19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8/21/19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8/21/19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Kairos#cite_note-17" TargetMode="External"/><Relationship Id="rId2" Type="http://schemas.openxmlformats.org/officeDocument/2006/relationships/hyperlink" Target="https://www.biblegateway.com/passage/?search=Mark%201:15&#8211;1:15&amp;version=nkjv"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Acts%2027:9&#8211;27:9&amp;version=nkjv" TargetMode="External"/><Relationship Id="rId5" Type="http://schemas.openxmlformats.org/officeDocument/2006/relationships/hyperlink" Target="https://www.biblegateway.com/passage/?search=Acts%2013:18&#8211;13:18&amp;version=nkjv" TargetMode="External"/><Relationship Id="rId4" Type="http://schemas.openxmlformats.org/officeDocument/2006/relationships/hyperlink" Target="https://en.wikipedia.org/wiki/Kairos#cite_note-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0058-9C95-0E43-8496-F761F9A0B725}"/>
              </a:ext>
            </a:extLst>
          </p:cNvPr>
          <p:cNvSpPr>
            <a:spLocks noGrp="1"/>
          </p:cNvSpPr>
          <p:nvPr>
            <p:ph type="ctrTitle"/>
          </p:nvPr>
        </p:nvSpPr>
        <p:spPr>
          <a:xfrm>
            <a:off x="568960" y="548641"/>
            <a:ext cx="11115040" cy="4043680"/>
          </a:xfrm>
        </p:spPr>
        <p:txBody>
          <a:bodyPr/>
          <a:lstStyle/>
          <a:p>
            <a:pPr algn="ctr"/>
            <a:r>
              <a:rPr lang="en-US" sz="7200" b="1" dirty="0">
                <a:solidFill>
                  <a:schemeClr val="bg1"/>
                </a:solidFill>
              </a:rPr>
              <a:t>TIME MANAGEMENT</a:t>
            </a:r>
            <a:br>
              <a:rPr lang="en-US" sz="7200" b="1" dirty="0">
                <a:solidFill>
                  <a:schemeClr val="bg1"/>
                </a:solidFill>
              </a:rPr>
            </a:br>
            <a:r>
              <a:rPr lang="zh-Hans" altLang="en-US" sz="8800" b="1" dirty="0">
                <a:solidFill>
                  <a:schemeClr val="bg1"/>
                </a:solidFill>
              </a:rPr>
              <a:t>时间管理</a:t>
            </a:r>
            <a:br>
              <a:rPr lang="en-US" sz="7200" b="1" dirty="0">
                <a:solidFill>
                  <a:schemeClr val="bg1"/>
                </a:solidFill>
              </a:rPr>
            </a:br>
            <a:endParaRPr lang="en-US" sz="7200" b="1" dirty="0">
              <a:solidFill>
                <a:schemeClr val="bg1"/>
              </a:solidFill>
            </a:endParaRPr>
          </a:p>
        </p:txBody>
      </p:sp>
      <p:sp>
        <p:nvSpPr>
          <p:cNvPr id="3" name="Subtitle 2">
            <a:extLst>
              <a:ext uri="{FF2B5EF4-FFF2-40B4-BE49-F238E27FC236}">
                <a16:creationId xmlns:a16="http://schemas.microsoft.com/office/drawing/2014/main" id="{0E1C8D32-1114-6942-A740-E69C84D8F470}"/>
              </a:ext>
            </a:extLst>
          </p:cNvPr>
          <p:cNvSpPr>
            <a:spLocks noGrp="1"/>
          </p:cNvSpPr>
          <p:nvPr>
            <p:ph type="subTitle" idx="1"/>
          </p:nvPr>
        </p:nvSpPr>
        <p:spPr>
          <a:xfrm>
            <a:off x="457200" y="4094480"/>
            <a:ext cx="11226800" cy="2286000"/>
          </a:xfrm>
        </p:spPr>
        <p:txBody>
          <a:bodyPr>
            <a:normAutofit/>
          </a:bodyPr>
          <a:lstStyle/>
          <a:p>
            <a:pPr algn="ctr"/>
            <a:r>
              <a:rPr lang="en-US" sz="6000" b="1" dirty="0">
                <a:solidFill>
                  <a:schemeClr val="bg1"/>
                </a:solidFill>
              </a:rPr>
              <a:t>EPHESIANS 5:15-17</a:t>
            </a:r>
          </a:p>
          <a:p>
            <a:pPr algn="ctr"/>
            <a:r>
              <a:rPr lang="zh-Hans" altLang="en-US" sz="6000" b="1" dirty="0">
                <a:solidFill>
                  <a:schemeClr val="bg1"/>
                </a:solidFill>
              </a:rPr>
              <a:t>以弗所书五章十五</a:t>
            </a:r>
            <a:r>
              <a:rPr lang="en-US" altLang="zh-Hans" sz="6000" b="1" dirty="0">
                <a:solidFill>
                  <a:schemeClr val="bg1"/>
                </a:solidFill>
              </a:rPr>
              <a:t>-</a:t>
            </a:r>
            <a:r>
              <a:rPr lang="zh-Hans" altLang="en-US" sz="6000" b="1" dirty="0">
                <a:solidFill>
                  <a:schemeClr val="bg1"/>
                </a:solidFill>
              </a:rPr>
              <a:t>十七节</a:t>
            </a:r>
            <a:endParaRPr lang="en-US" sz="6000" b="1" dirty="0">
              <a:solidFill>
                <a:schemeClr val="bg1"/>
              </a:solidFill>
            </a:endParaRPr>
          </a:p>
        </p:txBody>
      </p:sp>
    </p:spTree>
    <p:extLst>
      <p:ext uri="{BB962C8B-B14F-4D97-AF65-F5344CB8AC3E}">
        <p14:creationId xmlns:p14="http://schemas.microsoft.com/office/powerpoint/2010/main" val="197842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162560"/>
            <a:ext cx="12192000" cy="2153920"/>
          </a:xfrm>
        </p:spPr>
        <p:txBody>
          <a:bodyPr/>
          <a:lstStyle/>
          <a:p>
            <a:pPr algn="ctr"/>
            <a:r>
              <a:rPr lang="en-US" sz="5400" b="1" dirty="0"/>
              <a:t>DON'T ACT THOUGHTLESS</a:t>
            </a:r>
            <a:br>
              <a:rPr lang="en-US" sz="5400" b="1" dirty="0"/>
            </a:br>
            <a:r>
              <a:rPr lang="zh-Hans" altLang="en-US" sz="5400" b="1" dirty="0"/>
              <a:t>不要糊涂</a:t>
            </a:r>
            <a:endParaRPr lang="en-US" sz="54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altLang="zh-Hans" sz="6000" b="1" dirty="0">
                <a:solidFill>
                  <a:schemeClr val="accent1">
                    <a:lumMod val="50000"/>
                  </a:schemeClr>
                </a:solidFill>
              </a:rPr>
              <a:t>17 "Therefore do not be foolish, but understand what the will of the Lord is."</a:t>
            </a:r>
            <a:r>
              <a:rPr lang="en-US" altLang="zh-Hans" sz="6000" b="1" dirty="0">
                <a:solidFill>
                  <a:schemeClr val="accent1">
                    <a:lumMod val="75000"/>
                  </a:schemeClr>
                </a:solidFill>
              </a:rPr>
              <a:t>   </a:t>
            </a:r>
            <a:r>
              <a:rPr lang="zh-Hans" altLang="en-US" sz="6000" b="1" dirty="0">
                <a:solidFill>
                  <a:schemeClr val="accent1">
                    <a:lumMod val="75000"/>
                  </a:schemeClr>
                </a:solidFill>
              </a:rPr>
              <a:t>                           </a:t>
            </a:r>
            <a:r>
              <a:rPr lang="zh-Hans" altLang="en-US" sz="6000" b="1" dirty="0">
                <a:solidFill>
                  <a:schemeClr val="accent1">
                    <a:lumMod val="50000"/>
                  </a:schemeClr>
                </a:solidFill>
              </a:rPr>
              <a:t>“不要作糊涂人，要明白主的旨意如何。”</a:t>
            </a:r>
            <a:endParaRPr lang="en-US" altLang="zh-Hans" sz="6000" b="1" dirty="0">
              <a:solidFill>
                <a:schemeClr val="accent1">
                  <a:lumMod val="50000"/>
                </a:schemeClr>
              </a:solidFill>
            </a:endParaRPr>
          </a:p>
        </p:txBody>
      </p:sp>
    </p:spTree>
    <p:extLst>
      <p:ext uri="{BB962C8B-B14F-4D97-AF65-F5344CB8AC3E}">
        <p14:creationId xmlns:p14="http://schemas.microsoft.com/office/powerpoint/2010/main" val="394830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169974"/>
            <a:ext cx="12192000" cy="2153920"/>
          </a:xfrm>
        </p:spPr>
        <p:txBody>
          <a:bodyPr/>
          <a:lstStyle/>
          <a:p>
            <a:pPr algn="ctr"/>
            <a:r>
              <a:rPr lang="en-US" sz="5400" b="1" dirty="0"/>
              <a:t>DILIGENT WITH YOUR TIME</a:t>
            </a:r>
            <a:br>
              <a:rPr lang="en-US" sz="5400" b="1" dirty="0"/>
            </a:br>
            <a:r>
              <a:rPr lang="zh-Hans" altLang="en-US" sz="5400" b="1" dirty="0"/>
              <a:t>神许可的筹划时间</a:t>
            </a:r>
            <a:endParaRPr lang="en-US" sz="54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sz="4400" b="1" dirty="0">
                <a:solidFill>
                  <a:schemeClr val="accent1">
                    <a:lumMod val="50000"/>
                  </a:schemeClr>
                </a:solidFill>
              </a:rPr>
              <a:t>Proverbs 21:5 "The plans of the diligent lead surely to abundance, but everyone who is hasty comes only to poverty.</a:t>
            </a:r>
            <a:r>
              <a:rPr lang="zh-Hans" altLang="en-US" sz="4400" b="1" dirty="0">
                <a:solidFill>
                  <a:schemeClr val="accent1">
                    <a:lumMod val="50000"/>
                  </a:schemeClr>
                </a:solidFill>
              </a:rPr>
              <a:t>”</a:t>
            </a:r>
            <a:endParaRPr lang="en-US" altLang="zh-Hans" sz="4400" b="1" dirty="0">
              <a:solidFill>
                <a:schemeClr val="accent1">
                  <a:lumMod val="50000"/>
                </a:schemeClr>
              </a:solidFill>
            </a:endParaRPr>
          </a:p>
          <a:p>
            <a:r>
              <a:rPr lang="zh-Hans" altLang="en-US" sz="4800" b="1" dirty="0">
                <a:solidFill>
                  <a:schemeClr val="accent1">
                    <a:lumMod val="50000"/>
                  </a:schemeClr>
                </a:solidFill>
              </a:rPr>
              <a:t>箴言</a:t>
            </a:r>
            <a:r>
              <a:rPr lang="en-US" altLang="zh-Hans" sz="4800" b="1" dirty="0">
                <a:solidFill>
                  <a:schemeClr val="accent1">
                    <a:lumMod val="50000"/>
                  </a:schemeClr>
                </a:solidFill>
              </a:rPr>
              <a:t>21:5</a:t>
            </a:r>
            <a:r>
              <a:rPr lang="zh-Hans" altLang="en-US" sz="4800" b="1" dirty="0">
                <a:solidFill>
                  <a:schemeClr val="accent1">
                    <a:lumMod val="50000"/>
                  </a:schemeClr>
                </a:solidFill>
              </a:rPr>
              <a:t>“殷勤筹划的，足致丰裕；行事急躁的，都必缺乏。”</a:t>
            </a:r>
            <a:endParaRPr lang="en-US" altLang="zh-Hans" sz="4800" b="1" dirty="0">
              <a:solidFill>
                <a:schemeClr val="accent1">
                  <a:lumMod val="50000"/>
                </a:schemeClr>
              </a:solidFill>
            </a:endParaRPr>
          </a:p>
          <a:p>
            <a:r>
              <a:rPr lang="zh-Hans" altLang="en-US" sz="4800" b="1" dirty="0">
                <a:solidFill>
                  <a:schemeClr val="accent1">
                    <a:lumMod val="50000"/>
                  </a:schemeClr>
                </a:solidFill>
              </a:rPr>
              <a:t>早起；不要懒惰；作聪</a:t>
            </a:r>
            <a:r>
              <a:rPr lang="zh-Hans" altLang="en-US" sz="4800" b="1">
                <a:solidFill>
                  <a:schemeClr val="accent1">
                    <a:lumMod val="50000"/>
                  </a:schemeClr>
                </a:solidFill>
              </a:rPr>
              <a:t>明人；改坏习惯</a:t>
            </a:r>
            <a:r>
              <a:rPr lang="zh-Hans" altLang="en-US" sz="4800" b="1" dirty="0">
                <a:solidFill>
                  <a:schemeClr val="accent1">
                    <a:lumMod val="50000"/>
                  </a:schemeClr>
                </a:solidFill>
              </a:rPr>
              <a:t>！</a:t>
            </a:r>
            <a:endParaRPr lang="en-US" sz="4800" b="1" dirty="0">
              <a:solidFill>
                <a:schemeClr val="accent1">
                  <a:lumMod val="50000"/>
                </a:schemeClr>
              </a:solidFill>
            </a:endParaRPr>
          </a:p>
        </p:txBody>
      </p:sp>
    </p:spTree>
    <p:extLst>
      <p:ext uri="{BB962C8B-B14F-4D97-AF65-F5344CB8AC3E}">
        <p14:creationId xmlns:p14="http://schemas.microsoft.com/office/powerpoint/2010/main" val="164156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139838-1187-614F-9335-27A13ADF2224}"/>
              </a:ext>
            </a:extLst>
          </p:cNvPr>
          <p:cNvPicPr>
            <a:picLocks noChangeAspect="1"/>
          </p:cNvPicPr>
          <p:nvPr/>
        </p:nvPicPr>
        <p:blipFill rotWithShape="1">
          <a:blip r:embed="rId3"/>
          <a:srcRect l="14054" r="14051" b="-3"/>
          <a:stretch/>
        </p:blipFill>
        <p:spPr>
          <a:xfrm>
            <a:off x="0" y="-162682"/>
            <a:ext cx="3571103" cy="3551576"/>
          </a:xfrm>
          <a:prstGeom prst="rect">
            <a:avLst/>
          </a:prstGeom>
        </p:spPr>
      </p:pic>
      <p:pic>
        <p:nvPicPr>
          <p:cNvPr id="5" name="Picture 4">
            <a:extLst>
              <a:ext uri="{FF2B5EF4-FFF2-40B4-BE49-F238E27FC236}">
                <a16:creationId xmlns:a16="http://schemas.microsoft.com/office/drawing/2014/main" id="{C4779393-E611-DA4A-BD8D-18DA5E8C03CC}"/>
              </a:ext>
            </a:extLst>
          </p:cNvPr>
          <p:cNvPicPr>
            <a:picLocks noChangeAspect="1"/>
          </p:cNvPicPr>
          <p:nvPr/>
        </p:nvPicPr>
        <p:blipFill rotWithShape="1">
          <a:blip r:embed="rId4"/>
          <a:srcRect l="22170" r="10768" b="-1"/>
          <a:stretch/>
        </p:blipFill>
        <p:spPr>
          <a:xfrm>
            <a:off x="0" y="3304526"/>
            <a:ext cx="3571103" cy="3554538"/>
          </a:xfrm>
          <a:prstGeom prst="rect">
            <a:avLst/>
          </a:prstGeom>
        </p:spPr>
      </p:pic>
      <p:pic>
        <p:nvPicPr>
          <p:cNvPr id="17" name="Picture 16">
            <a:extLst>
              <a:ext uri="{FF2B5EF4-FFF2-40B4-BE49-F238E27FC236}">
                <a16:creationId xmlns:a16="http://schemas.microsoft.com/office/drawing/2014/main" id="{56A29147-07AE-F74D-9A2A-BF9ECE4BF282}"/>
              </a:ext>
            </a:extLst>
          </p:cNvPr>
          <p:cNvPicPr>
            <a:picLocks noChangeAspect="1"/>
          </p:cNvPicPr>
          <p:nvPr/>
        </p:nvPicPr>
        <p:blipFill rotWithShape="1">
          <a:blip r:embed="rId5"/>
          <a:srcRect l="34354" r="21156" b="-1"/>
          <a:stretch/>
        </p:blipFill>
        <p:spPr>
          <a:xfrm>
            <a:off x="3571103" y="32838"/>
            <a:ext cx="4558015" cy="6823264"/>
          </a:xfrm>
          <a:prstGeom prst="rect">
            <a:avLst/>
          </a:prstGeom>
        </p:spPr>
      </p:pic>
      <p:pic>
        <p:nvPicPr>
          <p:cNvPr id="20" name="Picture 19">
            <a:extLst>
              <a:ext uri="{FF2B5EF4-FFF2-40B4-BE49-F238E27FC236}">
                <a16:creationId xmlns:a16="http://schemas.microsoft.com/office/drawing/2014/main" id="{B6F0D7A9-4DBF-364E-92A2-6B6CC5089E03}"/>
              </a:ext>
            </a:extLst>
          </p:cNvPr>
          <p:cNvPicPr>
            <a:picLocks noChangeAspect="1"/>
          </p:cNvPicPr>
          <p:nvPr/>
        </p:nvPicPr>
        <p:blipFill rotWithShape="1">
          <a:blip r:embed="rId6"/>
          <a:srcRect r="1" b="4568"/>
          <a:stretch/>
        </p:blipFill>
        <p:spPr>
          <a:xfrm>
            <a:off x="7523926" y="29876"/>
            <a:ext cx="4668074" cy="6988020"/>
          </a:xfrm>
          <a:prstGeom prst="rect">
            <a:avLst/>
          </a:prstGeom>
        </p:spPr>
      </p:pic>
      <p:pic>
        <p:nvPicPr>
          <p:cNvPr id="22" name="Picture 21">
            <a:extLst>
              <a:ext uri="{FF2B5EF4-FFF2-40B4-BE49-F238E27FC236}">
                <a16:creationId xmlns:a16="http://schemas.microsoft.com/office/drawing/2014/main" id="{5315AFA8-CB75-5E47-9BBC-8D2041085703}"/>
              </a:ext>
            </a:extLst>
          </p:cNvPr>
          <p:cNvPicPr>
            <a:picLocks noChangeAspect="1"/>
          </p:cNvPicPr>
          <p:nvPr/>
        </p:nvPicPr>
        <p:blipFill>
          <a:blip r:embed="rId7"/>
          <a:stretch>
            <a:fillRect/>
          </a:stretch>
        </p:blipFill>
        <p:spPr>
          <a:xfrm>
            <a:off x="1333500" y="895350"/>
            <a:ext cx="9525000" cy="5067300"/>
          </a:xfrm>
          <a:prstGeom prst="rect">
            <a:avLst/>
          </a:prstGeom>
        </p:spPr>
      </p:pic>
    </p:spTree>
    <p:extLst>
      <p:ext uri="{BB962C8B-B14F-4D97-AF65-F5344CB8AC3E}">
        <p14:creationId xmlns:p14="http://schemas.microsoft.com/office/powerpoint/2010/main" val="735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8D6F-C774-2E41-8EAF-F85BE86B638D}"/>
              </a:ext>
            </a:extLst>
          </p:cNvPr>
          <p:cNvSpPr>
            <a:spLocks noGrp="1"/>
          </p:cNvSpPr>
          <p:nvPr>
            <p:ph type="title"/>
          </p:nvPr>
        </p:nvSpPr>
        <p:spPr>
          <a:xfrm>
            <a:off x="0" y="160638"/>
            <a:ext cx="12192000" cy="2088292"/>
          </a:xfrm>
        </p:spPr>
        <p:txBody>
          <a:bodyPr/>
          <a:lstStyle/>
          <a:p>
            <a:pPr algn="ctr"/>
            <a:r>
              <a:rPr lang="en-US" altLang="zh-Hans" sz="5400" b="1" dirty="0"/>
              <a:t>KAIROS AND CHRONOS</a:t>
            </a:r>
            <a:br>
              <a:rPr lang="en-US" altLang="zh-Hans" sz="5400" b="1" dirty="0"/>
            </a:br>
            <a:r>
              <a:rPr lang="zh-Hans" altLang="en-US" sz="5400" b="1" dirty="0"/>
              <a:t>古希腊文的时间</a:t>
            </a:r>
            <a:endParaRPr lang="en-US" sz="5400" b="1" dirty="0"/>
          </a:p>
        </p:txBody>
      </p:sp>
      <p:sp>
        <p:nvSpPr>
          <p:cNvPr id="3" name="Content Placeholder 2">
            <a:extLst>
              <a:ext uri="{FF2B5EF4-FFF2-40B4-BE49-F238E27FC236}">
                <a16:creationId xmlns:a16="http://schemas.microsoft.com/office/drawing/2014/main" id="{FEF8D65D-49D5-B043-830B-709970605710}"/>
              </a:ext>
            </a:extLst>
          </p:cNvPr>
          <p:cNvSpPr>
            <a:spLocks noGrp="1"/>
          </p:cNvSpPr>
          <p:nvPr>
            <p:ph idx="1"/>
          </p:nvPr>
        </p:nvSpPr>
        <p:spPr>
          <a:xfrm>
            <a:off x="0" y="2100649"/>
            <a:ext cx="12192000" cy="5597611"/>
          </a:xfrm>
        </p:spPr>
        <p:txBody>
          <a:bodyPr>
            <a:noAutofit/>
          </a:bodyPr>
          <a:lstStyle/>
          <a:p>
            <a:r>
              <a:rPr lang="en-US" sz="5400" b="1" dirty="0"/>
              <a:t>KAIROS</a:t>
            </a:r>
            <a:r>
              <a:rPr lang="en-US" sz="3200" b="1" dirty="0"/>
              <a:t> (used 86 times in the New Testament) means " the time when God acts (e.g. </a:t>
            </a:r>
            <a:r>
              <a:rPr lang="en-US" sz="3200" b="1" dirty="0">
                <a:hlinkClick r:id="rId2"/>
              </a:rPr>
              <a:t>Mark 1:15</a:t>
            </a:r>
            <a:r>
              <a:rPr lang="en-US" sz="3200" b="1" dirty="0"/>
              <a:t>:</a:t>
            </a:r>
            <a:r>
              <a:rPr lang="zh-Hans" altLang="en-US" sz="3200" b="1" dirty="0"/>
              <a:t>日期满了</a:t>
            </a:r>
            <a:r>
              <a:rPr lang="en-US" sz="3200" b="1" dirty="0"/>
              <a:t> the </a:t>
            </a:r>
            <a:r>
              <a:rPr lang="en-US" sz="3200" b="1" i="1" dirty="0" err="1"/>
              <a:t>kairos</a:t>
            </a:r>
            <a:r>
              <a:rPr lang="en-US" sz="3200" b="1" dirty="0"/>
              <a:t> is fulfilled and </a:t>
            </a:r>
            <a:r>
              <a:rPr lang="zh-Hans" altLang="en-US" sz="3200" b="1" dirty="0"/>
              <a:t>神的国近了</a:t>
            </a:r>
            <a:r>
              <a:rPr lang="en-US" sz="3200" b="1" dirty="0"/>
              <a:t>). "Kairos" </a:t>
            </a:r>
            <a:r>
              <a:rPr lang="en-US" sz="3200" b="1" baseline="30000" dirty="0">
                <a:hlinkClick r:id="rId3"/>
              </a:rPr>
              <a:t>[17]</a:t>
            </a:r>
            <a:r>
              <a:rPr lang="en-US" sz="3200" b="1" dirty="0"/>
              <a:t> a "moment" or a "season" "harvest time."</a:t>
            </a:r>
            <a:r>
              <a:rPr lang="zh-Hans" altLang="en-US" sz="3200" b="1" dirty="0"/>
              <a:t> </a:t>
            </a:r>
            <a:endParaRPr lang="en-US" altLang="zh-Hans" sz="3200" b="1" dirty="0"/>
          </a:p>
          <a:p>
            <a:r>
              <a:rPr lang="en-US" sz="5400" b="1" dirty="0"/>
              <a:t>CHRONOS</a:t>
            </a:r>
            <a:r>
              <a:rPr lang="en-US" sz="3200" b="1" dirty="0"/>
              <a:t> (used 54 times in the NT)</a:t>
            </a:r>
            <a:r>
              <a:rPr lang="en-US" sz="3200" b="1" baseline="30000" dirty="0">
                <a:hlinkClick r:id="rId4"/>
              </a:rPr>
              <a:t>[19]</a:t>
            </a:r>
            <a:r>
              <a:rPr lang="en-US" sz="3200" b="1" dirty="0"/>
              <a:t> refers to a specific amount of time, such as a day or an hour </a:t>
            </a:r>
            <a:r>
              <a:rPr lang="zh-Hans" altLang="en-US" sz="3200" b="1" dirty="0"/>
              <a:t>一个钟头，一天， </a:t>
            </a:r>
            <a:r>
              <a:rPr lang="en-US" altLang="zh-Hans" sz="3200" b="1" dirty="0"/>
              <a:t>40</a:t>
            </a:r>
            <a:r>
              <a:rPr lang="zh-Hans" altLang="en-US" sz="3200" b="1" dirty="0"/>
              <a:t>年 </a:t>
            </a:r>
            <a:r>
              <a:rPr lang="en-US" sz="3200" b="1" dirty="0"/>
              <a:t>(e.g. </a:t>
            </a:r>
            <a:r>
              <a:rPr lang="en-US" sz="3200" b="1" dirty="0">
                <a:hlinkClick r:id="rId5"/>
              </a:rPr>
              <a:t>Acts 13:18</a:t>
            </a:r>
            <a:r>
              <a:rPr lang="en-US" sz="3200" b="1" dirty="0"/>
              <a:t> and </a:t>
            </a:r>
            <a:r>
              <a:rPr lang="en-US" sz="3200" b="1" dirty="0">
                <a:hlinkClick r:id="rId6"/>
              </a:rPr>
              <a:t>27:9</a:t>
            </a:r>
            <a:r>
              <a:rPr lang="en-US" sz="3200" b="1" dirty="0"/>
              <a:t>). </a:t>
            </a:r>
          </a:p>
          <a:p>
            <a:pPr marL="0" indent="0">
              <a:buNone/>
            </a:pPr>
            <a:br>
              <a:rPr lang="en-US" sz="3600" dirty="0"/>
            </a:br>
            <a:endParaRPr lang="en-US" sz="3600" b="1" dirty="0"/>
          </a:p>
        </p:txBody>
      </p:sp>
    </p:spTree>
    <p:extLst>
      <p:ext uri="{BB962C8B-B14F-4D97-AF65-F5344CB8AC3E}">
        <p14:creationId xmlns:p14="http://schemas.microsoft.com/office/powerpoint/2010/main" val="71466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193040"/>
            <a:ext cx="12192000" cy="2296160"/>
          </a:xfrm>
        </p:spPr>
        <p:txBody>
          <a:bodyPr/>
          <a:lstStyle/>
          <a:p>
            <a:pPr algn="ctr"/>
            <a:r>
              <a:rPr lang="en-US" sz="5400" b="1" dirty="0"/>
              <a:t>WALK CAREFULLY</a:t>
            </a:r>
            <a:br>
              <a:rPr lang="en-US" sz="5400" b="1" dirty="0"/>
            </a:br>
            <a:r>
              <a:rPr lang="zh-Hans" altLang="en-US" sz="6000" b="1" dirty="0"/>
              <a:t>谨慎行事</a:t>
            </a:r>
            <a:endParaRPr lang="en-US" sz="60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sz="4800" b="1" dirty="0">
                <a:solidFill>
                  <a:schemeClr val="accent1">
                    <a:lumMod val="50000"/>
                  </a:schemeClr>
                </a:solidFill>
              </a:rPr>
              <a:t>15</a:t>
            </a:r>
            <a:r>
              <a:rPr lang="zh-Hans" altLang="en-US" sz="4800" b="1" dirty="0">
                <a:solidFill>
                  <a:schemeClr val="accent1">
                    <a:lumMod val="50000"/>
                  </a:schemeClr>
                </a:solidFill>
              </a:rPr>
              <a:t> </a:t>
            </a:r>
            <a:r>
              <a:rPr lang="en-US" altLang="zh-Hans" sz="4800" b="1" dirty="0">
                <a:solidFill>
                  <a:schemeClr val="accent1">
                    <a:lumMod val="50000"/>
                  </a:schemeClr>
                </a:solidFill>
              </a:rPr>
              <a:t>NOT AS UNWISE, </a:t>
            </a:r>
            <a:r>
              <a:rPr lang="en-US" sz="4800" b="1" dirty="0">
                <a:solidFill>
                  <a:schemeClr val="accent1">
                    <a:lumMod val="50000"/>
                  </a:schemeClr>
                </a:solidFill>
              </a:rPr>
              <a:t>BUT AS WISE             "So be careful how you live. Don't live like fools, but like those who are wise."</a:t>
            </a:r>
            <a:r>
              <a:rPr lang="zh-Hans" altLang="en-US" sz="4800" b="1" dirty="0">
                <a:solidFill>
                  <a:schemeClr val="accent1">
                    <a:lumMod val="50000"/>
                  </a:schemeClr>
                </a:solidFill>
              </a:rPr>
              <a:t> </a:t>
            </a:r>
            <a:r>
              <a:rPr lang="zh-Hans" altLang="en-US" sz="6000" b="1" dirty="0">
                <a:solidFill>
                  <a:schemeClr val="accent1">
                    <a:lumMod val="50000"/>
                  </a:schemeClr>
                </a:solidFill>
              </a:rPr>
              <a:t>“你们要谨慎行事，不要像愚昧人，当像智慧人。”</a:t>
            </a:r>
            <a:endParaRPr lang="en-US" sz="6000" b="1" dirty="0">
              <a:solidFill>
                <a:schemeClr val="accent1">
                  <a:lumMod val="75000"/>
                </a:schemeClr>
              </a:solidFill>
            </a:endParaRPr>
          </a:p>
        </p:txBody>
      </p:sp>
    </p:spTree>
    <p:extLst>
      <p:ext uri="{BB962C8B-B14F-4D97-AF65-F5344CB8AC3E}">
        <p14:creationId xmlns:p14="http://schemas.microsoft.com/office/powerpoint/2010/main" val="265474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4" name="Freeform: Shape 13">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Picture 4">
            <a:extLst>
              <a:ext uri="{FF2B5EF4-FFF2-40B4-BE49-F238E27FC236}">
                <a16:creationId xmlns:a16="http://schemas.microsoft.com/office/drawing/2014/main" id="{4C1C98D9-9C14-414C-BDE3-BF0835F53C70}"/>
              </a:ext>
            </a:extLst>
          </p:cNvPr>
          <p:cNvPicPr>
            <a:picLocks noChangeAspect="1"/>
          </p:cNvPicPr>
          <p:nvPr/>
        </p:nvPicPr>
        <p:blipFill>
          <a:blip r:embed="rId2"/>
          <a:stretch>
            <a:fillRect/>
          </a:stretch>
        </p:blipFill>
        <p:spPr>
          <a:xfrm>
            <a:off x="2503642" y="86498"/>
            <a:ext cx="9673574" cy="6771502"/>
          </a:xfrm>
          <a:prstGeom prst="rect">
            <a:avLst/>
          </a:prstGeom>
        </p:spPr>
      </p:pic>
      <p:pic>
        <p:nvPicPr>
          <p:cNvPr id="9" name="Picture 8">
            <a:extLst>
              <a:ext uri="{FF2B5EF4-FFF2-40B4-BE49-F238E27FC236}">
                <a16:creationId xmlns:a16="http://schemas.microsoft.com/office/drawing/2014/main" id="{C3535D3B-7EDB-BF4A-813F-33901A716148}"/>
              </a:ext>
            </a:extLst>
          </p:cNvPr>
          <p:cNvPicPr>
            <a:picLocks noChangeAspect="1"/>
          </p:cNvPicPr>
          <p:nvPr/>
        </p:nvPicPr>
        <p:blipFill>
          <a:blip r:embed="rId3"/>
          <a:stretch>
            <a:fillRect/>
          </a:stretch>
        </p:blipFill>
        <p:spPr>
          <a:xfrm>
            <a:off x="0" y="-1"/>
            <a:ext cx="5715000" cy="6858000"/>
          </a:xfrm>
          <a:prstGeom prst="rect">
            <a:avLst/>
          </a:prstGeom>
        </p:spPr>
      </p:pic>
    </p:spTree>
    <p:extLst>
      <p:ext uri="{BB962C8B-B14F-4D97-AF65-F5344CB8AC3E}">
        <p14:creationId xmlns:p14="http://schemas.microsoft.com/office/powerpoint/2010/main" val="511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71120"/>
            <a:ext cx="12192000" cy="2153920"/>
          </a:xfrm>
        </p:spPr>
        <p:txBody>
          <a:bodyPr/>
          <a:lstStyle/>
          <a:p>
            <a:pPr algn="ctr"/>
            <a:r>
              <a:rPr lang="en-US" sz="5400" b="1" dirty="0"/>
              <a:t>TIME IN GOD'S HANDS</a:t>
            </a:r>
            <a:br>
              <a:rPr lang="en-US" sz="5400" b="1" dirty="0"/>
            </a:br>
            <a:r>
              <a:rPr lang="zh-Hans" altLang="en-US" sz="5400" b="1" dirty="0"/>
              <a:t>时间在神的手里</a:t>
            </a:r>
            <a:endParaRPr lang="en-US" sz="54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altLang="zh-Hans" sz="3600" b="1" dirty="0">
                <a:solidFill>
                  <a:schemeClr val="accent1">
                    <a:lumMod val="50000"/>
                  </a:schemeClr>
                </a:solidFill>
              </a:rPr>
              <a:t>James 4:13-15 </a:t>
            </a:r>
          </a:p>
          <a:p>
            <a:r>
              <a:rPr lang="en-US" altLang="zh-Hans" sz="3600" b="1" dirty="0">
                <a:solidFill>
                  <a:schemeClr val="accent1">
                    <a:lumMod val="50000"/>
                  </a:schemeClr>
                </a:solidFill>
              </a:rPr>
              <a:t>"Come now, you who say, 'Today or tomorrow we will go into such and such a town and spend a year there and trade and make a profit,' yet you do not know what tomorrow will bring. What is your life? For you are a mist that appears for a little time and then vanishes. Instead you ought to say, 'if the Lord wills, we will live and do this or that.'"</a:t>
            </a:r>
            <a:endParaRPr lang="en-US" sz="3600" b="1" dirty="0">
              <a:solidFill>
                <a:schemeClr val="accent1">
                  <a:lumMod val="75000"/>
                </a:schemeClr>
              </a:solidFill>
            </a:endParaRPr>
          </a:p>
        </p:txBody>
      </p:sp>
    </p:spTree>
    <p:extLst>
      <p:ext uri="{BB962C8B-B14F-4D97-AF65-F5344CB8AC3E}">
        <p14:creationId xmlns:p14="http://schemas.microsoft.com/office/powerpoint/2010/main" val="236968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71120"/>
            <a:ext cx="12192000" cy="2153920"/>
          </a:xfrm>
        </p:spPr>
        <p:txBody>
          <a:bodyPr/>
          <a:lstStyle/>
          <a:p>
            <a:pPr algn="ctr"/>
            <a:r>
              <a:rPr lang="en-US" sz="5400" b="1" dirty="0"/>
              <a:t>TIME IN GOD'S HANDS</a:t>
            </a:r>
            <a:br>
              <a:rPr lang="en-US" sz="5400" b="1" dirty="0"/>
            </a:br>
            <a:r>
              <a:rPr lang="zh-Hans" altLang="en-US" sz="5400" b="1" dirty="0"/>
              <a:t>时间在神的手里</a:t>
            </a:r>
            <a:endParaRPr lang="en-US" sz="54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zh-Hans" altLang="en-US" sz="3600" b="1" dirty="0">
                <a:solidFill>
                  <a:schemeClr val="accent1">
                    <a:lumMod val="50000"/>
                  </a:schemeClr>
                </a:solidFill>
              </a:rPr>
              <a:t>雅各书</a:t>
            </a:r>
            <a:r>
              <a:rPr lang="en-US" altLang="zh-Hans" sz="3600" b="1" dirty="0">
                <a:solidFill>
                  <a:schemeClr val="accent1">
                    <a:lumMod val="50000"/>
                  </a:schemeClr>
                </a:solidFill>
              </a:rPr>
              <a:t>4:13-15</a:t>
            </a:r>
            <a:r>
              <a:rPr lang="zh-Hans" altLang="en-US" sz="3600" b="1" dirty="0">
                <a:solidFill>
                  <a:schemeClr val="accent1">
                    <a:lumMod val="50000"/>
                  </a:schemeClr>
                </a:solidFill>
              </a:rPr>
              <a:t> </a:t>
            </a:r>
            <a:endParaRPr lang="en-US" altLang="zh-Hans" sz="3600" b="1" dirty="0">
              <a:solidFill>
                <a:schemeClr val="accent1">
                  <a:lumMod val="50000"/>
                </a:schemeClr>
              </a:solidFill>
            </a:endParaRPr>
          </a:p>
          <a:p>
            <a:r>
              <a:rPr lang="zh-Hans" altLang="en-US" sz="4000" b="1" dirty="0">
                <a:solidFill>
                  <a:schemeClr val="accent1">
                    <a:lumMod val="50000"/>
                  </a:schemeClr>
                </a:solidFill>
              </a:rPr>
              <a:t>“瞎！你们有话说：“今天，明天，我们要往某城里去，在那里住一年，作买卖得利。”其实明天如何，你们还不知道。你们的生命是什么呢？你们原来是一片云雾，出现少时就不见了。你们只当说：“主若愿意，我们就可以活着，也可以作这事，或作那事。”</a:t>
            </a:r>
            <a:endParaRPr lang="en-US" sz="4000" b="1" dirty="0">
              <a:solidFill>
                <a:schemeClr val="accent1">
                  <a:lumMod val="75000"/>
                </a:schemeClr>
              </a:solidFill>
            </a:endParaRPr>
          </a:p>
        </p:txBody>
      </p:sp>
    </p:spTree>
    <p:extLst>
      <p:ext uri="{BB962C8B-B14F-4D97-AF65-F5344CB8AC3E}">
        <p14:creationId xmlns:p14="http://schemas.microsoft.com/office/powerpoint/2010/main" val="118719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188098"/>
            <a:ext cx="12192000" cy="2153920"/>
          </a:xfrm>
        </p:spPr>
        <p:txBody>
          <a:bodyPr/>
          <a:lstStyle/>
          <a:p>
            <a:pPr algn="ctr"/>
            <a:r>
              <a:rPr lang="en-US" sz="5400" b="1" dirty="0"/>
              <a:t>DO NOT BE LAZY</a:t>
            </a:r>
            <a:br>
              <a:rPr lang="en-US" sz="5400" b="1" dirty="0"/>
            </a:br>
            <a:r>
              <a:rPr lang="zh-Hans" altLang="en-US" sz="6000" b="1" dirty="0"/>
              <a:t>不要懒惰</a:t>
            </a:r>
            <a:endParaRPr lang="en-US" sz="60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altLang="zh-Hans" sz="6000" b="1" dirty="0">
                <a:solidFill>
                  <a:schemeClr val="accent1">
                    <a:lumMod val="50000"/>
                  </a:schemeClr>
                </a:solidFill>
              </a:rPr>
              <a:t>16 "Making </a:t>
            </a:r>
            <a:r>
              <a:rPr lang="en-US" sz="6000" b="1" dirty="0">
                <a:solidFill>
                  <a:schemeClr val="accent1">
                    <a:lumMod val="50000"/>
                  </a:schemeClr>
                </a:solidFill>
              </a:rPr>
              <a:t>the best use of the time, because the Days are Evil"                      </a:t>
            </a:r>
            <a:r>
              <a:rPr lang="zh-Hans" altLang="en-US" sz="6000" b="1" dirty="0">
                <a:solidFill>
                  <a:schemeClr val="accent1">
                    <a:lumMod val="50000"/>
                  </a:schemeClr>
                </a:solidFill>
              </a:rPr>
              <a:t>                     “要爱惜光明，因为现今的世代邪恶。”</a:t>
            </a:r>
            <a:endParaRPr lang="en-US" sz="6000" b="1" dirty="0">
              <a:solidFill>
                <a:schemeClr val="accent1">
                  <a:lumMod val="50000"/>
                </a:schemeClr>
              </a:solidFill>
            </a:endParaRPr>
          </a:p>
          <a:p>
            <a:endParaRPr lang="en-US" sz="4800" b="1" dirty="0">
              <a:solidFill>
                <a:schemeClr val="accent1">
                  <a:lumMod val="50000"/>
                </a:schemeClr>
              </a:solidFill>
            </a:endParaRPr>
          </a:p>
          <a:p>
            <a:pPr marL="0" indent="0">
              <a:buNone/>
            </a:pPr>
            <a:endParaRPr lang="en-US" sz="4800" b="1" dirty="0">
              <a:solidFill>
                <a:schemeClr val="accent1">
                  <a:lumMod val="75000"/>
                </a:schemeClr>
              </a:solidFill>
            </a:endParaRPr>
          </a:p>
        </p:txBody>
      </p:sp>
    </p:spTree>
    <p:extLst>
      <p:ext uri="{BB962C8B-B14F-4D97-AF65-F5344CB8AC3E}">
        <p14:creationId xmlns:p14="http://schemas.microsoft.com/office/powerpoint/2010/main" val="397903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4" name="Freeform: Shape 13">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5" name="Picture 4">
            <a:extLst>
              <a:ext uri="{FF2B5EF4-FFF2-40B4-BE49-F238E27FC236}">
                <a16:creationId xmlns:a16="http://schemas.microsoft.com/office/drawing/2014/main" id="{08716B41-6BED-5B41-8516-20C1E1AC6D58}"/>
              </a:ext>
            </a:extLst>
          </p:cNvPr>
          <p:cNvPicPr>
            <a:picLocks noChangeAspect="1"/>
          </p:cNvPicPr>
          <p:nvPr/>
        </p:nvPicPr>
        <p:blipFill>
          <a:blip r:embed="rId2"/>
          <a:stretch>
            <a:fillRect/>
          </a:stretch>
        </p:blipFill>
        <p:spPr>
          <a:xfrm>
            <a:off x="4506602" y="0"/>
            <a:ext cx="7685398" cy="6895070"/>
          </a:xfrm>
          <a:prstGeom prst="rect">
            <a:avLst/>
          </a:prstGeom>
        </p:spPr>
      </p:pic>
      <p:sp>
        <p:nvSpPr>
          <p:cNvPr id="6" name="TextBox 5">
            <a:extLst>
              <a:ext uri="{FF2B5EF4-FFF2-40B4-BE49-F238E27FC236}">
                <a16:creationId xmlns:a16="http://schemas.microsoft.com/office/drawing/2014/main" id="{FA0F2533-0E3F-0648-AE7D-56361779ACB9}"/>
              </a:ext>
            </a:extLst>
          </p:cNvPr>
          <p:cNvSpPr txBox="1"/>
          <p:nvPr/>
        </p:nvSpPr>
        <p:spPr>
          <a:xfrm>
            <a:off x="976184" y="1297459"/>
            <a:ext cx="3663182" cy="5078313"/>
          </a:xfrm>
          <a:prstGeom prst="rect">
            <a:avLst/>
          </a:prstGeom>
          <a:noFill/>
        </p:spPr>
        <p:txBody>
          <a:bodyPr wrap="none" rtlCol="0">
            <a:spAutoFit/>
          </a:bodyPr>
          <a:lstStyle/>
          <a:p>
            <a:r>
              <a:rPr lang="en-US" sz="5400" b="1" dirty="0">
                <a:solidFill>
                  <a:srgbClr val="FF0000"/>
                </a:solidFill>
              </a:rPr>
              <a:t>Laziness</a:t>
            </a:r>
          </a:p>
          <a:p>
            <a:r>
              <a:rPr lang="en-US" sz="5400" b="1" dirty="0">
                <a:solidFill>
                  <a:srgbClr val="FF0000"/>
                </a:solidFill>
              </a:rPr>
              <a:t>Can be</a:t>
            </a:r>
          </a:p>
          <a:p>
            <a:r>
              <a:rPr lang="en-US" sz="5400" b="1" dirty="0">
                <a:solidFill>
                  <a:srgbClr val="FF0000"/>
                </a:solidFill>
              </a:rPr>
              <a:t>Catching</a:t>
            </a:r>
          </a:p>
          <a:p>
            <a:r>
              <a:rPr lang="zh-Hans" altLang="en-US" sz="5400" b="1" dirty="0">
                <a:solidFill>
                  <a:srgbClr val="FF0000"/>
                </a:solidFill>
              </a:rPr>
              <a:t>与偷懒的人</a:t>
            </a:r>
            <a:endParaRPr lang="en-US" altLang="zh-Hans" sz="5400" b="1" dirty="0">
              <a:solidFill>
                <a:srgbClr val="FF0000"/>
              </a:solidFill>
            </a:endParaRPr>
          </a:p>
          <a:p>
            <a:r>
              <a:rPr lang="zh-Hans" altLang="en-US" sz="5400" b="1" dirty="0">
                <a:solidFill>
                  <a:srgbClr val="FF0000"/>
                </a:solidFill>
              </a:rPr>
              <a:t>在一起会</a:t>
            </a:r>
            <a:endParaRPr lang="en-US" altLang="zh-Hans" sz="5400" b="1" dirty="0">
              <a:solidFill>
                <a:srgbClr val="FF0000"/>
              </a:solidFill>
            </a:endParaRPr>
          </a:p>
          <a:p>
            <a:r>
              <a:rPr lang="zh-Hans" altLang="en-US" sz="5400" b="1" dirty="0">
                <a:solidFill>
                  <a:srgbClr val="FF0000"/>
                </a:solidFill>
              </a:rPr>
              <a:t>感染懒惰</a:t>
            </a:r>
            <a:endParaRPr lang="en-US" altLang="zh-Hans" sz="5400" b="1" dirty="0">
              <a:solidFill>
                <a:srgbClr val="FF0000"/>
              </a:solidFill>
            </a:endParaRPr>
          </a:p>
        </p:txBody>
      </p:sp>
    </p:spTree>
    <p:extLst>
      <p:ext uri="{BB962C8B-B14F-4D97-AF65-F5344CB8AC3E}">
        <p14:creationId xmlns:p14="http://schemas.microsoft.com/office/powerpoint/2010/main" val="60173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29C-84E4-2D47-875F-5350BDC9563E}"/>
              </a:ext>
            </a:extLst>
          </p:cNvPr>
          <p:cNvSpPr>
            <a:spLocks noGrp="1"/>
          </p:cNvSpPr>
          <p:nvPr>
            <p:ph type="title"/>
          </p:nvPr>
        </p:nvSpPr>
        <p:spPr>
          <a:xfrm>
            <a:off x="0" y="83477"/>
            <a:ext cx="12192000" cy="2153920"/>
          </a:xfrm>
        </p:spPr>
        <p:txBody>
          <a:bodyPr/>
          <a:lstStyle/>
          <a:p>
            <a:pPr algn="ctr"/>
            <a:r>
              <a:rPr lang="en-US" sz="5400" b="1" dirty="0"/>
              <a:t>TAKE ADVANTAGE OF TIME</a:t>
            </a:r>
            <a:br>
              <a:rPr lang="en-US" sz="5400" b="1" dirty="0"/>
            </a:br>
            <a:r>
              <a:rPr lang="zh-Hans" altLang="en-US" sz="5400" b="1" dirty="0"/>
              <a:t>好好用时间</a:t>
            </a:r>
            <a:endParaRPr lang="en-US" sz="5400" b="1" dirty="0"/>
          </a:p>
        </p:txBody>
      </p:sp>
      <p:sp>
        <p:nvSpPr>
          <p:cNvPr id="3" name="Content Placeholder 2">
            <a:extLst>
              <a:ext uri="{FF2B5EF4-FFF2-40B4-BE49-F238E27FC236}">
                <a16:creationId xmlns:a16="http://schemas.microsoft.com/office/drawing/2014/main" id="{5790B794-B21F-1345-8CD3-A31EB291DA9B}"/>
              </a:ext>
            </a:extLst>
          </p:cNvPr>
          <p:cNvSpPr>
            <a:spLocks noGrp="1"/>
          </p:cNvSpPr>
          <p:nvPr>
            <p:ph idx="1"/>
          </p:nvPr>
        </p:nvSpPr>
        <p:spPr>
          <a:xfrm>
            <a:off x="0" y="2225040"/>
            <a:ext cx="12192000" cy="4632960"/>
          </a:xfrm>
        </p:spPr>
        <p:txBody>
          <a:bodyPr>
            <a:normAutofit/>
          </a:bodyPr>
          <a:lstStyle/>
          <a:p>
            <a:r>
              <a:rPr lang="en-US" sz="4000" b="1" dirty="0">
                <a:solidFill>
                  <a:schemeClr val="accent1">
                    <a:lumMod val="50000"/>
                  </a:schemeClr>
                </a:solidFill>
              </a:rPr>
              <a:t>John 9:4</a:t>
            </a:r>
            <a:r>
              <a:rPr lang="zh-Hans" altLang="en-US" sz="4000" b="1" dirty="0">
                <a:solidFill>
                  <a:schemeClr val="accent1">
                    <a:lumMod val="50000"/>
                  </a:schemeClr>
                </a:solidFill>
              </a:rPr>
              <a:t> “</a:t>
            </a:r>
            <a:r>
              <a:rPr lang="en-US" altLang="zh-Hans" sz="4000" b="1" dirty="0">
                <a:solidFill>
                  <a:schemeClr val="accent1">
                    <a:lumMod val="50000"/>
                  </a:schemeClr>
                </a:solidFill>
              </a:rPr>
              <a:t>We must work the works of Him who sent me while it is day, night is coming, when no one can work."</a:t>
            </a:r>
          </a:p>
          <a:p>
            <a:r>
              <a:rPr lang="zh-Hans" altLang="en-US" sz="4800" b="1" dirty="0">
                <a:solidFill>
                  <a:schemeClr val="accent1">
                    <a:lumMod val="50000"/>
                  </a:schemeClr>
                </a:solidFill>
              </a:rPr>
              <a:t>约翰福音</a:t>
            </a:r>
            <a:r>
              <a:rPr lang="en-US" altLang="zh-Hans" sz="4800" b="1" dirty="0">
                <a:solidFill>
                  <a:schemeClr val="accent1">
                    <a:lumMod val="50000"/>
                  </a:schemeClr>
                </a:solidFill>
              </a:rPr>
              <a:t>9:4</a:t>
            </a:r>
            <a:r>
              <a:rPr lang="zh-Hans" altLang="en-US" sz="4800" b="1" dirty="0">
                <a:solidFill>
                  <a:schemeClr val="accent1">
                    <a:lumMod val="50000"/>
                  </a:schemeClr>
                </a:solidFill>
              </a:rPr>
              <a:t>“趁着白日，我们必须作那差我来者的工；黑夜将到，就没有人能作工了。”</a:t>
            </a:r>
            <a:endParaRPr lang="en-US" sz="4800" b="1" dirty="0">
              <a:solidFill>
                <a:schemeClr val="accent1">
                  <a:lumMod val="50000"/>
                </a:schemeClr>
              </a:solidFill>
            </a:endParaRPr>
          </a:p>
        </p:txBody>
      </p:sp>
    </p:spTree>
    <p:extLst>
      <p:ext uri="{BB962C8B-B14F-4D97-AF65-F5344CB8AC3E}">
        <p14:creationId xmlns:p14="http://schemas.microsoft.com/office/powerpoint/2010/main" val="1709985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201</TotalTime>
  <Words>441</Words>
  <Application>Microsoft Macintosh PowerPoint</Application>
  <PresentationFormat>Widescreen</PresentationFormat>
  <Paragraphs>34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宋体</vt:lpstr>
      <vt:lpstr>Arial</vt:lpstr>
      <vt:lpstr>Calibri</vt:lpstr>
      <vt:lpstr>Century Gothic</vt:lpstr>
      <vt:lpstr>Wingdings 3</vt:lpstr>
      <vt:lpstr>Ion Boardroom</vt:lpstr>
      <vt:lpstr>TIME MANAGEMENT 时间管理 </vt:lpstr>
      <vt:lpstr>KAIROS AND CHRONOS 古希腊文的时间</vt:lpstr>
      <vt:lpstr>WALK CAREFULLY 谨慎行事</vt:lpstr>
      <vt:lpstr>PowerPoint Presentation</vt:lpstr>
      <vt:lpstr>TIME IN GOD'S HANDS 时间在神的手里</vt:lpstr>
      <vt:lpstr>TIME IN GOD'S HANDS 时间在神的手里</vt:lpstr>
      <vt:lpstr>DO NOT BE LAZY 不要懒惰</vt:lpstr>
      <vt:lpstr>PowerPoint Presentation</vt:lpstr>
      <vt:lpstr>TAKE ADVANTAGE OF TIME 好好用时间</vt:lpstr>
      <vt:lpstr>DON'T ACT THOUGHTLESS 不要糊涂</vt:lpstr>
      <vt:lpstr>DILIGENT WITH YOUR TIME 神许可的筹划时间</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时间管理 </dc:title>
  <dc:creator>Jane Pan</dc:creator>
  <cp:lastModifiedBy>Jane Pan</cp:lastModifiedBy>
  <cp:revision>19</cp:revision>
  <dcterms:created xsi:type="dcterms:W3CDTF">2019-08-20T21:00:31Z</dcterms:created>
  <dcterms:modified xsi:type="dcterms:W3CDTF">2019-08-21T15:42:57Z</dcterms:modified>
</cp:coreProperties>
</file>