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5" r:id="rId3"/>
    <p:sldId id="258" r:id="rId4"/>
    <p:sldId id="257" r:id="rId5"/>
    <p:sldId id="270" r:id="rId6"/>
    <p:sldId id="259" r:id="rId7"/>
    <p:sldId id="267" r:id="rId8"/>
    <p:sldId id="261" r:id="rId9"/>
    <p:sldId id="262" r:id="rId10"/>
    <p:sldId id="263" r:id="rId11"/>
    <p:sldId id="264" r:id="rId12"/>
    <p:sldId id="271"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79" d="100"/>
          <a:sy n="79" d="100"/>
        </p:scale>
        <p:origin x="163"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87991B-DA48-7047-A3D7-4A6AE659DEFC}"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4ED1E-F9A2-BB44-BCEB-DE87DF9E9FE5}" type="slidenum">
              <a:rPr lang="en-US" smtClean="0"/>
              <a:t>‹#›</a:t>
            </a:fld>
            <a:endParaRPr lang="en-US"/>
          </a:p>
        </p:txBody>
      </p:sp>
    </p:spTree>
    <p:extLst>
      <p:ext uri="{BB962C8B-B14F-4D97-AF65-F5344CB8AC3E}">
        <p14:creationId xmlns:p14="http://schemas.microsoft.com/office/powerpoint/2010/main" val="2955427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Kitten from Heaven. A pastor tried to get his kitten down from the tree. The Kitten just refused, so the pastor tied a rope at the branch and tied the other end to the car. He thought if he could just bend the branch a little, he can get to the kitten. But as he tried sever times to get the branch lower, it snapped and out flew the kitten. He searched everywhere, but couldn't find it. Few days later, he was at the grocery and saw one of his members shopping for cat food. He asked, "didn't you say you hate kittens and never would get one?" "Yes, the lady said, my young daughter wanted a kitten so badly and pestered me everyday. Finally I said, if a kitten falls from heaven, God send, then we can get one. Well, what do you know, Three days ago, that is exactly what happened. One came from heaven and landed right in front of my daughter." Well, what can the pastor say? God blesses in a strange way!</a:t>
            </a:r>
          </a:p>
        </p:txBody>
      </p:sp>
      <p:sp>
        <p:nvSpPr>
          <p:cNvPr id="4" name="Slide Number Placeholder 3"/>
          <p:cNvSpPr>
            <a:spLocks noGrp="1"/>
          </p:cNvSpPr>
          <p:nvPr>
            <p:ph type="sldNum" sz="quarter" idx="10"/>
          </p:nvPr>
        </p:nvSpPr>
        <p:spPr/>
        <p:txBody>
          <a:bodyPr/>
          <a:lstStyle/>
          <a:p>
            <a:fld id="{0B44ED1E-F9A2-BB44-BCEB-DE87DF9E9FE5}" type="slidenum">
              <a:rPr lang="en-US" smtClean="0"/>
              <a:t>2</a:t>
            </a:fld>
            <a:endParaRPr lang="en-US"/>
          </a:p>
        </p:txBody>
      </p:sp>
    </p:spTree>
    <p:extLst>
      <p:ext uri="{BB962C8B-B14F-4D97-AF65-F5344CB8AC3E}">
        <p14:creationId xmlns:p14="http://schemas.microsoft.com/office/powerpoint/2010/main" val="1932051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GOD’S PROTECTION IN DIFFERENT WAYS</a:t>
            </a:r>
          </a:p>
          <a:p>
            <a:r>
              <a:rPr lang="en-US" sz="1200" b="0" kern="1200" dirty="0">
                <a:solidFill>
                  <a:schemeClr val="tx1"/>
                </a:solidFill>
                <a:effectLst/>
                <a:latin typeface="+mn-lt"/>
                <a:ea typeface="+mn-ea"/>
                <a:cs typeface="+mn-cs"/>
              </a:rPr>
              <a:t>Two traveling angels stopped to spend the night in the home of a wealthy family. The family was rude and refused to let the angels stay in the mansion's guest room. Instead, the angels were given a small space in the cold basement. As they made their bed on the hard floor, the older angel saw a hole in the wall and repaired it. When the younger angel asked why, the older angel replied, "Things aren't always what they seem."</a:t>
            </a:r>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next night, the pair came to rest at the house of a very poor, but very hospitable farmer and his wife. After sharing what little food they had, the couple let the angels sleep in their bed where they could have a good night's rest. When the sun came up the next morning, the angels found the farmer and his wife in tears. Their only cow, whose milk had been their sole income, lay dead in the field. The younger angel was infuriated and asked the older angel, How could you have let this happen? The first man had everything, yet you helped him," she accused. "The second family had little but was willing to share everything, and you let the cow die</a:t>
            </a:r>
          </a:p>
          <a:p>
            <a:r>
              <a:rPr lang="en-US" sz="1200" kern="1200" dirty="0">
                <a:solidFill>
                  <a:schemeClr val="tx1"/>
                </a:solidFill>
                <a:effectLst/>
                <a:latin typeface="+mn-lt"/>
                <a:ea typeface="+mn-ea"/>
                <a:cs typeface="+mn-cs"/>
              </a:rPr>
              <a:t>"Things aren't always what they seem," the older angel replied. "When we stayed in the basement of the mansion, I noticed there was gold stored in that hole in the wall. Since the owner was so obsessed with greed and unwilling to share his good fortune, I sealed the wall so he wouldn't find it." "Then last night as we slept in the farmer's bed, the angel of death came for his wife. I gave him the cow instead. Things aren't always what they seem." Sometimes, that is exactly what happens when things don't </a:t>
            </a:r>
            <a:endParaRPr lang="en-US" dirty="0"/>
          </a:p>
        </p:txBody>
      </p:sp>
      <p:sp>
        <p:nvSpPr>
          <p:cNvPr id="4" name="Slide Number Placeholder 3"/>
          <p:cNvSpPr>
            <a:spLocks noGrp="1"/>
          </p:cNvSpPr>
          <p:nvPr>
            <p:ph type="sldNum" sz="quarter" idx="10"/>
          </p:nvPr>
        </p:nvSpPr>
        <p:spPr/>
        <p:txBody>
          <a:bodyPr/>
          <a:lstStyle/>
          <a:p>
            <a:fld id="{0B44ED1E-F9A2-BB44-BCEB-DE87DF9E9FE5}" type="slidenum">
              <a:rPr lang="en-US" smtClean="0"/>
              <a:t>6</a:t>
            </a:fld>
            <a:endParaRPr lang="en-US"/>
          </a:p>
        </p:txBody>
      </p:sp>
    </p:spTree>
    <p:extLst>
      <p:ext uri="{BB962C8B-B14F-4D97-AF65-F5344CB8AC3E}">
        <p14:creationId xmlns:p14="http://schemas.microsoft.com/office/powerpoint/2010/main" val="85308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the Dog: 20 years, but dog cut into 10. Second Monkey: 20 years, but cut into 10 years like the dog. Third, Cow: Gave him 60 years, cut to 20 years. Then fourthly, God created Man and gave him 20 years to eat, sleep, play, marry and enjoy life. Man thought too short and wanted his 20 years +dogs 20 years+ Monkey's 20 years+ cow's 40 years equals 80 years. God said OK (Humorous God) Then, what we did for the 80 years? First 20 we eat, sleep, play and enjoy ourselves. Next 40 years that the cow gave us we slave in the sun to support our family. For the next 10 years, we do monkey tricks to entertain the grandchildren. And for the last 10 years, we sit on the front porch and bark at everyone. (Become grouchy and negative) That's how life is explained through God's creation! </a:t>
            </a:r>
          </a:p>
        </p:txBody>
      </p:sp>
      <p:sp>
        <p:nvSpPr>
          <p:cNvPr id="4" name="Slide Number Placeholder 3"/>
          <p:cNvSpPr>
            <a:spLocks noGrp="1"/>
          </p:cNvSpPr>
          <p:nvPr>
            <p:ph type="sldNum" sz="quarter" idx="10"/>
          </p:nvPr>
        </p:nvSpPr>
        <p:spPr/>
        <p:txBody>
          <a:bodyPr/>
          <a:lstStyle/>
          <a:p>
            <a:fld id="{0B44ED1E-F9A2-BB44-BCEB-DE87DF9E9FE5}" type="slidenum">
              <a:rPr lang="en-US" smtClean="0"/>
              <a:t>8</a:t>
            </a:fld>
            <a:endParaRPr lang="en-US"/>
          </a:p>
        </p:txBody>
      </p:sp>
    </p:spTree>
    <p:extLst>
      <p:ext uri="{BB962C8B-B14F-4D97-AF65-F5344CB8AC3E}">
        <p14:creationId xmlns:p14="http://schemas.microsoft.com/office/powerpoint/2010/main" val="3950927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King's Selection: Peace</a:t>
            </a:r>
          </a:p>
        </p:txBody>
      </p:sp>
      <p:sp>
        <p:nvSpPr>
          <p:cNvPr id="4" name="Slide Number Placeholder 3"/>
          <p:cNvSpPr>
            <a:spLocks noGrp="1"/>
          </p:cNvSpPr>
          <p:nvPr>
            <p:ph type="sldNum" sz="quarter" idx="10"/>
          </p:nvPr>
        </p:nvSpPr>
        <p:spPr/>
        <p:txBody>
          <a:bodyPr/>
          <a:lstStyle/>
          <a:p>
            <a:fld id="{0B44ED1E-F9A2-BB44-BCEB-DE87DF9E9FE5}" type="slidenum">
              <a:rPr lang="en-US" smtClean="0"/>
              <a:t>11</a:t>
            </a:fld>
            <a:endParaRPr lang="en-US"/>
          </a:p>
        </p:txBody>
      </p:sp>
    </p:spTree>
    <p:extLst>
      <p:ext uri="{BB962C8B-B14F-4D97-AF65-F5344CB8AC3E}">
        <p14:creationId xmlns:p14="http://schemas.microsoft.com/office/powerpoint/2010/main" val="2086792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King's Selection: Peace</a:t>
            </a:r>
          </a:p>
        </p:txBody>
      </p:sp>
      <p:sp>
        <p:nvSpPr>
          <p:cNvPr id="4" name="Slide Number Placeholder 3"/>
          <p:cNvSpPr>
            <a:spLocks noGrp="1"/>
          </p:cNvSpPr>
          <p:nvPr>
            <p:ph type="sldNum" sz="quarter" idx="10"/>
          </p:nvPr>
        </p:nvSpPr>
        <p:spPr/>
        <p:txBody>
          <a:bodyPr/>
          <a:lstStyle/>
          <a:p>
            <a:fld id="{0B44ED1E-F9A2-BB44-BCEB-DE87DF9E9FE5}" type="slidenum">
              <a:rPr lang="en-US" smtClean="0"/>
              <a:t>12</a:t>
            </a:fld>
            <a:endParaRPr lang="en-US"/>
          </a:p>
        </p:txBody>
      </p:sp>
    </p:spTree>
    <p:extLst>
      <p:ext uri="{BB962C8B-B14F-4D97-AF65-F5344CB8AC3E}">
        <p14:creationId xmlns:p14="http://schemas.microsoft.com/office/powerpoint/2010/main" val="3912262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4ED1E-F9A2-BB44-BCEB-DE87DF9E9FE5}" type="slidenum">
              <a:rPr lang="en-US" smtClean="0"/>
              <a:t>13</a:t>
            </a:fld>
            <a:endParaRPr lang="en-US"/>
          </a:p>
        </p:txBody>
      </p:sp>
    </p:spTree>
    <p:extLst>
      <p:ext uri="{BB962C8B-B14F-4D97-AF65-F5344CB8AC3E}">
        <p14:creationId xmlns:p14="http://schemas.microsoft.com/office/powerpoint/2010/main" val="942304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8/30/2019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8/30/2019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8/30/2019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8/30/2019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8/30/2019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6.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extLst>
              <a:ext uri="{BEBA8EAE-BF5A-486C-A8C5-ECC9F3942E4B}">
                <a14:imgProps xmlns:a14="http://schemas.microsoft.com/office/drawing/2010/main">
                  <a14:imgLayer r:embed="rId20">
                    <a14:imgEffect>
                      <a14:artisticWatercolorSponge brushSize="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8/30/2019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en.wikipedia.org/wiki/Glottal_stop" TargetMode="External"/><Relationship Id="rId4" Type="http://schemas.openxmlformats.org/officeDocument/2006/relationships/hyperlink" Target="https://en.wikipedia.org/wiki/Strong's_Concordanc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A9B0-69B5-B046-97EB-7EE0BFD86C64}"/>
              </a:ext>
            </a:extLst>
          </p:cNvPr>
          <p:cNvSpPr>
            <a:spLocks noGrp="1"/>
          </p:cNvSpPr>
          <p:nvPr>
            <p:ph type="ctrTitle"/>
          </p:nvPr>
        </p:nvSpPr>
        <p:spPr>
          <a:xfrm>
            <a:off x="0" y="321276"/>
            <a:ext cx="12192000" cy="4312508"/>
          </a:xfrm>
        </p:spPr>
        <p:txBody>
          <a:bodyPr/>
          <a:lstStyle/>
          <a:p>
            <a:pPr algn="ctr"/>
            <a:r>
              <a:rPr lang="en-US" sz="8800" b="1" dirty="0">
                <a:solidFill>
                  <a:schemeClr val="tx1"/>
                </a:solidFill>
              </a:rPr>
              <a:t>JEHOVAH'S BLESSINGS</a:t>
            </a:r>
            <a:br>
              <a:rPr lang="en-US" sz="8800" b="1" dirty="0">
                <a:solidFill>
                  <a:schemeClr val="tx1"/>
                </a:solidFill>
              </a:rPr>
            </a:br>
            <a:r>
              <a:rPr lang="zh-Hans" altLang="en-US" sz="9600" b="1" dirty="0">
                <a:solidFill>
                  <a:schemeClr val="tx1"/>
                </a:solidFill>
              </a:rPr>
              <a:t>耶和华的祝福</a:t>
            </a:r>
            <a:br>
              <a:rPr lang="en-US" altLang="zh-Hans" sz="8800" b="1" dirty="0">
                <a:solidFill>
                  <a:schemeClr val="tx1"/>
                </a:solidFill>
              </a:rPr>
            </a:br>
            <a:endParaRPr lang="en-US" sz="8800" b="1" dirty="0">
              <a:solidFill>
                <a:schemeClr val="tx1"/>
              </a:solidFill>
            </a:endParaRPr>
          </a:p>
        </p:txBody>
      </p:sp>
      <p:sp>
        <p:nvSpPr>
          <p:cNvPr id="3" name="Subtitle 2">
            <a:extLst>
              <a:ext uri="{FF2B5EF4-FFF2-40B4-BE49-F238E27FC236}">
                <a16:creationId xmlns:a16="http://schemas.microsoft.com/office/drawing/2014/main" id="{F180A20A-18B0-5848-8C29-4DC1C5DD10F0}"/>
              </a:ext>
            </a:extLst>
          </p:cNvPr>
          <p:cNvSpPr>
            <a:spLocks noGrp="1"/>
          </p:cNvSpPr>
          <p:nvPr>
            <p:ph type="subTitle" idx="1"/>
          </p:nvPr>
        </p:nvSpPr>
        <p:spPr>
          <a:xfrm>
            <a:off x="0" y="3954162"/>
            <a:ext cx="12192000" cy="2557849"/>
          </a:xfrm>
        </p:spPr>
        <p:txBody>
          <a:bodyPr>
            <a:normAutofit/>
          </a:bodyPr>
          <a:lstStyle/>
          <a:p>
            <a:pPr algn="ctr"/>
            <a:r>
              <a:rPr lang="en-US" sz="8000" b="1" dirty="0">
                <a:solidFill>
                  <a:schemeClr val="tx1"/>
                </a:solidFill>
              </a:rPr>
              <a:t>NUMBERS 6:24-26</a:t>
            </a:r>
          </a:p>
          <a:p>
            <a:pPr algn="ctr"/>
            <a:r>
              <a:rPr lang="zh-Hans" altLang="en-US" sz="8000" b="1" dirty="0">
                <a:solidFill>
                  <a:schemeClr val="tx1"/>
                </a:solidFill>
              </a:rPr>
              <a:t>民数记六章二十四</a:t>
            </a:r>
            <a:r>
              <a:rPr lang="en-US" altLang="zh-Hans" sz="8000" b="1" dirty="0">
                <a:solidFill>
                  <a:schemeClr val="tx1"/>
                </a:solidFill>
              </a:rPr>
              <a:t>-</a:t>
            </a:r>
            <a:r>
              <a:rPr lang="zh-Hans" altLang="en-US" sz="8000" b="1" dirty="0">
                <a:solidFill>
                  <a:schemeClr val="tx1"/>
                </a:solidFill>
              </a:rPr>
              <a:t>二十六</a:t>
            </a:r>
            <a:endParaRPr lang="en-US" sz="8000" b="1" dirty="0">
              <a:solidFill>
                <a:schemeClr val="tx1"/>
              </a:solidFill>
            </a:endParaRPr>
          </a:p>
        </p:txBody>
      </p:sp>
    </p:spTree>
    <p:extLst>
      <p:ext uri="{BB962C8B-B14F-4D97-AF65-F5344CB8AC3E}">
        <p14:creationId xmlns:p14="http://schemas.microsoft.com/office/powerpoint/2010/main" val="2113747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C225-2DDC-834F-8F46-346FCEC9FC66}"/>
              </a:ext>
            </a:extLst>
          </p:cNvPr>
          <p:cNvSpPr>
            <a:spLocks noGrp="1"/>
          </p:cNvSpPr>
          <p:nvPr>
            <p:ph type="title"/>
          </p:nvPr>
        </p:nvSpPr>
        <p:spPr>
          <a:xfrm>
            <a:off x="86497" y="0"/>
            <a:ext cx="12105503" cy="2052918"/>
          </a:xfrm>
        </p:spPr>
        <p:txBody>
          <a:bodyPr/>
          <a:lstStyle/>
          <a:p>
            <a:pPr algn="ctr"/>
            <a:r>
              <a:rPr lang="en-US" sz="5400" b="1" dirty="0">
                <a:solidFill>
                  <a:schemeClr val="tx1"/>
                </a:solidFill>
              </a:rPr>
              <a:t>HOW DOES JEHOVAH BLESS US?</a:t>
            </a:r>
            <a:br>
              <a:rPr lang="en-US" sz="5400" b="1" dirty="0">
                <a:solidFill>
                  <a:schemeClr val="tx1"/>
                </a:solidFill>
              </a:rPr>
            </a:br>
            <a:r>
              <a:rPr lang="zh-Hans" altLang="en-US" sz="6000" b="1" dirty="0">
                <a:solidFill>
                  <a:schemeClr val="tx1"/>
                </a:solidFill>
              </a:rPr>
              <a:t>耶和华如何祝福我们？</a:t>
            </a:r>
            <a:endParaRPr lang="en-US" sz="6000" b="1" dirty="0">
              <a:solidFill>
                <a:schemeClr val="tx1"/>
              </a:solidFill>
            </a:endParaRPr>
          </a:p>
        </p:txBody>
      </p:sp>
      <p:sp>
        <p:nvSpPr>
          <p:cNvPr id="3" name="Content Placeholder 2">
            <a:extLst>
              <a:ext uri="{FF2B5EF4-FFF2-40B4-BE49-F238E27FC236}">
                <a16:creationId xmlns:a16="http://schemas.microsoft.com/office/drawing/2014/main" id="{50FF4F38-5BD6-F54A-A263-8065148C9525}"/>
              </a:ext>
            </a:extLst>
          </p:cNvPr>
          <p:cNvSpPr>
            <a:spLocks noGrp="1"/>
          </p:cNvSpPr>
          <p:nvPr>
            <p:ph idx="1"/>
          </p:nvPr>
        </p:nvSpPr>
        <p:spPr>
          <a:xfrm>
            <a:off x="0" y="2052918"/>
            <a:ext cx="12192000" cy="4805082"/>
          </a:xfrm>
        </p:spPr>
        <p:txBody>
          <a:bodyPr>
            <a:normAutofit/>
          </a:bodyPr>
          <a:lstStyle/>
          <a:p>
            <a:pPr marL="0" indent="0">
              <a:buNone/>
            </a:pPr>
            <a:r>
              <a:rPr lang="en-US" sz="4800" b="1" dirty="0"/>
              <a:t>IV. SHOW YOU HIS FAVOR VS 26</a:t>
            </a:r>
          </a:p>
          <a:p>
            <a:pPr marL="0" indent="0">
              <a:buNone/>
            </a:pPr>
            <a:r>
              <a:rPr lang="zh-Hans" altLang="en-US" sz="4800" b="1" dirty="0"/>
              <a:t>“愿耶和华向你仰脸”愿神喜欢你 </a:t>
            </a:r>
            <a:r>
              <a:rPr lang="en-US" altLang="zh-Hans" sz="4800" b="1" dirty="0"/>
              <a:t>(Make His face to shine upon you."</a:t>
            </a:r>
          </a:p>
          <a:p>
            <a:pPr marL="0" indent="0">
              <a:buNone/>
            </a:pPr>
            <a:r>
              <a:rPr lang="en-US" altLang="zh-Hans" sz="4800" b="1" dirty="0"/>
              <a:t>Illustration: The Little Girl who knows God loves her, He is shining on her as the rain with the lightening</a:t>
            </a:r>
            <a:endParaRPr lang="en-US" sz="4800" b="1" dirty="0"/>
          </a:p>
        </p:txBody>
      </p:sp>
    </p:spTree>
    <p:extLst>
      <p:ext uri="{BB962C8B-B14F-4D97-AF65-F5344CB8AC3E}">
        <p14:creationId xmlns:p14="http://schemas.microsoft.com/office/powerpoint/2010/main" val="1642337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C225-2DDC-834F-8F46-346FCEC9FC66}"/>
              </a:ext>
            </a:extLst>
          </p:cNvPr>
          <p:cNvSpPr>
            <a:spLocks noGrp="1"/>
          </p:cNvSpPr>
          <p:nvPr>
            <p:ph type="title"/>
          </p:nvPr>
        </p:nvSpPr>
        <p:spPr>
          <a:xfrm>
            <a:off x="86497" y="0"/>
            <a:ext cx="12105503" cy="2052918"/>
          </a:xfrm>
        </p:spPr>
        <p:txBody>
          <a:bodyPr/>
          <a:lstStyle/>
          <a:p>
            <a:pPr algn="ctr"/>
            <a:r>
              <a:rPr lang="en-US" sz="5400" b="1" dirty="0">
                <a:solidFill>
                  <a:schemeClr val="tx1"/>
                </a:solidFill>
              </a:rPr>
              <a:t>HOW DOES JEHOVAH BLESS US?</a:t>
            </a:r>
            <a:br>
              <a:rPr lang="en-US" sz="5400" b="1" dirty="0">
                <a:solidFill>
                  <a:schemeClr val="tx1"/>
                </a:solidFill>
              </a:rPr>
            </a:br>
            <a:r>
              <a:rPr lang="zh-Hans" altLang="en-US" sz="6000" b="1" dirty="0">
                <a:solidFill>
                  <a:schemeClr val="tx1"/>
                </a:solidFill>
              </a:rPr>
              <a:t>耶和华如何祝福我们？</a:t>
            </a:r>
            <a:endParaRPr lang="en-US" sz="6000" b="1" dirty="0">
              <a:solidFill>
                <a:schemeClr val="tx1"/>
              </a:solidFill>
            </a:endParaRPr>
          </a:p>
        </p:txBody>
      </p:sp>
      <p:sp>
        <p:nvSpPr>
          <p:cNvPr id="3" name="Content Placeholder 2">
            <a:extLst>
              <a:ext uri="{FF2B5EF4-FFF2-40B4-BE49-F238E27FC236}">
                <a16:creationId xmlns:a16="http://schemas.microsoft.com/office/drawing/2014/main" id="{50FF4F38-5BD6-F54A-A263-8065148C9525}"/>
              </a:ext>
            </a:extLst>
          </p:cNvPr>
          <p:cNvSpPr>
            <a:spLocks noGrp="1"/>
          </p:cNvSpPr>
          <p:nvPr>
            <p:ph idx="1"/>
          </p:nvPr>
        </p:nvSpPr>
        <p:spPr>
          <a:xfrm>
            <a:off x="0" y="1867567"/>
            <a:ext cx="12192000" cy="4805082"/>
          </a:xfrm>
        </p:spPr>
        <p:txBody>
          <a:bodyPr>
            <a:normAutofit/>
          </a:bodyPr>
          <a:lstStyle/>
          <a:p>
            <a:pPr marL="0" indent="0">
              <a:buNone/>
            </a:pPr>
            <a:r>
              <a:rPr lang="en-US" sz="4800" b="1" dirty="0"/>
              <a:t>V. GIVE YOU PEACE VS 26</a:t>
            </a:r>
          </a:p>
          <a:p>
            <a:pPr marL="0" indent="0">
              <a:buNone/>
            </a:pPr>
            <a:r>
              <a:rPr lang="en-US" sz="4800" b="1" dirty="0"/>
              <a:t>Illustration: Perfect Peace of the King's Selection of two paintings, which is the perfect peace?</a:t>
            </a:r>
          </a:p>
        </p:txBody>
      </p:sp>
    </p:spTree>
    <p:extLst>
      <p:ext uri="{BB962C8B-B14F-4D97-AF65-F5344CB8AC3E}">
        <p14:creationId xmlns:p14="http://schemas.microsoft.com/office/powerpoint/2010/main" val="3232164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C225-2DDC-834F-8F46-346FCEC9FC66}"/>
              </a:ext>
            </a:extLst>
          </p:cNvPr>
          <p:cNvSpPr>
            <a:spLocks noGrp="1"/>
          </p:cNvSpPr>
          <p:nvPr>
            <p:ph type="title"/>
          </p:nvPr>
        </p:nvSpPr>
        <p:spPr>
          <a:xfrm>
            <a:off x="86497" y="0"/>
            <a:ext cx="12105503" cy="2052918"/>
          </a:xfrm>
        </p:spPr>
        <p:txBody>
          <a:bodyPr/>
          <a:lstStyle/>
          <a:p>
            <a:pPr algn="ctr"/>
            <a:r>
              <a:rPr lang="en-US" sz="5400" b="1" dirty="0">
                <a:solidFill>
                  <a:schemeClr val="tx1"/>
                </a:solidFill>
              </a:rPr>
              <a:t>HOW DOES JEHOVAH BLESS US?</a:t>
            </a:r>
            <a:br>
              <a:rPr lang="en-US" sz="5400" b="1" dirty="0">
                <a:solidFill>
                  <a:schemeClr val="tx1"/>
                </a:solidFill>
              </a:rPr>
            </a:br>
            <a:r>
              <a:rPr lang="zh-Hans" altLang="en-US" sz="6000" b="1" dirty="0">
                <a:solidFill>
                  <a:schemeClr val="tx1"/>
                </a:solidFill>
              </a:rPr>
              <a:t>耶和华如何祝福我们？</a:t>
            </a:r>
            <a:endParaRPr lang="en-US" sz="6000" b="1" dirty="0">
              <a:solidFill>
                <a:schemeClr val="tx1"/>
              </a:solidFill>
            </a:endParaRPr>
          </a:p>
        </p:txBody>
      </p:sp>
      <p:sp>
        <p:nvSpPr>
          <p:cNvPr id="3" name="Content Placeholder 2">
            <a:extLst>
              <a:ext uri="{FF2B5EF4-FFF2-40B4-BE49-F238E27FC236}">
                <a16:creationId xmlns:a16="http://schemas.microsoft.com/office/drawing/2014/main" id="{50FF4F38-5BD6-F54A-A263-8065148C9525}"/>
              </a:ext>
            </a:extLst>
          </p:cNvPr>
          <p:cNvSpPr>
            <a:spLocks noGrp="1"/>
          </p:cNvSpPr>
          <p:nvPr>
            <p:ph idx="1"/>
          </p:nvPr>
        </p:nvSpPr>
        <p:spPr>
          <a:xfrm>
            <a:off x="0" y="1682215"/>
            <a:ext cx="12192000" cy="4805082"/>
          </a:xfrm>
        </p:spPr>
        <p:txBody>
          <a:bodyPr>
            <a:normAutofit/>
          </a:bodyPr>
          <a:lstStyle/>
          <a:p>
            <a:pPr marL="0" indent="0">
              <a:buNone/>
            </a:pPr>
            <a:r>
              <a:rPr lang="en-US" sz="4000" b="1" dirty="0"/>
              <a:t>"I have told you all this so that you may have 'peace' in me. Here on earth you will have many trials and sorrows. But take heart, because I have overcome the world." John </a:t>
            </a:r>
            <a:r>
              <a:rPr lang="zh-Hans" altLang="en-US" sz="4000" b="1" dirty="0"/>
              <a:t>约翰福音</a:t>
            </a:r>
            <a:r>
              <a:rPr lang="en-US" sz="4000" b="1" dirty="0"/>
              <a:t>16:33                                                    </a:t>
            </a:r>
            <a:r>
              <a:rPr lang="zh-Hans" altLang="en-US" sz="4400" b="1" dirty="0"/>
              <a:t>我将这些事告诉你们，是要叫你们在我里面有平安。在世上，你们有苦难；但你们可以放心，我已经胜了世界</a:t>
            </a:r>
            <a:r>
              <a:rPr lang="en-US" altLang="zh-Hans" sz="4400" b="1" dirty="0"/>
              <a:t>,"</a:t>
            </a:r>
            <a:r>
              <a:rPr lang="zh-Hans" altLang="en-US" sz="4400" b="1" dirty="0"/>
              <a:t>约翰福音 十六章三十三节</a:t>
            </a:r>
            <a:endParaRPr lang="en-US" sz="4400" b="1" dirty="0"/>
          </a:p>
        </p:txBody>
      </p:sp>
    </p:spTree>
    <p:extLst>
      <p:ext uri="{BB962C8B-B14F-4D97-AF65-F5344CB8AC3E}">
        <p14:creationId xmlns:p14="http://schemas.microsoft.com/office/powerpoint/2010/main" val="94882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C225-2DDC-834F-8F46-346FCEC9FC66}"/>
              </a:ext>
            </a:extLst>
          </p:cNvPr>
          <p:cNvSpPr>
            <a:spLocks noGrp="1"/>
          </p:cNvSpPr>
          <p:nvPr>
            <p:ph type="title"/>
          </p:nvPr>
        </p:nvSpPr>
        <p:spPr>
          <a:xfrm>
            <a:off x="86497" y="0"/>
            <a:ext cx="12105503" cy="2052918"/>
          </a:xfrm>
        </p:spPr>
        <p:txBody>
          <a:bodyPr/>
          <a:lstStyle/>
          <a:p>
            <a:pPr algn="ctr"/>
            <a:r>
              <a:rPr lang="en-US" sz="5400" b="1" dirty="0">
                <a:solidFill>
                  <a:schemeClr val="tx1"/>
                </a:solidFill>
              </a:rPr>
              <a:t>HOW DOES JEHOVAH BLESS US?</a:t>
            </a:r>
            <a:br>
              <a:rPr lang="en-US" sz="5400" b="1" dirty="0">
                <a:solidFill>
                  <a:schemeClr val="tx1"/>
                </a:solidFill>
              </a:rPr>
            </a:br>
            <a:r>
              <a:rPr lang="zh-Hans" altLang="en-US" sz="6000" b="1" dirty="0">
                <a:solidFill>
                  <a:schemeClr val="tx1"/>
                </a:solidFill>
              </a:rPr>
              <a:t>耶和华如何祝福我们？</a:t>
            </a:r>
            <a:endParaRPr lang="en-US" sz="6000" b="1" dirty="0">
              <a:solidFill>
                <a:schemeClr val="tx1"/>
              </a:solidFill>
            </a:endParaRPr>
          </a:p>
        </p:txBody>
      </p:sp>
      <p:sp>
        <p:nvSpPr>
          <p:cNvPr id="3" name="Content Placeholder 2">
            <a:extLst>
              <a:ext uri="{FF2B5EF4-FFF2-40B4-BE49-F238E27FC236}">
                <a16:creationId xmlns:a16="http://schemas.microsoft.com/office/drawing/2014/main" id="{50FF4F38-5BD6-F54A-A263-8065148C9525}"/>
              </a:ext>
            </a:extLst>
          </p:cNvPr>
          <p:cNvSpPr>
            <a:spLocks noGrp="1"/>
          </p:cNvSpPr>
          <p:nvPr>
            <p:ph idx="1"/>
          </p:nvPr>
        </p:nvSpPr>
        <p:spPr>
          <a:xfrm>
            <a:off x="0" y="1682215"/>
            <a:ext cx="12192000" cy="4805082"/>
          </a:xfrm>
        </p:spPr>
        <p:txBody>
          <a:bodyPr>
            <a:normAutofit/>
          </a:bodyPr>
          <a:lstStyle/>
          <a:p>
            <a:pPr marL="0" indent="0">
              <a:buNone/>
            </a:pPr>
            <a:r>
              <a:rPr lang="en-US" sz="4400" b="1" dirty="0"/>
              <a:t>"I am leaving you with a gift-PEACE OF MIND AND HEART. And the PEACE I give is a gift the world cannot give. So don't be troubled or afraid." John 14:27 </a:t>
            </a:r>
          </a:p>
          <a:p>
            <a:pPr marL="0" indent="0">
              <a:buNone/>
            </a:pPr>
            <a:r>
              <a:rPr lang="zh-Hans" altLang="en-US" sz="4400" b="1" dirty="0"/>
              <a:t>“我留下平安给你们；我将我的平安赐给你们。我所赐的，不像世人所赐的。你们心里不要忧愁，也不要胆怯。”约翰福音</a:t>
            </a:r>
            <a:r>
              <a:rPr lang="en-US" altLang="zh-Hans" sz="4400" b="1" dirty="0"/>
              <a:t>14:27</a:t>
            </a:r>
            <a:endParaRPr lang="en-US" sz="4400" b="1" dirty="0"/>
          </a:p>
        </p:txBody>
      </p:sp>
    </p:spTree>
    <p:extLst>
      <p:ext uri="{BB962C8B-B14F-4D97-AF65-F5344CB8AC3E}">
        <p14:creationId xmlns:p14="http://schemas.microsoft.com/office/powerpoint/2010/main" val="3757748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91908B-6A2D-BF42-AECF-04B309041B8B}"/>
              </a:ext>
            </a:extLst>
          </p:cNvPr>
          <p:cNvPicPr>
            <a:picLocks noChangeAspect="1"/>
          </p:cNvPicPr>
          <p:nvPr/>
        </p:nvPicPr>
        <p:blipFill>
          <a:blip r:embed="rId3"/>
          <a:stretch>
            <a:fillRect/>
          </a:stretch>
        </p:blipFill>
        <p:spPr>
          <a:xfrm>
            <a:off x="1" y="15240"/>
            <a:ext cx="12266578" cy="6869284"/>
          </a:xfrm>
          <a:prstGeom prst="rect">
            <a:avLst/>
          </a:prstGeom>
        </p:spPr>
      </p:pic>
    </p:spTree>
    <p:extLst>
      <p:ext uri="{BB962C8B-B14F-4D97-AF65-F5344CB8AC3E}">
        <p14:creationId xmlns:p14="http://schemas.microsoft.com/office/powerpoint/2010/main" val="4095326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2DDD26-85D6-954F-9D63-51843B63EEA4}"/>
              </a:ext>
            </a:extLst>
          </p:cNvPr>
          <p:cNvPicPr>
            <a:picLocks noChangeAspect="1"/>
          </p:cNvPicPr>
          <p:nvPr/>
        </p:nvPicPr>
        <p:blipFill>
          <a:blip r:embed="rId2"/>
          <a:stretch>
            <a:fillRect/>
          </a:stretch>
        </p:blipFill>
        <p:spPr>
          <a:xfrm>
            <a:off x="7797114" y="0"/>
            <a:ext cx="4238368" cy="7070145"/>
          </a:xfrm>
          <a:prstGeom prst="rect">
            <a:avLst/>
          </a:prstGeom>
        </p:spPr>
      </p:pic>
      <p:sp>
        <p:nvSpPr>
          <p:cNvPr id="6" name="TextBox 5">
            <a:extLst>
              <a:ext uri="{FF2B5EF4-FFF2-40B4-BE49-F238E27FC236}">
                <a16:creationId xmlns:a16="http://schemas.microsoft.com/office/drawing/2014/main" id="{5A591240-8329-CD4C-9C8B-195AD452CA67}"/>
              </a:ext>
            </a:extLst>
          </p:cNvPr>
          <p:cNvSpPr txBox="1"/>
          <p:nvPr/>
        </p:nvSpPr>
        <p:spPr>
          <a:xfrm>
            <a:off x="481914" y="654908"/>
            <a:ext cx="6445995" cy="5909310"/>
          </a:xfrm>
          <a:prstGeom prst="rect">
            <a:avLst/>
          </a:prstGeom>
          <a:noFill/>
        </p:spPr>
        <p:txBody>
          <a:bodyPr wrap="none" rtlCol="0">
            <a:spAutoFit/>
          </a:bodyPr>
          <a:lstStyle/>
          <a:p>
            <a:r>
              <a:rPr lang="en-US" sz="5400" b="1" dirty="0"/>
              <a:t>JEHOVAH </a:t>
            </a:r>
            <a:r>
              <a:rPr lang="zh-Hans" altLang="en-US" sz="5400" b="1" dirty="0"/>
              <a:t>耶和华</a:t>
            </a:r>
            <a:endParaRPr lang="en-US" altLang="zh-Hans" sz="5400" b="1" dirty="0"/>
          </a:p>
          <a:p>
            <a:r>
              <a:rPr lang="en-US" sz="5400" b="1" dirty="0"/>
              <a:t>Latin </a:t>
            </a:r>
            <a:r>
              <a:rPr lang="zh-Hans" altLang="en-US" sz="5400" b="1" dirty="0"/>
              <a:t>拉丁文</a:t>
            </a:r>
            <a:r>
              <a:rPr lang="en-US" sz="5400" b="1" dirty="0"/>
              <a:t>for</a:t>
            </a:r>
          </a:p>
          <a:p>
            <a:r>
              <a:rPr lang="en-US" sz="5400" b="1" dirty="0"/>
              <a:t>Hebrew</a:t>
            </a:r>
            <a:r>
              <a:rPr lang="zh-Hans" altLang="en-US" sz="5400" b="1" dirty="0"/>
              <a:t>希伯来文</a:t>
            </a:r>
            <a:r>
              <a:rPr lang="en-US" sz="5400" b="1" dirty="0"/>
              <a:t> </a:t>
            </a:r>
          </a:p>
          <a:p>
            <a:r>
              <a:rPr lang="en-US" sz="5400" b="1" dirty="0"/>
              <a:t>YHWH (</a:t>
            </a:r>
            <a:r>
              <a:rPr lang="zh-Hans" altLang="en-US" sz="5400" b="1" dirty="0"/>
              <a:t>子音）子音</a:t>
            </a:r>
            <a:endParaRPr lang="en-US" altLang="zh-Hans" sz="5400" b="1" dirty="0"/>
          </a:p>
          <a:p>
            <a:r>
              <a:rPr lang="zh-Hans" altLang="en-US" sz="5400" b="1" dirty="0"/>
              <a:t>不能发音，所以加上</a:t>
            </a:r>
            <a:endParaRPr lang="en-US" altLang="zh-Hans" sz="5400" b="1" dirty="0"/>
          </a:p>
          <a:p>
            <a:r>
              <a:rPr lang="zh-Hans" altLang="en-US" sz="5400" b="1" dirty="0"/>
              <a:t>母音就变成</a:t>
            </a:r>
            <a:r>
              <a:rPr lang="en-US" altLang="zh-Hans" sz="5400" b="1" dirty="0"/>
              <a:t>YAWEH</a:t>
            </a:r>
            <a:endParaRPr lang="en-US" sz="5400" b="1" dirty="0"/>
          </a:p>
          <a:p>
            <a:endParaRPr lang="en-US" sz="5400" b="1" dirty="0"/>
          </a:p>
        </p:txBody>
      </p:sp>
    </p:spTree>
    <p:extLst>
      <p:ext uri="{BB962C8B-B14F-4D97-AF65-F5344CB8AC3E}">
        <p14:creationId xmlns:p14="http://schemas.microsoft.com/office/powerpoint/2010/main" val="322991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extLst>
              <a:ext uri="{BEBA8EAE-BF5A-486C-A8C5-ECC9F3942E4B}">
                <a14:imgProps xmlns:a14="http://schemas.microsoft.com/office/drawing/2010/main">
                  <a14:imgLayer r:embed="rId3">
                    <a14:imgEffect>
                      <a14:artisticWatercolorSponge brushSize="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8849F-30D2-1641-96DD-90801A8B5790}"/>
              </a:ext>
            </a:extLst>
          </p:cNvPr>
          <p:cNvSpPr>
            <a:spLocks noGrp="1"/>
          </p:cNvSpPr>
          <p:nvPr>
            <p:ph type="title"/>
          </p:nvPr>
        </p:nvSpPr>
        <p:spPr>
          <a:xfrm>
            <a:off x="-1" y="12357"/>
            <a:ext cx="12191999" cy="2224216"/>
          </a:xfrm>
        </p:spPr>
        <p:txBody>
          <a:bodyPr/>
          <a:lstStyle/>
          <a:p>
            <a:pPr algn="ctr"/>
            <a:r>
              <a:rPr lang="en-US" altLang="zh-Hans" sz="7200" b="1" dirty="0">
                <a:solidFill>
                  <a:schemeClr val="tx1"/>
                </a:solidFill>
              </a:rPr>
              <a:t>WHO IS JEHOVAH?</a:t>
            </a:r>
            <a:br>
              <a:rPr lang="en-US" altLang="zh-Hans" sz="7200" b="1" dirty="0">
                <a:solidFill>
                  <a:schemeClr val="tx1"/>
                </a:solidFill>
              </a:rPr>
            </a:br>
            <a:r>
              <a:rPr lang="zh-Hans" altLang="en-US" sz="7200" b="1" dirty="0">
                <a:solidFill>
                  <a:schemeClr val="tx1"/>
                </a:solidFill>
              </a:rPr>
              <a:t>耶和华是谁？</a:t>
            </a:r>
            <a:endParaRPr lang="en-US" sz="7200" b="1" dirty="0">
              <a:solidFill>
                <a:schemeClr val="tx1"/>
              </a:solidFill>
            </a:endParaRPr>
          </a:p>
        </p:txBody>
      </p:sp>
      <p:graphicFrame>
        <p:nvGraphicFramePr>
          <p:cNvPr id="4" name="Content Placeholder 3">
            <a:extLst>
              <a:ext uri="{FF2B5EF4-FFF2-40B4-BE49-F238E27FC236}">
                <a16:creationId xmlns:a16="http://schemas.microsoft.com/office/drawing/2014/main" id="{75CAB04E-4474-AC4B-A722-DAFFC242DD95}"/>
              </a:ext>
            </a:extLst>
          </p:cNvPr>
          <p:cNvGraphicFramePr>
            <a:graphicFrameLocks noGrp="1"/>
          </p:cNvGraphicFramePr>
          <p:nvPr>
            <p:ph idx="1"/>
            <p:extLst>
              <p:ext uri="{D42A27DB-BD31-4B8C-83A1-F6EECF244321}">
                <p14:modId xmlns:p14="http://schemas.microsoft.com/office/powerpoint/2010/main" val="1333354988"/>
              </p:ext>
            </p:extLst>
          </p:nvPr>
        </p:nvGraphicFramePr>
        <p:xfrm>
          <a:off x="247135" y="2409568"/>
          <a:ext cx="11405292" cy="4201300"/>
        </p:xfrm>
        <a:graphic>
          <a:graphicData uri="http://schemas.openxmlformats.org/drawingml/2006/table">
            <a:tbl>
              <a:tblPr/>
              <a:tblGrid>
                <a:gridCol w="1900882">
                  <a:extLst>
                    <a:ext uri="{9D8B030D-6E8A-4147-A177-3AD203B41FA5}">
                      <a16:colId xmlns:a16="http://schemas.microsoft.com/office/drawing/2014/main" val="3668730133"/>
                    </a:ext>
                  </a:extLst>
                </a:gridCol>
                <a:gridCol w="1900882">
                  <a:extLst>
                    <a:ext uri="{9D8B030D-6E8A-4147-A177-3AD203B41FA5}">
                      <a16:colId xmlns:a16="http://schemas.microsoft.com/office/drawing/2014/main" val="3778647937"/>
                    </a:ext>
                  </a:extLst>
                </a:gridCol>
                <a:gridCol w="1900882">
                  <a:extLst>
                    <a:ext uri="{9D8B030D-6E8A-4147-A177-3AD203B41FA5}">
                      <a16:colId xmlns:a16="http://schemas.microsoft.com/office/drawing/2014/main" val="2523699490"/>
                    </a:ext>
                  </a:extLst>
                </a:gridCol>
                <a:gridCol w="1900882">
                  <a:extLst>
                    <a:ext uri="{9D8B030D-6E8A-4147-A177-3AD203B41FA5}">
                      <a16:colId xmlns:a16="http://schemas.microsoft.com/office/drawing/2014/main" val="4145084446"/>
                    </a:ext>
                  </a:extLst>
                </a:gridCol>
                <a:gridCol w="1900882">
                  <a:extLst>
                    <a:ext uri="{9D8B030D-6E8A-4147-A177-3AD203B41FA5}">
                      <a16:colId xmlns:a16="http://schemas.microsoft.com/office/drawing/2014/main" val="4223660997"/>
                    </a:ext>
                  </a:extLst>
                </a:gridCol>
                <a:gridCol w="1900882">
                  <a:extLst>
                    <a:ext uri="{9D8B030D-6E8A-4147-A177-3AD203B41FA5}">
                      <a16:colId xmlns:a16="http://schemas.microsoft.com/office/drawing/2014/main" val="169701621"/>
                    </a:ext>
                  </a:extLst>
                </a:gridCol>
              </a:tblGrid>
              <a:tr h="1024707">
                <a:tc gridSpan="3">
                  <a:txBody>
                    <a:bodyPr/>
                    <a:lstStyle/>
                    <a:p>
                      <a:pPr algn="ctr"/>
                      <a:r>
                        <a:rPr lang="en-US" b="1" dirty="0">
                          <a:solidFill>
                            <a:schemeClr val="bg1"/>
                          </a:solidFill>
                          <a:effectLst/>
                        </a:rPr>
                        <a:t>Hebrew (</a:t>
                      </a:r>
                      <a:r>
                        <a:rPr lang="en-US" b="1" u="none" strike="noStrike" dirty="0">
                          <a:solidFill>
                            <a:schemeClr val="bg1"/>
                          </a:solidFill>
                          <a:effectLst/>
                          <a:hlinkClick r:id="rId4" tooltip="Strong's Concordance"/>
                        </a:rPr>
                        <a:t>Strong's</a:t>
                      </a:r>
                      <a:r>
                        <a:rPr lang="en-US" b="1" dirty="0">
                          <a:solidFill>
                            <a:schemeClr val="bg1"/>
                          </a:solidFill>
                          <a:effectLst/>
                        </a:rPr>
                        <a:t> #3068)</a:t>
                      </a:r>
                      <a:br>
                        <a:rPr lang="en-US" b="1" dirty="0">
                          <a:solidFill>
                            <a:schemeClr val="bg1"/>
                          </a:solidFill>
                          <a:effectLst/>
                        </a:rPr>
                      </a:br>
                      <a:r>
                        <a:rPr lang="en-US" b="1" dirty="0">
                          <a:solidFill>
                            <a:schemeClr val="bg1"/>
                          </a:solidFill>
                          <a:effectLst/>
                        </a:rPr>
                        <a:t>YEHOVAH</a:t>
                      </a:r>
                      <a:br>
                        <a:rPr lang="en-US" b="1" dirty="0">
                          <a:solidFill>
                            <a:schemeClr val="bg1"/>
                          </a:solidFill>
                          <a:effectLst/>
                        </a:rPr>
                      </a:br>
                      <a:r>
                        <a:rPr lang="he-IL" b="1" dirty="0">
                          <a:solidFill>
                            <a:schemeClr val="bg1"/>
                          </a:solidFill>
                          <a:effectLst/>
                          <a:latin typeface="Ezra SIL"/>
                        </a:rPr>
                        <a:t>יְהֹוָה</a:t>
                      </a:r>
                      <a:endParaRPr lang="he-IL" b="1" dirty="0">
                        <a:solidFill>
                          <a:schemeClr val="bg1"/>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hMerge="1">
                  <a:txBody>
                    <a:bodyPr/>
                    <a:lstStyle/>
                    <a:p>
                      <a:endParaRPr lang="en-US"/>
                    </a:p>
                  </a:txBody>
                  <a:tcPr/>
                </a:tc>
                <a:tc hMerge="1">
                  <a:txBody>
                    <a:bodyPr/>
                    <a:lstStyle/>
                    <a:p>
                      <a:endParaRPr lang="en-US"/>
                    </a:p>
                  </a:txBody>
                  <a:tcPr/>
                </a:tc>
                <a:tc gridSpan="3">
                  <a:txBody>
                    <a:bodyPr/>
                    <a:lstStyle/>
                    <a:p>
                      <a:pPr algn="ctr"/>
                      <a:r>
                        <a:rPr lang="en-US" b="1">
                          <a:solidFill>
                            <a:schemeClr val="bg1"/>
                          </a:solidFill>
                          <a:effectLst/>
                        </a:rPr>
                        <a:t>Hebrew (Strong's #136)</a:t>
                      </a:r>
                      <a:br>
                        <a:rPr lang="en-US" b="1">
                          <a:solidFill>
                            <a:schemeClr val="bg1"/>
                          </a:solidFill>
                          <a:effectLst/>
                        </a:rPr>
                      </a:br>
                      <a:r>
                        <a:rPr lang="en-US" b="1">
                          <a:solidFill>
                            <a:schemeClr val="bg1"/>
                          </a:solidFill>
                          <a:effectLst/>
                        </a:rPr>
                        <a:t>ADONAY</a:t>
                      </a:r>
                      <a:br>
                        <a:rPr lang="en-US" b="1">
                          <a:solidFill>
                            <a:schemeClr val="bg1"/>
                          </a:solidFill>
                          <a:effectLst/>
                        </a:rPr>
                      </a:br>
                      <a:r>
                        <a:rPr lang="he-IL" b="1">
                          <a:solidFill>
                            <a:schemeClr val="bg1"/>
                          </a:solidFill>
                          <a:effectLst/>
                          <a:latin typeface="Ezra SIL"/>
                        </a:rPr>
                        <a:t>אֲדֹנָי</a:t>
                      </a:r>
                      <a:endParaRPr lang="he-IL" b="1">
                        <a:solidFill>
                          <a:schemeClr val="bg1"/>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20528694"/>
                  </a:ext>
                </a:extLst>
              </a:tr>
              <a:tr h="409883">
                <a:tc>
                  <a:txBody>
                    <a:bodyPr/>
                    <a:lstStyle/>
                    <a:p>
                      <a:r>
                        <a:rPr lang="he-IL" b="1">
                          <a:solidFill>
                            <a:schemeClr val="bg1"/>
                          </a:solidFill>
                          <a:effectLst/>
                        </a:rPr>
                        <a:t>י</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Yod</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Y</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he-IL" b="1">
                          <a:solidFill>
                            <a:schemeClr val="bg1"/>
                          </a:solidFill>
                          <a:effectLst/>
                        </a:rPr>
                        <a:t>א</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Aleph</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u="none" strike="noStrike">
                          <a:solidFill>
                            <a:schemeClr val="bg1"/>
                          </a:solidFill>
                          <a:effectLst/>
                          <a:hlinkClick r:id="rId5" tooltip="Glottal stop"/>
                        </a:rPr>
                        <a:t>glottal stop</a:t>
                      </a:r>
                      <a:endParaRPr lang="en-US" b="1">
                        <a:solidFill>
                          <a:schemeClr val="bg1"/>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632021396"/>
                  </a:ext>
                </a:extLst>
              </a:tr>
              <a:tr h="717295">
                <a:tc>
                  <a:txBody>
                    <a:bodyPr/>
                    <a:lstStyle/>
                    <a:p>
                      <a:r>
                        <a:rPr lang="he-IL" b="1">
                          <a:solidFill>
                            <a:schemeClr val="bg1"/>
                          </a:solidFill>
                          <a:effectLst/>
                          <a:latin typeface="Ezra SIL"/>
                        </a:rPr>
                        <a:t>ְ</a:t>
                      </a:r>
                      <a:endParaRPr lang="he-IL" b="1">
                        <a:solidFill>
                          <a:schemeClr val="bg1"/>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Simple sheva</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he-IL" b="1">
                          <a:solidFill>
                            <a:schemeClr val="bg1"/>
                          </a:solidFill>
                          <a:effectLst/>
                          <a:latin typeface="Ezra SIL"/>
                        </a:rPr>
                        <a:t>ֲ</a:t>
                      </a:r>
                      <a:endParaRPr lang="he-IL" b="1">
                        <a:solidFill>
                          <a:schemeClr val="bg1"/>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Hataf patah</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A</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414393578"/>
                  </a:ext>
                </a:extLst>
              </a:tr>
              <a:tr h="409883">
                <a:tc>
                  <a:txBody>
                    <a:bodyPr/>
                    <a:lstStyle/>
                    <a:p>
                      <a:r>
                        <a:rPr lang="he-IL" b="1">
                          <a:solidFill>
                            <a:schemeClr val="bg1"/>
                          </a:solidFill>
                          <a:effectLst/>
                        </a:rPr>
                        <a:t>ה</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He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H</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he-IL" b="1">
                          <a:solidFill>
                            <a:schemeClr val="bg1"/>
                          </a:solidFill>
                          <a:effectLst/>
                        </a:rPr>
                        <a:t>ד</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Dalet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D</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625724243"/>
                  </a:ext>
                </a:extLst>
              </a:tr>
              <a:tr h="409883">
                <a:tc>
                  <a:txBody>
                    <a:bodyPr/>
                    <a:lstStyle/>
                    <a:p>
                      <a:r>
                        <a:rPr lang="he-IL" b="1">
                          <a:solidFill>
                            <a:schemeClr val="bg1"/>
                          </a:solidFill>
                          <a:effectLst/>
                          <a:latin typeface="Ezra SIL"/>
                        </a:rPr>
                        <a:t>ֹ</a:t>
                      </a:r>
                      <a:endParaRPr lang="he-IL" b="1">
                        <a:solidFill>
                          <a:schemeClr val="bg1"/>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Holam</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O</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he-IL" b="1">
                          <a:solidFill>
                            <a:schemeClr val="bg1"/>
                          </a:solidFill>
                          <a:effectLst/>
                          <a:latin typeface="Ezra SIL"/>
                        </a:rPr>
                        <a:t>ֹ</a:t>
                      </a:r>
                      <a:endParaRPr lang="he-IL" b="1">
                        <a:solidFill>
                          <a:schemeClr val="bg1"/>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Holam</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O</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013600423"/>
                  </a:ext>
                </a:extLst>
              </a:tr>
              <a:tr h="409883">
                <a:tc>
                  <a:txBody>
                    <a:bodyPr/>
                    <a:lstStyle/>
                    <a:p>
                      <a:r>
                        <a:rPr lang="he-IL" b="1">
                          <a:solidFill>
                            <a:schemeClr val="bg1"/>
                          </a:solidFill>
                          <a:effectLst/>
                        </a:rPr>
                        <a:t>ו</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Vav</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V</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he-IL" b="1">
                          <a:solidFill>
                            <a:schemeClr val="bg1"/>
                          </a:solidFill>
                          <a:effectLst/>
                        </a:rPr>
                        <a:t>נ</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Nun</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N</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390168881"/>
                  </a:ext>
                </a:extLst>
              </a:tr>
              <a:tr h="409883">
                <a:tc>
                  <a:txBody>
                    <a:bodyPr/>
                    <a:lstStyle/>
                    <a:p>
                      <a:r>
                        <a:rPr lang="he-IL" b="1">
                          <a:solidFill>
                            <a:schemeClr val="bg1"/>
                          </a:solidFill>
                          <a:effectLst/>
                          <a:latin typeface="Ezra SIL"/>
                        </a:rPr>
                        <a:t>ָ</a:t>
                      </a:r>
                      <a:endParaRPr lang="he-IL" b="1">
                        <a:solidFill>
                          <a:schemeClr val="bg1"/>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Qamats</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A</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he-IL" b="1">
                          <a:solidFill>
                            <a:schemeClr val="bg1"/>
                          </a:solidFill>
                          <a:effectLst/>
                          <a:latin typeface="Ezra SIL"/>
                        </a:rPr>
                        <a:t>ָ</a:t>
                      </a:r>
                      <a:endParaRPr lang="he-IL" b="1">
                        <a:solidFill>
                          <a:schemeClr val="bg1"/>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Qamats</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A</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147366422"/>
                  </a:ext>
                </a:extLst>
              </a:tr>
              <a:tr h="409883">
                <a:tc>
                  <a:txBody>
                    <a:bodyPr/>
                    <a:lstStyle/>
                    <a:p>
                      <a:r>
                        <a:rPr lang="he-IL" b="1">
                          <a:solidFill>
                            <a:schemeClr val="bg1"/>
                          </a:solidFill>
                          <a:effectLst/>
                        </a:rPr>
                        <a:t>ה</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He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H</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he-IL" b="1">
                          <a:solidFill>
                            <a:schemeClr val="bg1"/>
                          </a:solidFill>
                          <a:effectLst/>
                        </a:rPr>
                        <a:t>י</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a:solidFill>
                            <a:schemeClr val="bg1"/>
                          </a:solidFill>
                          <a:effectLst/>
                        </a:rPr>
                        <a:t>Yod</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b="1" dirty="0">
                          <a:solidFill>
                            <a:schemeClr val="bg1"/>
                          </a:solidFill>
                          <a:effectLst/>
                        </a:rPr>
                        <a:t>Y</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294126747"/>
                  </a:ext>
                </a:extLst>
              </a:tr>
            </a:tbl>
          </a:graphicData>
        </a:graphic>
      </p:graphicFrame>
    </p:spTree>
    <p:extLst>
      <p:ext uri="{BB962C8B-B14F-4D97-AF65-F5344CB8AC3E}">
        <p14:creationId xmlns:p14="http://schemas.microsoft.com/office/powerpoint/2010/main" val="301120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0BA17-C099-0940-8E55-A4EECFF4055B}"/>
              </a:ext>
            </a:extLst>
          </p:cNvPr>
          <p:cNvSpPr>
            <a:spLocks noGrp="1"/>
          </p:cNvSpPr>
          <p:nvPr>
            <p:ph type="title"/>
          </p:nvPr>
        </p:nvSpPr>
        <p:spPr>
          <a:xfrm>
            <a:off x="0" y="-1"/>
            <a:ext cx="12191999" cy="2199503"/>
          </a:xfrm>
        </p:spPr>
        <p:txBody>
          <a:bodyPr/>
          <a:lstStyle/>
          <a:p>
            <a:pPr algn="ctr"/>
            <a:r>
              <a:rPr lang="en-US" sz="7200" b="1" dirty="0"/>
              <a:t>BLESSINGS</a:t>
            </a:r>
            <a:br>
              <a:rPr lang="en-US" sz="7200" b="1" dirty="0"/>
            </a:br>
            <a:r>
              <a:rPr lang="zh-Hans" altLang="en-US" sz="7200" b="1" dirty="0"/>
              <a:t>祝福</a:t>
            </a:r>
            <a:endParaRPr lang="en-US" sz="7200" b="1" dirty="0"/>
          </a:p>
        </p:txBody>
      </p:sp>
      <p:sp>
        <p:nvSpPr>
          <p:cNvPr id="3" name="Content Placeholder 2">
            <a:extLst>
              <a:ext uri="{FF2B5EF4-FFF2-40B4-BE49-F238E27FC236}">
                <a16:creationId xmlns:a16="http://schemas.microsoft.com/office/drawing/2014/main" id="{C4A12923-7667-FD4D-8962-149FB8F9552B}"/>
              </a:ext>
            </a:extLst>
          </p:cNvPr>
          <p:cNvSpPr>
            <a:spLocks noGrp="1"/>
          </p:cNvSpPr>
          <p:nvPr>
            <p:ph idx="1"/>
          </p:nvPr>
        </p:nvSpPr>
        <p:spPr>
          <a:xfrm>
            <a:off x="0" y="2088292"/>
            <a:ext cx="12191999" cy="4769708"/>
          </a:xfrm>
        </p:spPr>
        <p:txBody>
          <a:bodyPr>
            <a:normAutofit/>
          </a:bodyPr>
          <a:lstStyle/>
          <a:p>
            <a:r>
              <a:rPr lang="en-US" sz="4800" b="1" dirty="0"/>
              <a:t>Blessings OT 400 times (87 is God to the people)</a:t>
            </a:r>
            <a:r>
              <a:rPr lang="zh-Hans" altLang="en-US" sz="4800" b="1" dirty="0"/>
              <a:t>旧约里头</a:t>
            </a:r>
            <a:r>
              <a:rPr lang="en-US" altLang="zh-Hans" sz="4800" b="1" dirty="0"/>
              <a:t>400</a:t>
            </a:r>
            <a:r>
              <a:rPr lang="zh-Hans" altLang="en-US" sz="4800" b="1" dirty="0"/>
              <a:t>多次</a:t>
            </a:r>
            <a:endParaRPr lang="en-US" sz="4800" b="1" dirty="0"/>
          </a:p>
          <a:p>
            <a:r>
              <a:rPr lang="en-US" sz="4800" b="1" dirty="0"/>
              <a:t>Priestly Blessing: Aaron and his descendants today used by Pastor</a:t>
            </a:r>
            <a:r>
              <a:rPr lang="en-US" altLang="zh-Hans" sz="4800" b="1" dirty="0"/>
              <a:t>s.      </a:t>
            </a:r>
            <a:r>
              <a:rPr lang="zh-Hans" altLang="en-US" sz="4800" b="1" dirty="0"/>
              <a:t>亚伦和他的后代给以色列百姓的祝福。       现在牧师们给会众的祝福</a:t>
            </a:r>
            <a:endParaRPr lang="en-US" sz="4800" b="1" dirty="0"/>
          </a:p>
          <a:p>
            <a:endParaRPr lang="en-US" sz="4800" b="1" dirty="0"/>
          </a:p>
        </p:txBody>
      </p:sp>
    </p:spTree>
    <p:extLst>
      <p:ext uri="{BB962C8B-B14F-4D97-AF65-F5344CB8AC3E}">
        <p14:creationId xmlns:p14="http://schemas.microsoft.com/office/powerpoint/2010/main" val="354447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C225-2DDC-834F-8F46-346FCEC9FC66}"/>
              </a:ext>
            </a:extLst>
          </p:cNvPr>
          <p:cNvSpPr>
            <a:spLocks noGrp="1"/>
          </p:cNvSpPr>
          <p:nvPr>
            <p:ph type="title"/>
          </p:nvPr>
        </p:nvSpPr>
        <p:spPr>
          <a:xfrm>
            <a:off x="86497" y="0"/>
            <a:ext cx="12105503" cy="2052918"/>
          </a:xfrm>
        </p:spPr>
        <p:txBody>
          <a:bodyPr/>
          <a:lstStyle/>
          <a:p>
            <a:pPr algn="ctr"/>
            <a:r>
              <a:rPr lang="en-US" sz="5400" b="1" dirty="0">
                <a:solidFill>
                  <a:schemeClr val="tx1"/>
                </a:solidFill>
              </a:rPr>
              <a:t>HOW DOES JEHOVAH BLESS US?</a:t>
            </a:r>
            <a:br>
              <a:rPr lang="en-US" sz="5400" b="1" dirty="0">
                <a:solidFill>
                  <a:schemeClr val="tx1"/>
                </a:solidFill>
              </a:rPr>
            </a:br>
            <a:r>
              <a:rPr lang="zh-Hans" altLang="en-US" sz="6000" b="1" dirty="0">
                <a:solidFill>
                  <a:schemeClr val="tx1"/>
                </a:solidFill>
              </a:rPr>
              <a:t>耶和华如何祝福我们？</a:t>
            </a:r>
            <a:endParaRPr lang="en-US" sz="6000" b="1" dirty="0">
              <a:solidFill>
                <a:schemeClr val="tx1"/>
              </a:solidFill>
            </a:endParaRPr>
          </a:p>
        </p:txBody>
      </p:sp>
      <p:sp>
        <p:nvSpPr>
          <p:cNvPr id="3" name="Content Placeholder 2">
            <a:extLst>
              <a:ext uri="{FF2B5EF4-FFF2-40B4-BE49-F238E27FC236}">
                <a16:creationId xmlns:a16="http://schemas.microsoft.com/office/drawing/2014/main" id="{50FF4F38-5BD6-F54A-A263-8065148C9525}"/>
              </a:ext>
            </a:extLst>
          </p:cNvPr>
          <p:cNvSpPr>
            <a:spLocks noGrp="1"/>
          </p:cNvSpPr>
          <p:nvPr>
            <p:ph idx="1"/>
          </p:nvPr>
        </p:nvSpPr>
        <p:spPr>
          <a:xfrm>
            <a:off x="0" y="2052918"/>
            <a:ext cx="12192000" cy="4805082"/>
          </a:xfrm>
        </p:spPr>
        <p:txBody>
          <a:bodyPr>
            <a:normAutofit/>
          </a:bodyPr>
          <a:lstStyle/>
          <a:p>
            <a:pPr marL="0" indent="0">
              <a:buNone/>
            </a:pPr>
            <a:r>
              <a:rPr lang="en-US" sz="4800" b="1" dirty="0"/>
              <a:t>I. PROTECTION VS 24</a:t>
            </a:r>
          </a:p>
          <a:p>
            <a:pPr marL="0" indent="0">
              <a:buNone/>
            </a:pPr>
            <a:r>
              <a:rPr lang="zh-Hans" altLang="en-US" sz="4800" b="1" dirty="0"/>
              <a:t>神的机会就是保护他的儿女，越亲近神越了解神的保护</a:t>
            </a:r>
            <a:endParaRPr lang="en-US" sz="4800" b="1" dirty="0"/>
          </a:p>
          <a:p>
            <a:pPr marL="0" indent="0">
              <a:buNone/>
            </a:pPr>
            <a:r>
              <a:rPr lang="en-US" sz="4800" b="1" dirty="0"/>
              <a:t>Illustration: Things are not always what they seem!</a:t>
            </a:r>
          </a:p>
        </p:txBody>
      </p:sp>
    </p:spTree>
    <p:extLst>
      <p:ext uri="{BB962C8B-B14F-4D97-AF65-F5344CB8AC3E}">
        <p14:creationId xmlns:p14="http://schemas.microsoft.com/office/powerpoint/2010/main" val="286633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301B2FB-E431-EE44-9ACF-8EA5DADE6471}"/>
              </a:ext>
            </a:extLst>
          </p:cNvPr>
          <p:cNvPicPr>
            <a:picLocks noChangeAspect="1"/>
          </p:cNvPicPr>
          <p:nvPr/>
        </p:nvPicPr>
        <p:blipFill>
          <a:blip r:embed="rId2"/>
          <a:stretch>
            <a:fillRect/>
          </a:stretch>
        </p:blipFill>
        <p:spPr>
          <a:xfrm>
            <a:off x="-27214" y="0"/>
            <a:ext cx="12219214" cy="6842760"/>
          </a:xfrm>
          <a:prstGeom prst="rect">
            <a:avLst/>
          </a:prstGeom>
        </p:spPr>
      </p:pic>
    </p:spTree>
    <p:extLst>
      <p:ext uri="{BB962C8B-B14F-4D97-AF65-F5344CB8AC3E}">
        <p14:creationId xmlns:p14="http://schemas.microsoft.com/office/powerpoint/2010/main" val="1814557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C225-2DDC-834F-8F46-346FCEC9FC66}"/>
              </a:ext>
            </a:extLst>
          </p:cNvPr>
          <p:cNvSpPr>
            <a:spLocks noGrp="1"/>
          </p:cNvSpPr>
          <p:nvPr>
            <p:ph type="title"/>
          </p:nvPr>
        </p:nvSpPr>
        <p:spPr>
          <a:xfrm>
            <a:off x="86497" y="0"/>
            <a:ext cx="12105503" cy="2052918"/>
          </a:xfrm>
        </p:spPr>
        <p:txBody>
          <a:bodyPr/>
          <a:lstStyle/>
          <a:p>
            <a:pPr algn="ctr"/>
            <a:r>
              <a:rPr lang="en-US" sz="5400" b="1" dirty="0">
                <a:solidFill>
                  <a:schemeClr val="tx1"/>
                </a:solidFill>
              </a:rPr>
              <a:t>HOW DOES JEHOVAH BLESS US?</a:t>
            </a:r>
            <a:br>
              <a:rPr lang="en-US" sz="5400" b="1" dirty="0">
                <a:solidFill>
                  <a:schemeClr val="tx1"/>
                </a:solidFill>
              </a:rPr>
            </a:br>
            <a:r>
              <a:rPr lang="zh-Hans" altLang="en-US" sz="6000" b="1" dirty="0">
                <a:solidFill>
                  <a:schemeClr val="tx1"/>
                </a:solidFill>
              </a:rPr>
              <a:t>耶和华如何祝福我们？</a:t>
            </a:r>
            <a:endParaRPr lang="en-US" sz="6000" b="1" dirty="0">
              <a:solidFill>
                <a:schemeClr val="tx1"/>
              </a:solidFill>
            </a:endParaRPr>
          </a:p>
        </p:txBody>
      </p:sp>
      <p:sp>
        <p:nvSpPr>
          <p:cNvPr id="3" name="Content Placeholder 2">
            <a:extLst>
              <a:ext uri="{FF2B5EF4-FFF2-40B4-BE49-F238E27FC236}">
                <a16:creationId xmlns:a16="http://schemas.microsoft.com/office/drawing/2014/main" id="{50FF4F38-5BD6-F54A-A263-8065148C9525}"/>
              </a:ext>
            </a:extLst>
          </p:cNvPr>
          <p:cNvSpPr>
            <a:spLocks noGrp="1"/>
          </p:cNvSpPr>
          <p:nvPr>
            <p:ph idx="1"/>
          </p:nvPr>
        </p:nvSpPr>
        <p:spPr>
          <a:xfrm>
            <a:off x="0" y="2052918"/>
            <a:ext cx="12192000" cy="4805082"/>
          </a:xfrm>
        </p:spPr>
        <p:txBody>
          <a:bodyPr>
            <a:noAutofit/>
          </a:bodyPr>
          <a:lstStyle/>
          <a:p>
            <a:pPr marL="0" indent="0">
              <a:buNone/>
            </a:pPr>
            <a:r>
              <a:rPr lang="en-US" sz="4000" b="1" dirty="0"/>
              <a:t>II. SMILE ON YOU </a:t>
            </a:r>
            <a:r>
              <a:rPr lang="zh-Hans" altLang="en-US" sz="4000" b="1" dirty="0"/>
              <a:t>“愿耶和华使他的脸光照你”</a:t>
            </a:r>
            <a:r>
              <a:rPr lang="en-US" altLang="zh-Hans" sz="4000" b="1" dirty="0"/>
              <a:t>25</a:t>
            </a:r>
            <a:endParaRPr lang="en-US" sz="4000" b="1" dirty="0"/>
          </a:p>
          <a:p>
            <a:pPr marL="0" indent="0">
              <a:buNone/>
            </a:pPr>
            <a:r>
              <a:rPr lang="zh-Hans" altLang="en-US" sz="4000" b="1" dirty="0"/>
              <a:t>笑脸就是神很幽默，耶和华使他的光照耀着</a:t>
            </a:r>
          </a:p>
          <a:p>
            <a:pPr marL="0" indent="0">
              <a:buNone/>
            </a:pPr>
            <a:r>
              <a:rPr lang="zh-Hans" altLang="en-US" sz="4000" b="1" dirty="0"/>
              <a:t>脸代表神的能力，恩典，他与我们同在</a:t>
            </a:r>
            <a:endParaRPr lang="en-US" sz="4000" b="1" dirty="0"/>
          </a:p>
          <a:p>
            <a:pPr marL="0" indent="0">
              <a:buNone/>
            </a:pPr>
            <a:r>
              <a:rPr lang="en-US" sz="4000" b="1" dirty="0"/>
              <a:t>Illustration: Creation Humor</a:t>
            </a:r>
          </a:p>
          <a:p>
            <a:pPr marL="0" indent="0">
              <a:buNone/>
            </a:pPr>
            <a:r>
              <a:rPr lang="en-US" sz="4000" b="1" dirty="0"/>
              <a:t>On the Sixth Day, God created living creatures and Man </a:t>
            </a:r>
          </a:p>
        </p:txBody>
      </p:sp>
    </p:spTree>
    <p:extLst>
      <p:ext uri="{BB962C8B-B14F-4D97-AF65-F5344CB8AC3E}">
        <p14:creationId xmlns:p14="http://schemas.microsoft.com/office/powerpoint/2010/main" val="372820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C225-2DDC-834F-8F46-346FCEC9FC66}"/>
              </a:ext>
            </a:extLst>
          </p:cNvPr>
          <p:cNvSpPr>
            <a:spLocks noGrp="1"/>
          </p:cNvSpPr>
          <p:nvPr>
            <p:ph type="title"/>
          </p:nvPr>
        </p:nvSpPr>
        <p:spPr>
          <a:xfrm>
            <a:off x="86497" y="0"/>
            <a:ext cx="12105503" cy="2052918"/>
          </a:xfrm>
        </p:spPr>
        <p:txBody>
          <a:bodyPr/>
          <a:lstStyle/>
          <a:p>
            <a:pPr algn="ctr"/>
            <a:r>
              <a:rPr lang="en-US" sz="5400" b="1" dirty="0">
                <a:solidFill>
                  <a:schemeClr val="tx1"/>
                </a:solidFill>
              </a:rPr>
              <a:t>HOW DOES JEHOVAH BLESS US?</a:t>
            </a:r>
            <a:br>
              <a:rPr lang="en-US" sz="5400" b="1" dirty="0">
                <a:solidFill>
                  <a:schemeClr val="tx1"/>
                </a:solidFill>
              </a:rPr>
            </a:br>
            <a:r>
              <a:rPr lang="zh-Hans" altLang="en-US" sz="6000" b="1" dirty="0">
                <a:solidFill>
                  <a:schemeClr val="tx1"/>
                </a:solidFill>
              </a:rPr>
              <a:t>耶和华如何祝福我们？</a:t>
            </a:r>
            <a:endParaRPr lang="en-US" sz="6000" b="1" dirty="0">
              <a:solidFill>
                <a:schemeClr val="tx1"/>
              </a:solidFill>
            </a:endParaRPr>
          </a:p>
        </p:txBody>
      </p:sp>
      <p:sp>
        <p:nvSpPr>
          <p:cNvPr id="3" name="Content Placeholder 2">
            <a:extLst>
              <a:ext uri="{FF2B5EF4-FFF2-40B4-BE49-F238E27FC236}">
                <a16:creationId xmlns:a16="http://schemas.microsoft.com/office/drawing/2014/main" id="{50FF4F38-5BD6-F54A-A263-8065148C9525}"/>
              </a:ext>
            </a:extLst>
          </p:cNvPr>
          <p:cNvSpPr>
            <a:spLocks noGrp="1"/>
          </p:cNvSpPr>
          <p:nvPr>
            <p:ph idx="1"/>
          </p:nvPr>
        </p:nvSpPr>
        <p:spPr>
          <a:xfrm>
            <a:off x="0" y="1867983"/>
            <a:ext cx="12192000" cy="4805082"/>
          </a:xfrm>
        </p:spPr>
        <p:txBody>
          <a:bodyPr>
            <a:normAutofit/>
          </a:bodyPr>
          <a:lstStyle/>
          <a:p>
            <a:pPr marL="0" indent="0">
              <a:buNone/>
            </a:pPr>
            <a:r>
              <a:rPr lang="en-US" sz="4800" b="1" dirty="0"/>
              <a:t>III. BE GRACIOUS TO YOU</a:t>
            </a:r>
            <a:r>
              <a:rPr lang="zh-Hans" altLang="en-US" sz="4800" b="1" dirty="0"/>
              <a:t>赐恩给你</a:t>
            </a:r>
            <a:r>
              <a:rPr lang="en-US" sz="4800" b="1" dirty="0"/>
              <a:t> VS 25</a:t>
            </a:r>
          </a:p>
          <a:p>
            <a:pPr marL="0" indent="0">
              <a:buNone/>
            </a:pPr>
            <a:r>
              <a:rPr lang="en-US" sz="3600" b="1" dirty="0"/>
              <a:t>1. Material Things (clothes)/How many you helped?</a:t>
            </a:r>
          </a:p>
          <a:p>
            <a:pPr marL="0" indent="0">
              <a:buNone/>
            </a:pPr>
            <a:r>
              <a:rPr lang="en-US" sz="3600" b="1" dirty="0"/>
              <a:t>2. Salary and job title/Compromised your character?</a:t>
            </a:r>
          </a:p>
          <a:p>
            <a:pPr marL="0" indent="0">
              <a:buNone/>
            </a:pPr>
            <a:r>
              <a:rPr lang="en-US" sz="3600" b="1" dirty="0"/>
              <a:t>3. Friends/How many to whom you were a friend?</a:t>
            </a:r>
          </a:p>
          <a:p>
            <a:pPr marL="0" indent="0">
              <a:buNone/>
            </a:pPr>
            <a:r>
              <a:rPr lang="en-US" sz="3600" b="1" dirty="0"/>
              <a:t>4. Neighborhood and House/How you treated them?</a:t>
            </a:r>
          </a:p>
          <a:p>
            <a:pPr marL="0" indent="0">
              <a:buNone/>
            </a:pPr>
            <a:r>
              <a:rPr lang="en-US" sz="3600" b="1" dirty="0"/>
              <a:t>5. Color of your Skin/Content of your Character?</a:t>
            </a:r>
          </a:p>
          <a:p>
            <a:pPr marL="0" indent="0">
              <a:buNone/>
            </a:pPr>
            <a:r>
              <a:rPr lang="en-US" sz="3600" b="1" dirty="0"/>
              <a:t>6. Salvation/Will you witness to heaven instead of hell?</a:t>
            </a:r>
          </a:p>
          <a:p>
            <a:pPr marL="0" indent="0">
              <a:buNone/>
            </a:pPr>
            <a:endParaRPr lang="en-US" sz="4800" b="1" dirty="0"/>
          </a:p>
        </p:txBody>
      </p:sp>
    </p:spTree>
    <p:extLst>
      <p:ext uri="{BB962C8B-B14F-4D97-AF65-F5344CB8AC3E}">
        <p14:creationId xmlns:p14="http://schemas.microsoft.com/office/powerpoint/2010/main" val="157405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591</TotalTime>
  <Words>1432</Words>
  <Application>Microsoft Office PowerPoint</Application>
  <PresentationFormat>Widescreen</PresentationFormat>
  <Paragraphs>101</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Ezra SIL</vt:lpstr>
      <vt:lpstr>Arial</vt:lpstr>
      <vt:lpstr>Calibri</vt:lpstr>
      <vt:lpstr>Century Gothic</vt:lpstr>
      <vt:lpstr>Wingdings 3</vt:lpstr>
      <vt:lpstr>Ion</vt:lpstr>
      <vt:lpstr>JEHOVAH'S BLESSINGS 耶和华的祝福 </vt:lpstr>
      <vt:lpstr>PowerPoint Presentation</vt:lpstr>
      <vt:lpstr>PowerPoint Presentation</vt:lpstr>
      <vt:lpstr>WHO IS JEHOVAH? 耶和华是谁？</vt:lpstr>
      <vt:lpstr>BLESSINGS 祝福</vt:lpstr>
      <vt:lpstr>HOW DOES JEHOVAH BLESS US? 耶和华如何祝福我们？</vt:lpstr>
      <vt:lpstr>PowerPoint Presentation</vt:lpstr>
      <vt:lpstr>HOW DOES JEHOVAH BLESS US? 耶和华如何祝福我们？</vt:lpstr>
      <vt:lpstr>HOW DOES JEHOVAH BLESS US? 耶和华如何祝福我们？</vt:lpstr>
      <vt:lpstr>HOW DOES JEHOVAH BLESS US? 耶和华如何祝福我们？</vt:lpstr>
      <vt:lpstr>HOW DOES JEHOVAH BLESS US? 耶和华如何祝福我们？</vt:lpstr>
      <vt:lpstr>HOW DOES JEHOVAH BLESS US? 耶和华如何祝福我们？</vt:lpstr>
      <vt:lpstr>HOW DOES JEHOVAH BLESS US? 耶和华如何祝福我们？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JEHOVAH'S BLESSINGS 耶和华的祝福</dc:title>
  <dc:creator>Jane Pan</dc:creator>
  <cp:lastModifiedBy>Ivan</cp:lastModifiedBy>
  <cp:revision>19</cp:revision>
  <dcterms:created xsi:type="dcterms:W3CDTF">2019-08-06T15:39:47Z</dcterms:created>
  <dcterms:modified xsi:type="dcterms:W3CDTF">2019-08-31T03:54:50Z</dcterms:modified>
</cp:coreProperties>
</file>