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C8A41-2CDD-4AE0-AF49-0A4836A51770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137B34-1302-49F7-91DF-5DDB935D1883}">
      <dgm:prSet/>
      <dgm:spPr/>
      <dgm:t>
        <a:bodyPr/>
        <a:lstStyle/>
        <a:p>
          <a:r>
            <a:rPr lang="en-US" b="1" dirty="0"/>
            <a:t>Seed: The Word of God  </a:t>
          </a:r>
          <a:r>
            <a:rPr lang="en-US" b="1" dirty="0" err="1"/>
            <a:t>神的话</a:t>
          </a:r>
          <a:r>
            <a:rPr lang="en-US" b="1" dirty="0"/>
            <a:t>  Luke 8:11</a:t>
          </a:r>
          <a:endParaRPr lang="en-US" dirty="0"/>
        </a:p>
      </dgm:t>
    </dgm:pt>
    <dgm:pt modelId="{3BD65613-752E-4FB7-BA70-60B9AD15EDBE}" type="parTrans" cxnId="{CFF9299F-D5B7-4FDA-BEFF-CE7993B1333D}">
      <dgm:prSet/>
      <dgm:spPr/>
      <dgm:t>
        <a:bodyPr/>
        <a:lstStyle/>
        <a:p>
          <a:endParaRPr lang="en-US"/>
        </a:p>
      </dgm:t>
    </dgm:pt>
    <dgm:pt modelId="{1D7AD610-B0A9-439E-AE82-E38BF0BAFCAA}" type="sibTrans" cxnId="{CFF9299F-D5B7-4FDA-BEFF-CE7993B1333D}">
      <dgm:prSet/>
      <dgm:spPr/>
      <dgm:t>
        <a:bodyPr/>
        <a:lstStyle/>
        <a:p>
          <a:endParaRPr lang="en-US"/>
        </a:p>
      </dgm:t>
    </dgm:pt>
    <dgm:pt modelId="{08E1B334-6450-4EBD-8DA8-10EB458322DB}">
      <dgm:prSet custT="1"/>
      <dgm:spPr/>
      <dgm:t>
        <a:bodyPr/>
        <a:lstStyle/>
        <a:p>
          <a:r>
            <a:rPr lang="en-US" sz="2400" b="1"/>
            <a:t>Soil: People's Hearts </a:t>
          </a:r>
          <a:r>
            <a:rPr lang="en-US" sz="2400" b="1" err="1"/>
            <a:t>人的心</a:t>
          </a:r>
          <a:r>
            <a:rPr lang="en-US" sz="2400" b="1"/>
            <a:t> :             </a:t>
          </a:r>
        </a:p>
        <a:p>
          <a:r>
            <a:rPr lang="en-US" sz="2400" b="1"/>
            <a:t>1. Path </a:t>
          </a:r>
          <a:r>
            <a:rPr lang="en-US" sz="2400" b="1" err="1"/>
            <a:t>路旁</a:t>
          </a:r>
          <a:r>
            <a:rPr lang="en-US" sz="2400" b="1"/>
            <a:t>     2. Rock  </a:t>
          </a:r>
          <a:r>
            <a:rPr lang="en-US" sz="2400" b="1" err="1"/>
            <a:t>石头</a:t>
          </a:r>
          <a:r>
            <a:rPr lang="en-US" sz="2400" b="1"/>
            <a:t>   3. Thorns </a:t>
          </a:r>
          <a:r>
            <a:rPr lang="en-US" sz="2400" b="1" err="1"/>
            <a:t>荆棘</a:t>
          </a:r>
          <a:r>
            <a:rPr lang="en-US" sz="2400" b="1"/>
            <a:t>  4. Good Soil     </a:t>
          </a:r>
          <a:r>
            <a:rPr lang="en-US" sz="2400" b="1" err="1"/>
            <a:t>好土</a:t>
          </a:r>
          <a:r>
            <a:rPr lang="en-US" sz="2400" b="1"/>
            <a:t> </a:t>
          </a:r>
          <a:endParaRPr lang="en-US" sz="2400"/>
        </a:p>
      </dgm:t>
    </dgm:pt>
    <dgm:pt modelId="{61F6499C-D262-4FAA-9A0C-C5A8A58EE23D}" type="parTrans" cxnId="{B2BA1847-C731-4D72-8DB7-C1735F65D4D9}">
      <dgm:prSet/>
      <dgm:spPr/>
      <dgm:t>
        <a:bodyPr/>
        <a:lstStyle/>
        <a:p>
          <a:endParaRPr lang="en-US"/>
        </a:p>
      </dgm:t>
    </dgm:pt>
    <dgm:pt modelId="{135BC2B5-C773-4F89-B5BF-3893F71B8B1D}" type="sibTrans" cxnId="{B2BA1847-C731-4D72-8DB7-C1735F65D4D9}">
      <dgm:prSet/>
      <dgm:spPr/>
      <dgm:t>
        <a:bodyPr/>
        <a:lstStyle/>
        <a:p>
          <a:endParaRPr lang="en-US"/>
        </a:p>
      </dgm:t>
    </dgm:pt>
    <dgm:pt modelId="{D75A6112-9435-0B41-A37E-A01A32175A0B}">
      <dgm:prSet/>
      <dgm:spPr/>
      <dgm:t>
        <a:bodyPr/>
        <a:lstStyle/>
        <a:p>
          <a:r>
            <a:rPr lang="en-US" b="1"/>
            <a:t>Fruits  </a:t>
          </a:r>
          <a:r>
            <a:rPr lang="en-US" b="1" err="1"/>
            <a:t>果子</a:t>
          </a:r>
          <a:r>
            <a:rPr lang="en-US" b="1"/>
            <a:t>:  100%;   60%; 30%</a:t>
          </a:r>
          <a:endParaRPr lang="en-US"/>
        </a:p>
      </dgm:t>
    </dgm:pt>
    <dgm:pt modelId="{A58BB54D-8C30-8C42-9C7B-A08308857300}" type="parTrans" cxnId="{6F70B175-8A4F-8A42-9EB7-8A7892856B2A}">
      <dgm:prSet/>
      <dgm:spPr/>
      <dgm:t>
        <a:bodyPr/>
        <a:lstStyle/>
        <a:p>
          <a:endParaRPr lang="en-US"/>
        </a:p>
      </dgm:t>
    </dgm:pt>
    <dgm:pt modelId="{DFE5F2A0-DE4E-634D-8B10-FBF4C1D59C31}" type="sibTrans" cxnId="{6F70B175-8A4F-8A42-9EB7-8A7892856B2A}">
      <dgm:prSet/>
      <dgm:spPr/>
      <dgm:t>
        <a:bodyPr/>
        <a:lstStyle/>
        <a:p>
          <a:endParaRPr lang="en-US"/>
        </a:p>
      </dgm:t>
    </dgm:pt>
    <dgm:pt modelId="{74AA78F1-D37B-334D-AD32-62561DF8A743}" type="pres">
      <dgm:prSet presAssocID="{134C8A41-2CDD-4AE0-AF49-0A4836A51770}" presName="Name0" presStyleCnt="0">
        <dgm:presLayoutVars>
          <dgm:dir/>
          <dgm:animLvl val="lvl"/>
          <dgm:resizeHandles val="exact"/>
        </dgm:presLayoutVars>
      </dgm:prSet>
      <dgm:spPr/>
    </dgm:pt>
    <dgm:pt modelId="{D9A23BFC-2D39-1746-BBE0-6283429976C1}" type="pres">
      <dgm:prSet presAssocID="{D75A6112-9435-0B41-A37E-A01A32175A0B}" presName="boxAndChildren" presStyleCnt="0"/>
      <dgm:spPr/>
    </dgm:pt>
    <dgm:pt modelId="{C1E879EB-681F-C24C-8E24-1BA6D0DF5026}" type="pres">
      <dgm:prSet presAssocID="{D75A6112-9435-0B41-A37E-A01A32175A0B}" presName="parentTextBox" presStyleLbl="node1" presStyleIdx="0" presStyleCnt="3"/>
      <dgm:spPr/>
    </dgm:pt>
    <dgm:pt modelId="{24A56AD3-BFD7-D647-90EC-5BE54B4F33AB}" type="pres">
      <dgm:prSet presAssocID="{135BC2B5-C773-4F89-B5BF-3893F71B8B1D}" presName="sp" presStyleCnt="0"/>
      <dgm:spPr/>
    </dgm:pt>
    <dgm:pt modelId="{F49640E9-0B71-284F-9318-299B93509772}" type="pres">
      <dgm:prSet presAssocID="{08E1B334-6450-4EBD-8DA8-10EB458322DB}" presName="arrowAndChildren" presStyleCnt="0"/>
      <dgm:spPr/>
    </dgm:pt>
    <dgm:pt modelId="{997D526B-E915-1145-9B56-719B37025F06}" type="pres">
      <dgm:prSet presAssocID="{08E1B334-6450-4EBD-8DA8-10EB458322DB}" presName="parentTextArrow" presStyleLbl="node1" presStyleIdx="1" presStyleCnt="3"/>
      <dgm:spPr/>
    </dgm:pt>
    <dgm:pt modelId="{D720708A-8D84-9149-8A73-C134466B70C0}" type="pres">
      <dgm:prSet presAssocID="{1D7AD610-B0A9-439E-AE82-E38BF0BAFCAA}" presName="sp" presStyleCnt="0"/>
      <dgm:spPr/>
    </dgm:pt>
    <dgm:pt modelId="{B9C7CE55-4533-3B49-BBFA-8D8D7BCFE2B6}" type="pres">
      <dgm:prSet presAssocID="{D8137B34-1302-49F7-91DF-5DDB935D1883}" presName="arrowAndChildren" presStyleCnt="0"/>
      <dgm:spPr/>
    </dgm:pt>
    <dgm:pt modelId="{2AD55437-7C87-2445-B44A-42B2094333D7}" type="pres">
      <dgm:prSet presAssocID="{D8137B34-1302-49F7-91DF-5DDB935D1883}" presName="parentTextArrow" presStyleLbl="node1" presStyleIdx="2" presStyleCnt="3"/>
      <dgm:spPr/>
    </dgm:pt>
  </dgm:ptLst>
  <dgm:cxnLst>
    <dgm:cxn modelId="{B2BA1847-C731-4D72-8DB7-C1735F65D4D9}" srcId="{134C8A41-2CDD-4AE0-AF49-0A4836A51770}" destId="{08E1B334-6450-4EBD-8DA8-10EB458322DB}" srcOrd="1" destOrd="0" parTransId="{61F6499C-D262-4FAA-9A0C-C5A8A58EE23D}" sibTransId="{135BC2B5-C773-4F89-B5BF-3893F71B8B1D}"/>
    <dgm:cxn modelId="{26F0CB64-75F3-8D43-AE02-345108FC9FE3}" type="presOf" srcId="{134C8A41-2CDD-4AE0-AF49-0A4836A51770}" destId="{74AA78F1-D37B-334D-AD32-62561DF8A743}" srcOrd="0" destOrd="0" presId="urn:microsoft.com/office/officeart/2005/8/layout/process4"/>
    <dgm:cxn modelId="{6F70B175-8A4F-8A42-9EB7-8A7892856B2A}" srcId="{134C8A41-2CDD-4AE0-AF49-0A4836A51770}" destId="{D75A6112-9435-0B41-A37E-A01A32175A0B}" srcOrd="2" destOrd="0" parTransId="{A58BB54D-8C30-8C42-9C7B-A08308857300}" sibTransId="{DFE5F2A0-DE4E-634D-8B10-FBF4C1D59C31}"/>
    <dgm:cxn modelId="{C2709E88-D4E8-9347-90C2-E4106CA25124}" type="presOf" srcId="{D8137B34-1302-49F7-91DF-5DDB935D1883}" destId="{2AD55437-7C87-2445-B44A-42B2094333D7}" srcOrd="0" destOrd="0" presId="urn:microsoft.com/office/officeart/2005/8/layout/process4"/>
    <dgm:cxn modelId="{0FCFBB97-4EB1-4F41-9101-BD19F46871C5}" type="presOf" srcId="{D75A6112-9435-0B41-A37E-A01A32175A0B}" destId="{C1E879EB-681F-C24C-8E24-1BA6D0DF5026}" srcOrd="0" destOrd="0" presId="urn:microsoft.com/office/officeart/2005/8/layout/process4"/>
    <dgm:cxn modelId="{CFF9299F-D5B7-4FDA-BEFF-CE7993B1333D}" srcId="{134C8A41-2CDD-4AE0-AF49-0A4836A51770}" destId="{D8137B34-1302-49F7-91DF-5DDB935D1883}" srcOrd="0" destOrd="0" parTransId="{3BD65613-752E-4FB7-BA70-60B9AD15EDBE}" sibTransId="{1D7AD610-B0A9-439E-AE82-E38BF0BAFCAA}"/>
    <dgm:cxn modelId="{55E754C3-1AC2-004E-98C5-764327776F97}" type="presOf" srcId="{08E1B334-6450-4EBD-8DA8-10EB458322DB}" destId="{997D526B-E915-1145-9B56-719B37025F06}" srcOrd="0" destOrd="0" presId="urn:microsoft.com/office/officeart/2005/8/layout/process4"/>
    <dgm:cxn modelId="{481A50CB-CE9A-2942-BA11-0CADBA2947FE}" type="presParOf" srcId="{74AA78F1-D37B-334D-AD32-62561DF8A743}" destId="{D9A23BFC-2D39-1746-BBE0-6283429976C1}" srcOrd="0" destOrd="0" presId="urn:microsoft.com/office/officeart/2005/8/layout/process4"/>
    <dgm:cxn modelId="{38E19051-AC81-D449-BDB8-1D7032F32255}" type="presParOf" srcId="{D9A23BFC-2D39-1746-BBE0-6283429976C1}" destId="{C1E879EB-681F-C24C-8E24-1BA6D0DF5026}" srcOrd="0" destOrd="0" presId="urn:microsoft.com/office/officeart/2005/8/layout/process4"/>
    <dgm:cxn modelId="{55139ED2-D110-4947-997A-FC3D0D092CBB}" type="presParOf" srcId="{74AA78F1-D37B-334D-AD32-62561DF8A743}" destId="{24A56AD3-BFD7-D647-90EC-5BE54B4F33AB}" srcOrd="1" destOrd="0" presId="urn:microsoft.com/office/officeart/2005/8/layout/process4"/>
    <dgm:cxn modelId="{2476A22C-72F5-134F-B2BB-DBBF6C7D7E84}" type="presParOf" srcId="{74AA78F1-D37B-334D-AD32-62561DF8A743}" destId="{F49640E9-0B71-284F-9318-299B93509772}" srcOrd="2" destOrd="0" presId="urn:microsoft.com/office/officeart/2005/8/layout/process4"/>
    <dgm:cxn modelId="{3826C0E0-8D37-C347-BEEB-83683C9F4E7F}" type="presParOf" srcId="{F49640E9-0B71-284F-9318-299B93509772}" destId="{997D526B-E915-1145-9B56-719B37025F06}" srcOrd="0" destOrd="0" presId="urn:microsoft.com/office/officeart/2005/8/layout/process4"/>
    <dgm:cxn modelId="{46247585-6716-474E-B691-57DAAB8C2A60}" type="presParOf" srcId="{74AA78F1-D37B-334D-AD32-62561DF8A743}" destId="{D720708A-8D84-9149-8A73-C134466B70C0}" srcOrd="3" destOrd="0" presId="urn:microsoft.com/office/officeart/2005/8/layout/process4"/>
    <dgm:cxn modelId="{2989C5D6-FE4F-0846-A2F0-D8DAFE3F9EC1}" type="presParOf" srcId="{74AA78F1-D37B-334D-AD32-62561DF8A743}" destId="{B9C7CE55-4533-3B49-BBFA-8D8D7BCFE2B6}" srcOrd="4" destOrd="0" presId="urn:microsoft.com/office/officeart/2005/8/layout/process4"/>
    <dgm:cxn modelId="{1A19A63A-9694-124C-9CDD-FD905974E5CB}" type="presParOf" srcId="{B9C7CE55-4533-3B49-BBFA-8D8D7BCFE2B6}" destId="{2AD55437-7C87-2445-B44A-42B2094333D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879EB-681F-C24C-8E24-1BA6D0DF5026}">
      <dsp:nvSpPr>
        <dsp:cNvPr id="0" name=""/>
        <dsp:cNvSpPr/>
      </dsp:nvSpPr>
      <dsp:spPr>
        <a:xfrm>
          <a:off x="0" y="3963077"/>
          <a:ext cx="6832212" cy="13007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Fruits  </a:t>
          </a:r>
          <a:r>
            <a:rPr lang="en-US" sz="2700" b="1" kern="1200" err="1"/>
            <a:t>果子</a:t>
          </a:r>
          <a:r>
            <a:rPr lang="en-US" sz="2700" b="1" kern="1200"/>
            <a:t>:  100%;   60%; 30%</a:t>
          </a:r>
          <a:endParaRPr lang="en-US" sz="2700" kern="1200"/>
        </a:p>
      </dsp:txBody>
      <dsp:txXfrm>
        <a:off x="0" y="3963077"/>
        <a:ext cx="6832212" cy="1300770"/>
      </dsp:txXfrm>
    </dsp:sp>
    <dsp:sp modelId="{997D526B-E915-1145-9B56-719B37025F06}">
      <dsp:nvSpPr>
        <dsp:cNvPr id="0" name=""/>
        <dsp:cNvSpPr/>
      </dsp:nvSpPr>
      <dsp:spPr>
        <a:xfrm rot="10800000">
          <a:off x="0" y="1982004"/>
          <a:ext cx="6832212" cy="2000585"/>
        </a:xfrm>
        <a:prstGeom prst="upArrowCallou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Soil: People's Hearts </a:t>
          </a:r>
          <a:r>
            <a:rPr lang="en-US" sz="2400" b="1" kern="1200" err="1"/>
            <a:t>人的心</a:t>
          </a:r>
          <a:r>
            <a:rPr lang="en-US" sz="2400" b="1" kern="1200"/>
            <a:t> :           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1. Path </a:t>
          </a:r>
          <a:r>
            <a:rPr lang="en-US" sz="2400" b="1" kern="1200" err="1"/>
            <a:t>路旁</a:t>
          </a:r>
          <a:r>
            <a:rPr lang="en-US" sz="2400" b="1" kern="1200"/>
            <a:t>     2. Rock  </a:t>
          </a:r>
          <a:r>
            <a:rPr lang="en-US" sz="2400" b="1" kern="1200" err="1"/>
            <a:t>石头</a:t>
          </a:r>
          <a:r>
            <a:rPr lang="en-US" sz="2400" b="1" kern="1200"/>
            <a:t>   3. Thorns </a:t>
          </a:r>
          <a:r>
            <a:rPr lang="en-US" sz="2400" b="1" kern="1200" err="1"/>
            <a:t>荆棘</a:t>
          </a:r>
          <a:r>
            <a:rPr lang="en-US" sz="2400" b="1" kern="1200"/>
            <a:t>  4. Good Soil     </a:t>
          </a:r>
          <a:r>
            <a:rPr lang="en-US" sz="2400" b="1" kern="1200" err="1"/>
            <a:t>好土</a:t>
          </a:r>
          <a:r>
            <a:rPr lang="en-US" sz="2400" b="1" kern="1200"/>
            <a:t> </a:t>
          </a:r>
          <a:endParaRPr lang="en-US" sz="2400" kern="1200"/>
        </a:p>
      </dsp:txBody>
      <dsp:txXfrm rot="10800000">
        <a:off x="0" y="1982004"/>
        <a:ext cx="6832212" cy="1299920"/>
      </dsp:txXfrm>
    </dsp:sp>
    <dsp:sp modelId="{2AD55437-7C87-2445-B44A-42B2094333D7}">
      <dsp:nvSpPr>
        <dsp:cNvPr id="0" name=""/>
        <dsp:cNvSpPr/>
      </dsp:nvSpPr>
      <dsp:spPr>
        <a:xfrm rot="10800000">
          <a:off x="0" y="930"/>
          <a:ext cx="6832212" cy="2000585"/>
        </a:xfrm>
        <a:prstGeom prst="upArrowCallou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Seed: The Word of God  </a:t>
          </a:r>
          <a:r>
            <a:rPr lang="en-US" sz="2700" b="1" kern="1200" dirty="0" err="1"/>
            <a:t>神的话</a:t>
          </a:r>
          <a:r>
            <a:rPr lang="en-US" sz="2700" b="1" kern="1200" dirty="0"/>
            <a:t>  Luke 8:11</a:t>
          </a:r>
          <a:endParaRPr lang="en-US" sz="2700" kern="1200" dirty="0"/>
        </a:p>
      </dsp:txBody>
      <dsp:txXfrm rot="10800000">
        <a:off x="0" y="930"/>
        <a:ext cx="6832212" cy="129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7/11/19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CBE85-C623-F14E-BE95-47D377507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" y="0"/>
            <a:ext cx="12080239" cy="4777379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/>
              <a:t>MY HEART </a:t>
            </a:r>
            <a:br>
              <a:rPr lang="en-US" sz="9600" b="1" dirty="0"/>
            </a:br>
            <a:r>
              <a:rPr lang="zh-Hans" altLang="en-US" sz="9600" b="1"/>
              <a:t>我的心</a:t>
            </a:r>
            <a:br>
              <a:rPr lang="en-US" sz="9600" b="1" dirty="0"/>
            </a:br>
            <a:endParaRPr lang="en-US" sz="9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34826-1EC4-FC4E-9B67-B3F1E786D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01441"/>
            <a:ext cx="12080239" cy="221488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MATTHEW 13:18-23</a:t>
            </a:r>
          </a:p>
          <a:p>
            <a:pPr algn="ctr"/>
            <a:r>
              <a:rPr lang="zh-Hans" altLang="en-US" sz="6000" b="1"/>
              <a:t>马太福音十三章十八</a:t>
            </a:r>
            <a:r>
              <a:rPr lang="en-US" altLang="zh-Hans" sz="6000" b="1" dirty="0"/>
              <a:t>-</a:t>
            </a:r>
            <a:r>
              <a:rPr lang="zh-Hans" altLang="en-US" sz="6000" b="1"/>
              <a:t>二十三节</a:t>
            </a:r>
            <a:endParaRPr lang="en-US" sz="6000" b="1" dirty="0"/>
          </a:p>
          <a:p>
            <a:pPr algn="ctr"/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09638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063E81-3751-504A-B030-C5758DFE1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747" y="0"/>
            <a:ext cx="483525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66975F-C0F4-CF43-B7A5-52AFEDC72B77}"/>
              </a:ext>
            </a:extLst>
          </p:cNvPr>
          <p:cNvSpPr/>
          <p:nvPr/>
        </p:nvSpPr>
        <p:spPr>
          <a:xfrm>
            <a:off x="172995" y="0"/>
            <a:ext cx="694449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ans" altLang="en-US" sz="4400" b="1" dirty="0"/>
              <a:t>苹果</a:t>
            </a:r>
            <a:endParaRPr lang="en-US" altLang="zh-Hans" sz="4400" b="1" dirty="0"/>
          </a:p>
          <a:p>
            <a:r>
              <a:rPr lang="zh-Hans" altLang="en-US" sz="4400" b="1" dirty="0"/>
              <a:t>箴言</a:t>
            </a:r>
            <a:r>
              <a:rPr lang="en-US" altLang="zh-Hans" sz="4400" b="1" dirty="0"/>
              <a:t>25:11</a:t>
            </a:r>
            <a:r>
              <a:rPr lang="zh-Hans" altLang="en-US" sz="4400" b="1" dirty="0"/>
              <a:t>“一句话说得合宜就如金苹果在银网子里。”</a:t>
            </a:r>
            <a:endParaRPr lang="en-US" altLang="zh-Hans" sz="4400" b="1" dirty="0"/>
          </a:p>
          <a:p>
            <a:r>
              <a:rPr lang="zh-Hans" altLang="en-US" sz="4400" b="1" dirty="0"/>
              <a:t>雅歌</a:t>
            </a:r>
            <a:r>
              <a:rPr lang="en-US" altLang="zh-Hans" sz="4400" b="1" dirty="0"/>
              <a:t>2:3</a:t>
            </a:r>
          </a:p>
          <a:p>
            <a:r>
              <a:rPr lang="zh-Hans" altLang="en-US" sz="4400" b="1" dirty="0"/>
              <a:t>诗篇</a:t>
            </a:r>
            <a:r>
              <a:rPr lang="en-US" altLang="zh-Hans" sz="4400" b="1" dirty="0"/>
              <a:t>17:8</a:t>
            </a:r>
          </a:p>
          <a:p>
            <a:r>
              <a:rPr lang="zh-Hans" altLang="en-US" sz="4400" b="1" dirty="0"/>
              <a:t>箴言</a:t>
            </a:r>
            <a:r>
              <a:rPr lang="en-US" altLang="zh-Hans" sz="4400" b="1" dirty="0"/>
              <a:t>7:2</a:t>
            </a:r>
            <a:r>
              <a:rPr lang="zh-Hans" altLang="en-US" sz="4400" b="1" dirty="0"/>
              <a:t> “</a:t>
            </a:r>
            <a:r>
              <a:rPr lang="en-US" altLang="zh-Hans" sz="4400" b="1" dirty="0"/>
              <a:t>Keep my commandments and live; keep my teaching as the Apple of Your Eye." </a:t>
            </a:r>
            <a:r>
              <a:rPr lang="zh-Hans" altLang="en-US" sz="4400" b="1" dirty="0"/>
              <a:t>眼中的瞳仁</a:t>
            </a:r>
            <a:endParaRPr lang="en-US" altLang="zh-Hans" sz="4400" b="1" dirty="0"/>
          </a:p>
        </p:txBody>
      </p:sp>
    </p:spTree>
    <p:extLst>
      <p:ext uri="{BB962C8B-B14F-4D97-AF65-F5344CB8AC3E}">
        <p14:creationId xmlns:p14="http://schemas.microsoft.com/office/powerpoint/2010/main" val="6403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7674-17FF-364A-8954-8897B4E0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0" y="148282"/>
            <a:ext cx="12080789" cy="2133600"/>
          </a:xfrm>
        </p:spPr>
        <p:txBody>
          <a:bodyPr>
            <a:normAutofit/>
          </a:bodyPr>
          <a:lstStyle/>
          <a:p>
            <a:pPr algn="ctr"/>
            <a:r>
              <a:rPr lang="en-US" sz="5400" b="1"/>
              <a:t>HEART AS PATH</a:t>
            </a:r>
            <a:br>
              <a:rPr lang="en-US" sz="5400" b="1"/>
            </a:br>
            <a:r>
              <a:rPr lang="zh-Hans" altLang="en-US" sz="5400" b="1"/>
              <a:t>路旁的心</a:t>
            </a:r>
            <a:endParaRPr lang="en-US" sz="54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76FCD-16CB-5A43-A2B6-D32E2E608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1" y="1948250"/>
            <a:ext cx="12080789" cy="490974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Hard</a:t>
            </a:r>
            <a:r>
              <a:rPr lang="zh-Hans" altLang="en-US" sz="4800" b="1" dirty="0">
                <a:solidFill>
                  <a:schemeClr val="tx1"/>
                </a:solidFill>
              </a:rPr>
              <a:t> 硬土</a:t>
            </a:r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Nothing will Go In</a:t>
            </a:r>
            <a:r>
              <a:rPr lang="zh-Hans" altLang="en-US" sz="4800" b="1" dirty="0">
                <a:solidFill>
                  <a:schemeClr val="tx1"/>
                </a:solidFill>
              </a:rPr>
              <a:t> 种子没有办法进去，根本没有进到心里</a:t>
            </a:r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Evil One Snatches Away</a:t>
            </a:r>
            <a:r>
              <a:rPr lang="zh-Hans" altLang="en-US" sz="4800" b="1" dirty="0">
                <a:solidFill>
                  <a:schemeClr val="tx1"/>
                </a:solidFill>
              </a:rPr>
              <a:t> 恶者容易把种子夺取</a:t>
            </a:r>
            <a:endParaRPr lang="en-US" altLang="zh-Hans" sz="4800" b="1" dirty="0">
              <a:solidFill>
                <a:schemeClr val="tx1"/>
              </a:solidFill>
            </a:endParaRPr>
          </a:p>
          <a:p>
            <a:r>
              <a:rPr lang="en-US" altLang="zh-Hans" sz="4800" b="1" dirty="0">
                <a:solidFill>
                  <a:schemeClr val="tx1"/>
                </a:solidFill>
              </a:rPr>
              <a:t>Modern Folks </a:t>
            </a:r>
            <a:r>
              <a:rPr lang="zh-Hans" altLang="en-US" sz="4800" b="1" dirty="0">
                <a:solidFill>
                  <a:schemeClr val="tx1"/>
                </a:solidFill>
              </a:rPr>
              <a:t>今天大部分的世界人</a:t>
            </a:r>
            <a:endParaRPr lang="en-US" altLang="zh-Hans" sz="4800" b="1" dirty="0">
              <a:solidFill>
                <a:schemeClr val="tx1"/>
              </a:solidFill>
            </a:endParaRPr>
          </a:p>
          <a:p>
            <a:endParaRPr lang="en-US" altLang="zh-Hans" sz="4800" b="1" dirty="0">
              <a:solidFill>
                <a:schemeClr val="tx1"/>
              </a:solidFill>
            </a:endParaRPr>
          </a:p>
          <a:p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7674-17FF-364A-8954-8897B4E0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0" y="148282"/>
            <a:ext cx="12080789" cy="2133600"/>
          </a:xfrm>
        </p:spPr>
        <p:txBody>
          <a:bodyPr>
            <a:normAutofit/>
          </a:bodyPr>
          <a:lstStyle/>
          <a:p>
            <a:pPr algn="ctr"/>
            <a:r>
              <a:rPr lang="en-US" sz="5400" b="1"/>
              <a:t>HEART AS ROCK</a:t>
            </a:r>
            <a:br>
              <a:rPr lang="en-US" sz="5400" b="1"/>
            </a:br>
            <a:r>
              <a:rPr lang="zh-Hans" altLang="en-US" sz="5400" b="1"/>
              <a:t>石头的心</a:t>
            </a:r>
            <a:endParaRPr lang="en-US" sz="54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76FCD-16CB-5A43-A2B6-D32E2E608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1" y="2372497"/>
            <a:ext cx="12080789" cy="448550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Hearts are Moved</a:t>
            </a:r>
            <a:r>
              <a:rPr lang="zh-Hans" altLang="en-US" sz="4800" b="1" dirty="0">
                <a:solidFill>
                  <a:schemeClr val="tx1"/>
                </a:solidFill>
              </a:rPr>
              <a:t>有感动</a:t>
            </a:r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Receives the Gospel with Joy</a:t>
            </a:r>
            <a:r>
              <a:rPr lang="zh-Hans" altLang="en-US" sz="4800" b="1" dirty="0">
                <a:solidFill>
                  <a:schemeClr val="tx1"/>
                </a:solidFill>
              </a:rPr>
              <a:t>也喜乐</a:t>
            </a:r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Doesn't last long</a:t>
            </a:r>
            <a:r>
              <a:rPr lang="zh-Hans" altLang="en-US" sz="4800" b="1" dirty="0">
                <a:solidFill>
                  <a:schemeClr val="tx1"/>
                </a:solidFill>
              </a:rPr>
              <a:t>不长久</a:t>
            </a:r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When trouble comes, falls away</a:t>
            </a:r>
            <a:r>
              <a:rPr lang="zh-Hans" altLang="en-US" sz="4800" b="1" dirty="0">
                <a:solidFill>
                  <a:schemeClr val="tx1"/>
                </a:solidFill>
              </a:rPr>
              <a:t>患难，逼迫就立刻跌倒了（信徒的逼迫）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4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7674-17FF-364A-8954-8897B4E0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0" y="148282"/>
            <a:ext cx="12080789" cy="2133600"/>
          </a:xfrm>
        </p:spPr>
        <p:txBody>
          <a:bodyPr>
            <a:normAutofit/>
          </a:bodyPr>
          <a:lstStyle/>
          <a:p>
            <a:pPr algn="ctr"/>
            <a:r>
              <a:rPr lang="en-US" sz="5400" b="1"/>
              <a:t>HEART AS THORNS</a:t>
            </a:r>
            <a:br>
              <a:rPr lang="en-US" sz="5400" b="1"/>
            </a:br>
            <a:r>
              <a:rPr lang="zh-Hans" altLang="en-US" sz="5400" b="1"/>
              <a:t>荆棘的心</a:t>
            </a:r>
            <a:endParaRPr lang="en-US" sz="54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76FCD-16CB-5A43-A2B6-D32E2E608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1" y="1972965"/>
            <a:ext cx="12080789" cy="4576118"/>
          </a:xfrm>
        </p:spPr>
        <p:txBody>
          <a:bodyPr>
            <a:normAutofit/>
          </a:bodyPr>
          <a:lstStyle/>
          <a:p>
            <a:r>
              <a:rPr lang="en-US" altLang="zh-Hans" sz="4800" b="1" dirty="0">
                <a:solidFill>
                  <a:schemeClr val="tx1"/>
                </a:solidFill>
              </a:rPr>
              <a:t>Accepted the Gospel</a:t>
            </a:r>
            <a:r>
              <a:rPr lang="zh-Hans" altLang="en-US" sz="4800" b="1" dirty="0">
                <a:solidFill>
                  <a:schemeClr val="tx1"/>
                </a:solidFill>
              </a:rPr>
              <a:t>有感动</a:t>
            </a:r>
            <a:endParaRPr lang="en-US" altLang="zh-Hans" sz="4800" b="1" dirty="0">
              <a:solidFill>
                <a:schemeClr val="tx1"/>
              </a:solidFill>
            </a:endParaRPr>
          </a:p>
          <a:p>
            <a:r>
              <a:rPr lang="en-US" altLang="zh-Hans" sz="4800" b="1" dirty="0">
                <a:solidFill>
                  <a:schemeClr val="tx1"/>
                </a:solidFill>
              </a:rPr>
              <a:t>Other things take precedence</a:t>
            </a:r>
            <a:r>
              <a:rPr lang="zh-Hans" altLang="en-US" sz="4800" b="1" dirty="0">
                <a:solidFill>
                  <a:schemeClr val="tx1"/>
                </a:solidFill>
              </a:rPr>
              <a:t>世上的忧虑，钱财的迷惑，把心里的道给挤住了，不能结果子</a:t>
            </a:r>
            <a:endParaRPr lang="en-US" altLang="zh-Hans" sz="4800" b="1" dirty="0">
              <a:solidFill>
                <a:schemeClr val="tx1"/>
              </a:solidFill>
            </a:endParaRPr>
          </a:p>
          <a:p>
            <a:r>
              <a:rPr lang="en-US" altLang="zh-Hans" sz="4800" b="1" dirty="0">
                <a:solidFill>
                  <a:schemeClr val="tx1"/>
                </a:solidFill>
              </a:rPr>
              <a:t>Money, Power, Name dangerous</a:t>
            </a:r>
            <a:r>
              <a:rPr lang="zh-Hans" altLang="en-US" sz="4800" b="1" dirty="0">
                <a:solidFill>
                  <a:schemeClr val="tx1"/>
                </a:solidFill>
              </a:rPr>
              <a:t>钱，荣耀，名分都很危险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7674-17FF-364A-8954-8897B4E0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0" y="148282"/>
            <a:ext cx="12080789" cy="2133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HEART AS GOOD SOIL</a:t>
            </a:r>
            <a:br>
              <a:rPr lang="en-US" sz="5400" b="1" dirty="0"/>
            </a:br>
            <a:r>
              <a:rPr lang="zh-Hans" altLang="en-US" sz="5400" b="1"/>
              <a:t>结果子的心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76FCD-16CB-5A43-A2B6-D32E2E608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1" y="2281883"/>
            <a:ext cx="12080789" cy="457611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Bear Fruits 100 Times (Obedience is the Key</a:t>
            </a:r>
            <a:r>
              <a:rPr lang="zh-Hans" altLang="en-US" sz="4800" b="1" dirty="0">
                <a:solidFill>
                  <a:schemeClr val="tx1"/>
                </a:solidFill>
              </a:rPr>
              <a:t>完全的顺服神，祷告读经生活</a:t>
            </a:r>
            <a:r>
              <a:rPr lang="en-US" sz="4800" b="1" dirty="0">
                <a:solidFill>
                  <a:schemeClr val="tx1"/>
                </a:solidFill>
              </a:rPr>
              <a:t>)</a:t>
            </a:r>
            <a:r>
              <a:rPr lang="zh-Hans" altLang="en-US" sz="4800" b="1" dirty="0">
                <a:solidFill>
                  <a:schemeClr val="tx1"/>
                </a:solidFill>
              </a:rPr>
              <a:t> </a:t>
            </a:r>
            <a:r>
              <a:rPr lang="en-US" altLang="zh-Hans" sz="4800" b="1">
                <a:solidFill>
                  <a:schemeClr val="tx1"/>
                </a:solidFill>
              </a:rPr>
              <a:t>Illust.Raised</a:t>
            </a:r>
            <a:r>
              <a:rPr lang="en-US" altLang="zh-Hans" sz="4800" b="1" dirty="0">
                <a:solidFill>
                  <a:schemeClr val="tx1"/>
                </a:solidFill>
              </a:rPr>
              <a:t> my hand to be this fruitful</a:t>
            </a:r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Bear Fruits 60 Times (Witness and Fruitful</a:t>
            </a:r>
            <a:r>
              <a:rPr lang="zh-Hans" altLang="en-US" sz="4800" b="1" dirty="0">
                <a:solidFill>
                  <a:schemeClr val="tx1"/>
                </a:solidFill>
              </a:rPr>
              <a:t> 传福音，结果子</a:t>
            </a:r>
            <a:r>
              <a:rPr lang="en-US" sz="4800" b="1" dirty="0">
                <a:solidFill>
                  <a:schemeClr val="tx1"/>
                </a:solidFill>
              </a:rPr>
              <a:t>)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Bear Fruits 30 Times (Committed</a:t>
            </a:r>
            <a:r>
              <a:rPr lang="zh-Hans" altLang="en-US" sz="4800" b="1" dirty="0">
                <a:solidFill>
                  <a:schemeClr val="tx1"/>
                </a:solidFill>
              </a:rPr>
              <a:t>忠心</a:t>
            </a:r>
            <a:r>
              <a:rPr lang="en-US" sz="48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898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7674-17FF-364A-8954-8897B4E0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0" y="160638"/>
            <a:ext cx="12080789" cy="2133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WHAT ABOUT YOUR HEARTS?</a:t>
            </a:r>
            <a:br>
              <a:rPr lang="en-US" sz="5400" b="1" dirty="0"/>
            </a:br>
            <a:r>
              <a:rPr lang="zh-Hans" altLang="en-US" sz="5400" b="1" dirty="0"/>
              <a:t>你的心是如何？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76FCD-16CB-5A43-A2B6-D32E2E608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1" y="2458994"/>
            <a:ext cx="12080789" cy="390473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100% OBEDIENCE TO GOD</a:t>
            </a:r>
            <a:r>
              <a:rPr lang="zh-Hans" altLang="en-US" sz="4800" b="1" dirty="0">
                <a:solidFill>
                  <a:schemeClr val="tx1"/>
                </a:solidFill>
              </a:rPr>
              <a:t>完全</a:t>
            </a:r>
            <a:r>
              <a:rPr lang="en-US" sz="4800" b="1" dirty="0">
                <a:solidFill>
                  <a:schemeClr val="tx1"/>
                </a:solidFill>
              </a:rPr>
              <a:t>?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60% BETTER THAN AVERAGE</a:t>
            </a:r>
            <a:r>
              <a:rPr lang="zh-Hans" altLang="en-US" sz="4800" b="1" dirty="0">
                <a:solidFill>
                  <a:schemeClr val="tx1"/>
                </a:solidFill>
              </a:rPr>
              <a:t>比一般强</a:t>
            </a:r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30% COMMITTED CHRISTIANS, BUT HAS NOT ACHIEVED THE 100% OBEDIENCE</a:t>
            </a:r>
            <a:r>
              <a:rPr lang="zh-Hans" altLang="en-US" sz="4800" b="1" dirty="0">
                <a:solidFill>
                  <a:schemeClr val="tx1"/>
                </a:solidFill>
              </a:rPr>
              <a:t>  对主忠心，还没有完全的顺服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15576-18CF-0D45-9CBD-21D21365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184826"/>
            <a:ext cx="12191999" cy="21336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PROVERBS 4:23</a:t>
            </a:r>
            <a:br>
              <a:rPr lang="en-US" sz="6000" b="1" dirty="0"/>
            </a:br>
            <a:r>
              <a:rPr lang="zh-Hans" altLang="en-US" sz="6000" b="1" dirty="0"/>
              <a:t>箴言四章二十三节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DBA0F-8DE4-BE4B-A3D9-C0DEDF950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43" y="2405974"/>
            <a:ext cx="11926111" cy="4724400"/>
          </a:xfrm>
        </p:spPr>
        <p:txBody>
          <a:bodyPr>
            <a:normAutofit/>
          </a:bodyPr>
          <a:lstStyle/>
          <a:p>
            <a:r>
              <a:rPr lang="en-US" sz="4800" b="1" dirty="0"/>
              <a:t>"Guard your heart above all else, for it determines the course of your life."          </a:t>
            </a:r>
            <a:r>
              <a:rPr lang="en-US" sz="6000" b="1" dirty="0"/>
              <a:t>"</a:t>
            </a:r>
            <a:r>
              <a:rPr lang="zh-Hans" altLang="en-US" sz="6000" b="1" dirty="0"/>
              <a:t>你要保守你心，胜过保守一切，因为一生的果效是由心发出</a:t>
            </a:r>
            <a:r>
              <a:rPr lang="en-US" altLang="zh-Hans" sz="6000" b="1" dirty="0"/>
              <a:t>."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37958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A432F69-5CED-7E4B-AE28-B26E579E3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420" b="223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E12823-4612-7E40-993C-761B8F58B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" y="1292177"/>
            <a:ext cx="4609113" cy="34568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519660-DEC1-E143-9CE7-2D53086D7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407" y="3237471"/>
            <a:ext cx="5440688" cy="362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9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7BF40-9353-9D4C-82F2-5505BBB3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79" y="641551"/>
            <a:ext cx="3496962" cy="357210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Parable of the Sower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zh-Hans" altLang="en-US" sz="4800" b="1">
                <a:solidFill>
                  <a:schemeClr val="bg1"/>
                </a:solidFill>
              </a:rPr>
              <a:t>撒种的比喻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736211-158B-40BB-BABB-B2F744AA16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989665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645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7BF40-9353-9D4C-82F2-5505BBB3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60638"/>
            <a:ext cx="12191999" cy="2281881"/>
          </a:xfrm>
        </p:spPr>
        <p:txBody>
          <a:bodyPr>
            <a:normAutofit/>
          </a:bodyPr>
          <a:lstStyle/>
          <a:p>
            <a:pPr algn="ctr"/>
            <a:r>
              <a:rPr lang="en-US" altLang="zh-Hans" sz="5400" b="1"/>
              <a:t>BIBLE TRIVIA</a:t>
            </a:r>
            <a:br>
              <a:rPr lang="en-US" altLang="zh-Hans" sz="5400" b="1"/>
            </a:br>
            <a:r>
              <a:rPr lang="zh-Hans" altLang="en-US" sz="5400" b="1"/>
              <a:t>考考你们</a:t>
            </a:r>
            <a:endParaRPr lang="en-US" sz="5400" b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B008B-49A4-CA4B-898D-DDE57BDAE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3" y="2133600"/>
            <a:ext cx="122208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ans" sz="4000" b="1" dirty="0"/>
              <a:t>1.</a:t>
            </a:r>
            <a:r>
              <a:rPr lang="zh-Hans" altLang="en-US" sz="4000" b="1" dirty="0"/>
              <a:t> </a:t>
            </a:r>
            <a:r>
              <a:rPr lang="en-US" altLang="zh-Hans" sz="4000" b="1" dirty="0"/>
              <a:t>How Many Times Mentioned: Word of God</a:t>
            </a:r>
            <a:r>
              <a:rPr lang="zh-Hans" altLang="en-US" sz="4000" b="1" dirty="0"/>
              <a:t>                             有多少次圣经提到神的话</a:t>
            </a:r>
            <a:r>
              <a:rPr lang="en-US" altLang="zh-Hans" sz="4000" b="1" dirty="0"/>
              <a:t>?</a:t>
            </a:r>
          </a:p>
          <a:p>
            <a:pPr marL="0" indent="0">
              <a:buNone/>
            </a:pPr>
            <a:r>
              <a:rPr lang="en-US" sz="4000" b="1" dirty="0"/>
              <a:t>2. When was the first Soil Mentioned</a:t>
            </a:r>
            <a:r>
              <a:rPr lang="zh-Hans" altLang="en-US" sz="4000" b="1" dirty="0"/>
              <a:t>                               第一次圣经提到的土在那里</a:t>
            </a:r>
            <a:r>
              <a:rPr lang="en-US" sz="4000" b="1" dirty="0"/>
              <a:t>?</a:t>
            </a:r>
          </a:p>
          <a:p>
            <a:pPr marL="0" indent="0">
              <a:buNone/>
            </a:pPr>
            <a:r>
              <a:rPr lang="en-US" sz="4000" b="1" dirty="0"/>
              <a:t>3. How Many Times: Hearts </a:t>
            </a:r>
            <a:r>
              <a:rPr lang="zh-Hans" altLang="en-US" sz="4000" b="1" dirty="0"/>
              <a:t>多少次圣经提到心？</a:t>
            </a:r>
            <a:endParaRPr lang="en-US" altLang="zh-Hans" sz="4000" b="1" dirty="0"/>
          </a:p>
          <a:p>
            <a:pPr marL="0" indent="0">
              <a:spcBef>
                <a:spcPts val="960"/>
              </a:spcBef>
              <a:buNone/>
            </a:pPr>
            <a:r>
              <a:rPr lang="en-US" sz="4000" b="1" dirty="0">
                <a:solidFill>
                  <a:srgbClr val="262626"/>
                </a:solidFill>
                <a:latin typeface="Garamond" panose="02020404030301010803" pitchFamily="18" charset="0"/>
              </a:rPr>
              <a:t>4. </a:t>
            </a:r>
            <a:r>
              <a:rPr lang="en-US" sz="4000" b="1" dirty="0">
                <a:solidFill>
                  <a:srgbClr val="262626"/>
                </a:solidFill>
                <a:latin typeface="Century Gothic" panose="020B0502020202020204" pitchFamily="34" charset="0"/>
              </a:rPr>
              <a:t>Fruits of the Bible </a:t>
            </a:r>
            <a:r>
              <a:rPr lang="en-US" sz="4000" b="1" dirty="0" err="1">
                <a:solidFill>
                  <a:srgbClr val="262626"/>
                </a:solidFill>
                <a:latin typeface="方正舒体"/>
                <a:ea typeface="方正舒体"/>
              </a:rPr>
              <a:t>圣经</a:t>
            </a:r>
            <a:r>
              <a:rPr lang="zh-Hans" altLang="en-US" sz="4000" b="1" dirty="0">
                <a:solidFill>
                  <a:srgbClr val="262626"/>
                </a:solidFill>
                <a:latin typeface="方正舒体"/>
                <a:ea typeface="方正舒体"/>
              </a:rPr>
              <a:t>里</a:t>
            </a:r>
            <a:r>
              <a:rPr lang="en-US" sz="4000" b="1" dirty="0" err="1">
                <a:solidFill>
                  <a:srgbClr val="262626"/>
                </a:solidFill>
                <a:latin typeface="方正舒体"/>
                <a:ea typeface="方正舒体"/>
              </a:rPr>
              <a:t>提到</a:t>
            </a:r>
            <a:r>
              <a:rPr lang="zh-Hans" altLang="en-US" sz="4000" b="1" dirty="0">
                <a:solidFill>
                  <a:srgbClr val="262626"/>
                </a:solidFill>
                <a:latin typeface="方正舒体"/>
                <a:ea typeface="方正舒体"/>
              </a:rPr>
              <a:t>了</a:t>
            </a:r>
            <a:r>
              <a:rPr lang="en-US" sz="4000" b="1" dirty="0" err="1">
                <a:solidFill>
                  <a:srgbClr val="262626"/>
                </a:solidFill>
                <a:latin typeface="方正舒体"/>
                <a:ea typeface="方正舒体"/>
              </a:rPr>
              <a:t>什么样的果子</a:t>
            </a:r>
            <a:r>
              <a:rPr lang="en-US" sz="4000" b="1" dirty="0">
                <a:solidFill>
                  <a:srgbClr val="262626"/>
                </a:solidFill>
                <a:latin typeface="Garamond" panose="02020404030301010803" pitchFamily="18" charset="0"/>
              </a:rPr>
              <a:t>?</a:t>
            </a:r>
            <a:endParaRPr lang="en-US" sz="4000" b="1" dirty="0"/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4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B008B-49A4-CA4B-898D-DDE57BDAE6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5058" y="0"/>
            <a:ext cx="12220575" cy="6858000"/>
          </a:xfrm>
        </p:spPr>
        <p:txBody>
          <a:bodyPr>
            <a:normAutofit/>
          </a:bodyPr>
          <a:lstStyle/>
          <a:p>
            <a:r>
              <a:rPr lang="zh-Hans" altLang="en-US" sz="4800" b="1"/>
              <a:t>无花果</a:t>
            </a:r>
            <a:endParaRPr lang="en-US" altLang="zh-Hans" sz="4800" b="1"/>
          </a:p>
          <a:p>
            <a:r>
              <a:rPr lang="zh-Hans" altLang="en-US" sz="4800" b="1"/>
              <a:t>马太福音</a:t>
            </a:r>
            <a:r>
              <a:rPr lang="en-US" altLang="zh-Hans" sz="4800" b="1"/>
              <a:t>21:21</a:t>
            </a:r>
            <a:r>
              <a:rPr lang="zh-Hans" altLang="en-US" sz="4800" b="1"/>
              <a:t>“有叶子</a:t>
            </a:r>
            <a:endParaRPr lang="en-US" altLang="zh-Hans" sz="4800" b="1"/>
          </a:p>
          <a:p>
            <a:pPr marL="0" indent="0">
              <a:buNone/>
            </a:pPr>
            <a:r>
              <a:rPr lang="zh-Hans" altLang="en-US" sz="4800" b="1"/>
              <a:t>没有果子”</a:t>
            </a:r>
            <a:endParaRPr lang="en-US" altLang="zh-Hans" sz="4800" b="1"/>
          </a:p>
          <a:p>
            <a:r>
              <a:rPr lang="zh-Hans" altLang="en-US" sz="4800" b="1"/>
              <a:t>路加福音</a:t>
            </a:r>
            <a:r>
              <a:rPr lang="en-US" altLang="zh-Hans" sz="4800" b="1"/>
              <a:t>21:29-31</a:t>
            </a:r>
            <a:r>
              <a:rPr lang="zh-Hans" altLang="en-US" sz="4800" b="1"/>
              <a:t>“发芽</a:t>
            </a:r>
            <a:endParaRPr lang="en-US" altLang="zh-Hans" sz="4800" b="1"/>
          </a:p>
          <a:p>
            <a:pPr marL="0" indent="0">
              <a:buNone/>
            </a:pPr>
            <a:r>
              <a:rPr lang="zh-Hans" altLang="en-US" sz="4800" b="1"/>
              <a:t>时候就知道夏天近了”</a:t>
            </a:r>
            <a:endParaRPr lang="en-US" altLang="zh-Hans" sz="4800" b="1"/>
          </a:p>
          <a:p>
            <a:r>
              <a:rPr lang="zh-Hans" altLang="en-US" sz="4800" b="1"/>
              <a:t>马可福音</a:t>
            </a:r>
            <a:r>
              <a:rPr lang="en-US" altLang="zh-Hans" sz="4800" b="1"/>
              <a:t>11:12-14</a:t>
            </a:r>
            <a:r>
              <a:rPr lang="zh-Hans" altLang="en-US" sz="4800" b="1"/>
              <a:t>“不是</a:t>
            </a:r>
            <a:endParaRPr lang="en-US" altLang="zh-Hans" sz="4800" b="1"/>
          </a:p>
          <a:p>
            <a:pPr marL="0" indent="0">
              <a:buNone/>
            </a:pPr>
            <a:r>
              <a:rPr lang="zh-Hans" altLang="en-US" sz="4800" b="1"/>
              <a:t>收无花果的时候，有叶子”</a:t>
            </a:r>
            <a:endParaRPr lang="en-US" sz="4800" b="1"/>
          </a:p>
          <a:p>
            <a:pPr algn="ctr"/>
            <a:endParaRPr lang="en-US" sz="4800" b="1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BF26A-F641-B34A-9EEB-879ED3B47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460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2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B081F5-D523-7A42-8D71-F43302CE5D9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198343" y="0"/>
            <a:ext cx="4993657" cy="70165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C52548-9CED-2D42-8354-11FB93F621BD}"/>
              </a:ext>
            </a:extLst>
          </p:cNvPr>
          <p:cNvSpPr/>
          <p:nvPr/>
        </p:nvSpPr>
        <p:spPr>
          <a:xfrm>
            <a:off x="469557" y="160638"/>
            <a:ext cx="67287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ans" altLang="en-US" sz="4400" b="1"/>
              <a:t>葡萄</a:t>
            </a:r>
            <a:endParaRPr lang="en-US" altLang="zh-Hans" sz="4400" b="1"/>
          </a:p>
          <a:p>
            <a:r>
              <a:rPr lang="zh-Hans" altLang="en-US" sz="4400" b="1"/>
              <a:t>以西结书</a:t>
            </a:r>
            <a:r>
              <a:rPr lang="en-US" altLang="zh-Hans" sz="4400" b="1"/>
              <a:t>18:2</a:t>
            </a:r>
            <a:r>
              <a:rPr lang="zh-Hans" altLang="en-US" sz="4400" b="1"/>
              <a:t>“父亲吃了</a:t>
            </a:r>
            <a:endParaRPr lang="en-US" altLang="zh-Hans" sz="4400" b="1"/>
          </a:p>
          <a:p>
            <a:r>
              <a:rPr lang="zh-Hans" altLang="en-US" sz="4400" b="1"/>
              <a:t>酸葡萄，儿子的牙酸倒了”</a:t>
            </a:r>
            <a:endParaRPr lang="en-US" altLang="zh-Hans" sz="4400" b="1"/>
          </a:p>
          <a:p>
            <a:r>
              <a:rPr lang="zh-Hans" altLang="en-US" sz="4400" b="1"/>
              <a:t>申命记</a:t>
            </a:r>
            <a:r>
              <a:rPr lang="en-US" altLang="zh-Hans" sz="4400" b="1"/>
              <a:t>24:21</a:t>
            </a:r>
            <a:r>
              <a:rPr lang="zh-Hans" altLang="en-US" sz="4400" b="1"/>
              <a:t>“剩下的葡萄</a:t>
            </a:r>
            <a:endParaRPr lang="en-US" altLang="zh-Hans" sz="4400" b="1"/>
          </a:p>
          <a:p>
            <a:r>
              <a:rPr lang="zh-Hans" altLang="en-US" sz="4400" b="1"/>
              <a:t>要给孤儿寡妇”</a:t>
            </a:r>
            <a:endParaRPr lang="en-US" altLang="zh-Hans" sz="4400" b="1"/>
          </a:p>
          <a:p>
            <a:r>
              <a:rPr lang="zh-Hans" altLang="en-US" sz="4400" b="1"/>
              <a:t>耶利米书</a:t>
            </a:r>
            <a:r>
              <a:rPr lang="en-US" altLang="zh-Hans" sz="4400" b="1"/>
              <a:t>49:9</a:t>
            </a:r>
            <a:r>
              <a:rPr lang="zh-Hans" altLang="en-US" sz="4400" b="1"/>
              <a:t>“剩下葡萄”</a:t>
            </a:r>
            <a:endParaRPr lang="en-US" altLang="zh-Hans" sz="4400" b="1"/>
          </a:p>
          <a:p>
            <a:r>
              <a:rPr lang="zh-Hans" altLang="en-US" sz="4400" b="1"/>
              <a:t>尼希米书</a:t>
            </a:r>
            <a:r>
              <a:rPr lang="en-US" altLang="zh-Hans" sz="4400" b="1"/>
              <a:t>13:15</a:t>
            </a:r>
            <a:r>
              <a:rPr lang="zh-Hans" altLang="en-US" sz="4400" b="1"/>
              <a:t> “在安息日</a:t>
            </a:r>
            <a:endParaRPr lang="en-US" altLang="zh-Hans" sz="4400" b="1"/>
          </a:p>
          <a:p>
            <a:r>
              <a:rPr lang="zh-Hans" altLang="en-US" sz="4400" b="1"/>
              <a:t>榨酒，葡萄等等”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175327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CDB7F7-CA33-A34F-881B-395C369A2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856" y="0"/>
            <a:ext cx="490914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7FE361-A945-1346-9E36-A5796AA3C68E}"/>
              </a:ext>
            </a:extLst>
          </p:cNvPr>
          <p:cNvSpPr/>
          <p:nvPr/>
        </p:nvSpPr>
        <p:spPr>
          <a:xfrm>
            <a:off x="724930" y="258630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ans" altLang="en-US" sz="4400" b="1"/>
              <a:t>橄榄</a:t>
            </a:r>
            <a:endParaRPr lang="en-US" altLang="zh-Hans" sz="4400" b="1"/>
          </a:p>
          <a:p>
            <a:r>
              <a:rPr lang="zh-Hans" altLang="en-US" sz="4400" b="1"/>
              <a:t>罗马书</a:t>
            </a:r>
            <a:r>
              <a:rPr lang="en-US" altLang="zh-Hans" sz="4400" b="1"/>
              <a:t>11:17-24</a:t>
            </a:r>
            <a:r>
              <a:rPr lang="zh-Hans" altLang="en-US" sz="4400" b="1"/>
              <a:t>“外邦人</a:t>
            </a:r>
            <a:endParaRPr lang="en-US" altLang="zh-Hans" sz="4400" b="1"/>
          </a:p>
          <a:p>
            <a:r>
              <a:rPr lang="zh-Hans" altLang="en-US" sz="4400" b="1"/>
              <a:t>是野橄榄”</a:t>
            </a:r>
            <a:endParaRPr lang="en-US" altLang="zh-Hans" sz="4400" b="1"/>
          </a:p>
          <a:p>
            <a:r>
              <a:rPr lang="zh-Hans" altLang="en-US" sz="4400" b="1"/>
              <a:t>启示录</a:t>
            </a:r>
            <a:r>
              <a:rPr lang="en-US" altLang="zh-Hans" sz="4400" b="1"/>
              <a:t>11:3-4</a:t>
            </a:r>
            <a:r>
              <a:rPr lang="zh-Hans" altLang="en-US" sz="4400" b="1"/>
              <a:t>“两个见证</a:t>
            </a:r>
            <a:endParaRPr lang="en-US" altLang="zh-Hans" sz="4400" b="1"/>
          </a:p>
          <a:p>
            <a:r>
              <a:rPr lang="zh-Hans" altLang="en-US" sz="4400" b="1"/>
              <a:t>人是橄榄书”</a:t>
            </a:r>
            <a:endParaRPr lang="en-US" altLang="zh-Hans" sz="4400" b="1"/>
          </a:p>
          <a:p>
            <a:r>
              <a:rPr lang="zh-Hans" altLang="en-US" sz="4400" b="1"/>
              <a:t>利未记</a:t>
            </a:r>
            <a:r>
              <a:rPr lang="en-US" altLang="zh-Hans" sz="4400" b="1"/>
              <a:t>24:2</a:t>
            </a:r>
            <a:r>
              <a:rPr lang="zh-Hans" altLang="en-US" sz="4400" b="1"/>
              <a:t>“请橄榄油”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140214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170E6F-2D2F-D34D-940D-9A8FECA72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037" y="0"/>
            <a:ext cx="488296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1791FF-900B-7348-844D-817D6E728BD9}"/>
              </a:ext>
            </a:extLst>
          </p:cNvPr>
          <p:cNvSpPr/>
          <p:nvPr/>
        </p:nvSpPr>
        <p:spPr>
          <a:xfrm>
            <a:off x="551935" y="0"/>
            <a:ext cx="675710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ans" altLang="en-US" sz="4400" b="1" dirty="0"/>
              <a:t>石榴</a:t>
            </a:r>
            <a:endParaRPr lang="en-US" altLang="zh-Hans" sz="4400" b="1" dirty="0"/>
          </a:p>
          <a:p>
            <a:r>
              <a:rPr lang="zh-Hans" altLang="en-US" sz="4400" b="1" dirty="0"/>
              <a:t>出埃及记</a:t>
            </a:r>
            <a:r>
              <a:rPr lang="en-US" altLang="zh-Hans" sz="4400" b="1" dirty="0"/>
              <a:t>28:33</a:t>
            </a:r>
            <a:r>
              <a:rPr lang="zh-Hans" altLang="en-US" sz="4400" b="1" dirty="0"/>
              <a:t>“大祭司的袍子下面有石榴绣着”</a:t>
            </a:r>
            <a:endParaRPr lang="en-US" altLang="zh-Hans" sz="4400" b="1" dirty="0"/>
          </a:p>
          <a:p>
            <a:r>
              <a:rPr lang="zh-Hans" altLang="en-US" sz="4400" b="1" dirty="0"/>
              <a:t>哈该书</a:t>
            </a:r>
            <a:r>
              <a:rPr lang="en-US" altLang="zh-Hans" sz="4400" b="1" dirty="0"/>
              <a:t>2:19</a:t>
            </a:r>
            <a:r>
              <a:rPr lang="zh-Hans" altLang="en-US" sz="4400" b="1" dirty="0"/>
              <a:t>“仓里的种子”</a:t>
            </a:r>
            <a:endParaRPr lang="en-US" altLang="zh-Hans" sz="4400" b="1" dirty="0"/>
          </a:p>
          <a:p>
            <a:r>
              <a:rPr lang="zh-Hans" altLang="en-US" sz="4400" b="1" dirty="0"/>
              <a:t>申命记</a:t>
            </a:r>
            <a:r>
              <a:rPr lang="en-US" altLang="zh-Hans" sz="4400" b="1" dirty="0"/>
              <a:t>8:8</a:t>
            </a:r>
            <a:r>
              <a:rPr lang="zh-Hans" altLang="en-US" sz="4400" b="1" dirty="0"/>
              <a:t>“牛奶与蜜之地有石榴”</a:t>
            </a:r>
            <a:endParaRPr lang="en-US" altLang="zh-Hans" sz="4400" b="1" dirty="0"/>
          </a:p>
          <a:p>
            <a:r>
              <a:rPr lang="zh-Hans" altLang="en-US" sz="4400" b="1" dirty="0"/>
              <a:t>民数记</a:t>
            </a:r>
            <a:r>
              <a:rPr lang="en-US" altLang="zh-Hans" sz="4400" b="1" dirty="0"/>
              <a:t>13:23</a:t>
            </a:r>
            <a:r>
              <a:rPr lang="zh-Hans" altLang="en-US" sz="4400" b="1" dirty="0"/>
              <a:t> “</a:t>
            </a:r>
            <a:r>
              <a:rPr lang="en-US" altLang="zh-Hans" sz="4400" b="1" dirty="0"/>
              <a:t>12</a:t>
            </a:r>
            <a:r>
              <a:rPr lang="zh-Hans" altLang="en-US" sz="4400" b="1" dirty="0"/>
              <a:t>个探子回报那个美地有大葡萄一支（两个人才可以扛抬着），和石榴”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5989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BD4D72-F4C7-AB47-80C1-333D7F027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0" y="0"/>
            <a:ext cx="485775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E14686-4ADB-8548-A23A-928959C66C52}"/>
              </a:ext>
            </a:extLst>
          </p:cNvPr>
          <p:cNvSpPr/>
          <p:nvPr/>
        </p:nvSpPr>
        <p:spPr>
          <a:xfrm>
            <a:off x="86497" y="1"/>
            <a:ext cx="724775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ans" altLang="en-US" sz="4400" b="1"/>
              <a:t>各种果子</a:t>
            </a:r>
            <a:endParaRPr lang="en-US" altLang="zh-Hans" sz="4400" b="1"/>
          </a:p>
          <a:p>
            <a:r>
              <a:rPr lang="zh-Hans" altLang="en-US" sz="4400" b="1"/>
              <a:t>（有枣子）</a:t>
            </a:r>
            <a:endParaRPr lang="en-US" altLang="zh-Hans" sz="4400" b="1"/>
          </a:p>
          <a:p>
            <a:r>
              <a:rPr lang="en-US" sz="4400" b="1">
                <a:solidFill>
                  <a:srgbClr val="000000"/>
                </a:solidFill>
                <a:latin typeface="方正舒体"/>
                <a:ea typeface="方正舒体"/>
              </a:rPr>
              <a:t>以西结书</a:t>
            </a:r>
            <a:r>
              <a:rPr lang="en-US" sz="4400" b="1">
                <a:solidFill>
                  <a:srgbClr val="000000"/>
                </a:solidFill>
                <a:latin typeface="Garamond" panose="02020404030301010803" pitchFamily="18" charset="0"/>
                <a:ea typeface="方正舒体"/>
              </a:rPr>
              <a:t>47:12</a:t>
            </a:r>
            <a:r>
              <a:rPr lang="zh-Hans" altLang="en-US" sz="4400" b="1">
                <a:solidFill>
                  <a:srgbClr val="000000"/>
                </a:solidFill>
                <a:latin typeface="Garamond" panose="02020404030301010803" pitchFamily="18" charset="0"/>
                <a:ea typeface="方正舒体"/>
              </a:rPr>
              <a:t> “在河这边与那边的岸上必生各类的树木，其果可作食物，叶子不枯干，果子不断绝，每月必结新果子，因为这水是从圣所流出来的。树上的果子必作食物，叶子乃是为治病。”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54149441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140</TotalTime>
  <Words>518</Words>
  <Application>Microsoft Macintosh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方正舒体</vt:lpstr>
      <vt:lpstr>幼圆</vt:lpstr>
      <vt:lpstr>Arial</vt:lpstr>
      <vt:lpstr>Century Gothic</vt:lpstr>
      <vt:lpstr>Garamond</vt:lpstr>
      <vt:lpstr>Wingdings 3</vt:lpstr>
      <vt:lpstr>Wisp</vt:lpstr>
      <vt:lpstr>MY HEART  我的心 </vt:lpstr>
      <vt:lpstr>PowerPoint Presentation</vt:lpstr>
      <vt:lpstr>Parable of the Sower 撒种的比喻</vt:lpstr>
      <vt:lpstr>BIBLE TRIVIA 考考你们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HEART AS PATH 路旁的心</vt:lpstr>
      <vt:lpstr>HEART AS ROCK 石头的心</vt:lpstr>
      <vt:lpstr>HEART AS THORNS 荆棘的心</vt:lpstr>
      <vt:lpstr>HEART AS GOOD SOIL 结果子的心</vt:lpstr>
      <vt:lpstr>WHAT ABOUT YOUR HEARTS? 你的心是如何？</vt:lpstr>
      <vt:lpstr>PROVERBS 4:23 箴言四章二十三节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HEART  我的心 </dc:title>
  <dc:creator>Jane Pan</dc:creator>
  <cp:lastModifiedBy>Jane Pan</cp:lastModifiedBy>
  <cp:revision>20</cp:revision>
  <dcterms:created xsi:type="dcterms:W3CDTF">2019-07-10T20:08:34Z</dcterms:created>
  <dcterms:modified xsi:type="dcterms:W3CDTF">2019-07-11T19:10:01Z</dcterms:modified>
</cp:coreProperties>
</file>