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8" r:id="rId4"/>
    <p:sldId id="257" r:id="rId5"/>
    <p:sldId id="265" r:id="rId6"/>
    <p:sldId id="258" r:id="rId7"/>
    <p:sldId id="259" r:id="rId8"/>
    <p:sldId id="260" r:id="rId9"/>
    <p:sldId id="261" r:id="rId10"/>
    <p:sldId id="262" r:id="rId11"/>
    <p:sldId id="263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C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6/5/19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C3208-ECE1-FC4B-A3D7-EA1CE00E77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91978"/>
            <a:ext cx="12120880" cy="4385732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br>
              <a:rPr lang="en-US" sz="8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en-US" sz="107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WEAR NEW CLOTHES</a:t>
            </a:r>
            <a:br>
              <a:rPr lang="en-US" sz="107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107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穿上新衣</a:t>
            </a:r>
            <a:br>
              <a:rPr lang="en-US" sz="107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en-US" sz="107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CAF335-90FA-C84A-B2FE-108EEDD6F6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120" y="4015030"/>
            <a:ext cx="12120880" cy="2472268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COLOSSIANS 3:12-17</a:t>
            </a:r>
          </a:p>
          <a:p>
            <a:pPr algn="ctr"/>
            <a:r>
              <a:rPr lang="zh-Hans" altLang="en-U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歌罗西书三章</a:t>
            </a:r>
            <a:r>
              <a:rPr lang="en-US" altLang="zh-Han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12-17</a:t>
            </a:r>
            <a:r>
              <a:rPr lang="zh-Hans" altLang="en-US" sz="7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节</a:t>
            </a:r>
            <a:endParaRPr lang="en-US" sz="72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40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Love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爱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573"/>
            <a:ext cx="12191999" cy="46214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Not the Worldly love: More physical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肉体的爱</a:t>
            </a:r>
            <a:endParaRPr lang="en-US" altLang="zh-Han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Corinthians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哥林多前书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13: 4-8 (Used in Wedding Blessing)</a:t>
            </a: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Agape Love of our Lord Jesus Christ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耶稣给了我们无条件的爱）</a:t>
            </a:r>
            <a:endParaRPr lang="en-U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endParaRPr lang="en-U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14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Everything in Jesus' name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奉主耶稣的名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98855" y="1828800"/>
            <a:ext cx="12191999" cy="46214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The Powerful Name of Jesus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                              </a:t>
            </a:r>
            <a:r>
              <a:rPr lang="zh-Hans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魔鬼最怕耶稣的名：使徒</a:t>
            </a:r>
            <a:r>
              <a:rPr lang="en-US" altLang="zh-Han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16:16-18</a:t>
            </a:r>
            <a:r>
              <a:rPr lang="zh-Hans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“有一个使女，她被巫鬼所咐，用法术叫她主人们大得财</a:t>
            </a:r>
            <a:r>
              <a:rPr lang="zh-Hans" altLang="en-US" sz="32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利。。。她一连多日这样喊叫，保罗心中厌烦，转身对那鬼说：我奉耶稣基督的名，吩咐你从她身上出来！那鬼当时就出来了。”</a:t>
            </a:r>
            <a:endParaRPr lang="en-U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r>
              <a:rPr 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Everything we do or say the Father knows: However, He only hears us in Jesus' Name</a:t>
            </a:r>
            <a:r>
              <a:rPr lang="zh-Hans" alt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天上的父听我们的祷告是因为耶稣的名，不是因为我们是基督徒多年</a:t>
            </a:r>
            <a:endParaRPr lang="en-US" sz="36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49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4C956564-427C-7D4D-940F-07246ED1B8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760" r="3352"/>
          <a:stretch/>
        </p:blipFill>
        <p:spPr>
          <a:xfrm>
            <a:off x="20" y="10"/>
            <a:ext cx="6095980" cy="68579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4859544-FCFE-6C45-8C50-B759D08D8C5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065" r="3046"/>
          <a:stretch/>
        </p:blipFill>
        <p:spPr>
          <a:xfrm>
            <a:off x="4226011" y="10"/>
            <a:ext cx="796599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99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7855F89-7E7C-AE4D-B4CE-DAE2E70BBEC5}"/>
              </a:ext>
            </a:extLst>
          </p:cNvPr>
          <p:cNvSpPr/>
          <p:nvPr/>
        </p:nvSpPr>
        <p:spPr>
          <a:xfrm>
            <a:off x="148281" y="117693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solidFill>
                  <a:srgbClr val="0070C0"/>
                </a:solidFill>
              </a:rPr>
              <a:t>1. Are You a Naked Christian</a:t>
            </a:r>
            <a:r>
              <a:rPr lang="zh-Hans" altLang="en-US" sz="5400" b="1" dirty="0">
                <a:solidFill>
                  <a:srgbClr val="0070C0"/>
                </a:solidFill>
              </a:rPr>
              <a:t>裸体基督徒</a:t>
            </a:r>
            <a:r>
              <a:rPr lang="en-US" sz="5400" b="1" dirty="0">
                <a:solidFill>
                  <a:srgbClr val="0070C0"/>
                </a:solidFill>
              </a:rPr>
              <a:t>?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2. Do You Have Foolish Pride</a:t>
            </a:r>
            <a:r>
              <a:rPr lang="zh-Hans" altLang="en-US" sz="5400" b="1" dirty="0">
                <a:solidFill>
                  <a:srgbClr val="0070C0"/>
                </a:solidFill>
              </a:rPr>
              <a:t>你有骄傲</a:t>
            </a:r>
            <a:r>
              <a:rPr lang="en-US" sz="5400" b="1" dirty="0">
                <a:solidFill>
                  <a:srgbClr val="0070C0"/>
                </a:solidFill>
              </a:rPr>
              <a:t>?</a:t>
            </a:r>
          </a:p>
          <a:p>
            <a:r>
              <a:rPr lang="en-US" sz="5400" b="1" dirty="0">
                <a:solidFill>
                  <a:srgbClr val="0070C0"/>
                </a:solidFill>
              </a:rPr>
              <a:t>3. Wear the Clothes God Provided</a:t>
            </a:r>
            <a:r>
              <a:rPr lang="zh-Hans" altLang="en-US" sz="5400" b="1" dirty="0">
                <a:solidFill>
                  <a:srgbClr val="0070C0"/>
                </a:solidFill>
              </a:rPr>
              <a:t>穿上</a:t>
            </a:r>
            <a:r>
              <a:rPr lang="en-US" sz="5400" b="1" dirty="0">
                <a:solidFill>
                  <a:srgbClr val="0070C0"/>
                </a:solidFill>
              </a:rPr>
              <a:t>: </a:t>
            </a:r>
            <a:r>
              <a:rPr lang="en-US" sz="5400" b="1" dirty="0">
                <a:solidFill>
                  <a:srgbClr val="FF0000"/>
                </a:solidFill>
              </a:rPr>
              <a:t>Compassionate</a:t>
            </a:r>
            <a:r>
              <a:rPr lang="zh-Hans" altLang="en-US" sz="5400" b="1" dirty="0">
                <a:solidFill>
                  <a:srgbClr val="FF0000"/>
                </a:solidFill>
              </a:rPr>
              <a:t>怜悯的心</a:t>
            </a:r>
            <a:endParaRPr lang="en-US" sz="5400" b="1" dirty="0">
              <a:solidFill>
                <a:srgbClr val="FF0000"/>
              </a:solidFill>
            </a:endParaRPr>
          </a:p>
          <a:p>
            <a:r>
              <a:rPr lang="en-US" sz="5400" b="1" dirty="0">
                <a:solidFill>
                  <a:srgbClr val="FF0000"/>
                </a:solidFill>
              </a:rPr>
              <a:t>Kindness</a:t>
            </a:r>
            <a:r>
              <a:rPr lang="zh-Hans" altLang="en-US" sz="5400" b="1" dirty="0">
                <a:solidFill>
                  <a:srgbClr val="FF0000"/>
                </a:solidFill>
              </a:rPr>
              <a:t> 恩慈；</a:t>
            </a:r>
            <a:r>
              <a:rPr lang="en-US" sz="5400" b="1" dirty="0">
                <a:solidFill>
                  <a:srgbClr val="FF0000"/>
                </a:solidFill>
              </a:rPr>
              <a:t>Humility</a:t>
            </a:r>
            <a:r>
              <a:rPr lang="zh-Hans" altLang="en-US" sz="5400" b="1" dirty="0">
                <a:solidFill>
                  <a:srgbClr val="FF0000"/>
                </a:solidFill>
              </a:rPr>
              <a:t>谦虚</a:t>
            </a:r>
            <a:r>
              <a:rPr lang="en-US" sz="5400" b="1" dirty="0">
                <a:solidFill>
                  <a:srgbClr val="FF0000"/>
                </a:solidFill>
              </a:rPr>
              <a:t>; 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Meekness</a:t>
            </a:r>
            <a:r>
              <a:rPr lang="zh-Hans" altLang="en-US" sz="5400" b="1" dirty="0">
                <a:solidFill>
                  <a:srgbClr val="FF0000"/>
                </a:solidFill>
              </a:rPr>
              <a:t>温柔；</a:t>
            </a:r>
            <a:r>
              <a:rPr lang="en-US" sz="5400" b="1" dirty="0">
                <a:solidFill>
                  <a:srgbClr val="FF0000"/>
                </a:solidFill>
              </a:rPr>
              <a:t>Patience</a:t>
            </a:r>
            <a:r>
              <a:rPr lang="zh-Hans" altLang="en-US" sz="5400" b="1" dirty="0">
                <a:solidFill>
                  <a:srgbClr val="FF0000"/>
                </a:solidFill>
              </a:rPr>
              <a:t>忍耐</a:t>
            </a:r>
            <a:r>
              <a:rPr lang="en-US" sz="5400" b="1" dirty="0">
                <a:solidFill>
                  <a:srgbClr val="FF0000"/>
                </a:solidFill>
              </a:rPr>
              <a:t>, Forgiveness</a:t>
            </a:r>
            <a:r>
              <a:rPr lang="zh-Hans" altLang="en-US" sz="5400" b="1" dirty="0">
                <a:solidFill>
                  <a:srgbClr val="FF0000"/>
                </a:solidFill>
              </a:rPr>
              <a:t>饶恕</a:t>
            </a:r>
            <a:r>
              <a:rPr lang="en-US" sz="5400" b="1" dirty="0">
                <a:solidFill>
                  <a:srgbClr val="FF0000"/>
                </a:solidFill>
              </a:rPr>
              <a:t>;</a:t>
            </a:r>
            <a:r>
              <a:rPr lang="zh-Hans" altLang="en-US" sz="5400" b="1" dirty="0">
                <a:solidFill>
                  <a:srgbClr val="FF0000"/>
                </a:solidFill>
              </a:rPr>
              <a:t> </a:t>
            </a:r>
            <a:r>
              <a:rPr lang="en-US" sz="5400" b="1" dirty="0">
                <a:solidFill>
                  <a:srgbClr val="FF0000"/>
                </a:solidFill>
              </a:rPr>
              <a:t>Love </a:t>
            </a:r>
            <a:r>
              <a:rPr lang="zh-Hans" altLang="en-US" sz="5400" b="1" dirty="0">
                <a:solidFill>
                  <a:srgbClr val="FF0000"/>
                </a:solidFill>
              </a:rPr>
              <a:t>爱</a:t>
            </a:r>
            <a:endParaRPr lang="en-US" sz="5400" b="1" dirty="0">
              <a:solidFill>
                <a:srgbClr val="FF0000"/>
              </a:solidFill>
            </a:endParaRPr>
          </a:p>
          <a:p>
            <a:r>
              <a:rPr lang="en-US" sz="5400" b="1" dirty="0">
                <a:solidFill>
                  <a:srgbClr val="FF0000"/>
                </a:solidFill>
              </a:rPr>
              <a:t>Do Everything in Jesus' Name</a:t>
            </a:r>
            <a:r>
              <a:rPr lang="zh-Hans" altLang="en-US" sz="5400" b="1" dirty="0">
                <a:solidFill>
                  <a:srgbClr val="FF0000"/>
                </a:solidFill>
              </a:rPr>
              <a:t>奉耶稣的名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4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0632185-EF54-2B4B-9259-C50DD1FB3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687" y="336091"/>
            <a:ext cx="5777450" cy="63365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C28BE42-E4D3-2E4F-99DB-9B7305E61442}"/>
              </a:ext>
            </a:extLst>
          </p:cNvPr>
          <p:cNvSpPr txBox="1"/>
          <p:nvPr/>
        </p:nvSpPr>
        <p:spPr>
          <a:xfrm>
            <a:off x="667265" y="1643449"/>
            <a:ext cx="259975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Illustration:</a:t>
            </a:r>
          </a:p>
          <a:p>
            <a:r>
              <a:rPr 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Girls Love</a:t>
            </a:r>
          </a:p>
          <a:p>
            <a:r>
              <a:rPr lang="en-US" sz="36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New Clothes</a:t>
            </a:r>
          </a:p>
        </p:txBody>
      </p:sp>
    </p:spTree>
    <p:extLst>
      <p:ext uri="{BB962C8B-B14F-4D97-AF65-F5344CB8AC3E}">
        <p14:creationId xmlns:p14="http://schemas.microsoft.com/office/powerpoint/2010/main" val="110953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27E4404-C291-E745-984C-629632D22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104239" cy="81389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52A80E8-29E4-DB4D-90A1-8512E4E27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4239" y="-196334"/>
            <a:ext cx="6087761" cy="8117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16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COMPASSIONATE HEARTS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怜悯的心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573"/>
            <a:ext cx="12191999" cy="4621427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Other Translation: </a:t>
            </a: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Tender Mercy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柔和的怜悯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(NKJV)</a:t>
            </a: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Bowels of Mercies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肚皮里的怜悯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(KJV)</a:t>
            </a: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Gentle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温柔的怜悯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(CEV </a:t>
            </a:r>
            <a:r>
              <a:rPr lang="en-US" sz="4800" b="1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Contempory</a:t>
            </a:r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English Version)</a:t>
            </a:r>
          </a:p>
        </p:txBody>
      </p:sp>
    </p:spTree>
    <p:extLst>
      <p:ext uri="{BB962C8B-B14F-4D97-AF65-F5344CB8AC3E}">
        <p14:creationId xmlns:p14="http://schemas.microsoft.com/office/powerpoint/2010/main" val="3252383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Kindness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恩慈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E74922E-E807-694B-A206-9B67C3B806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786559"/>
              </p:ext>
            </p:extLst>
          </p:nvPr>
        </p:nvGraphicFramePr>
        <p:xfrm>
          <a:off x="49428" y="1902942"/>
          <a:ext cx="12142572" cy="6461760"/>
        </p:xfrm>
        <a:graphic>
          <a:graphicData uri="http://schemas.openxmlformats.org/drawingml/2006/table">
            <a:tbl>
              <a:tblPr/>
              <a:tblGrid>
                <a:gridCol w="288916">
                  <a:extLst>
                    <a:ext uri="{9D8B030D-6E8A-4147-A177-3AD203B41FA5}">
                      <a16:colId xmlns:a16="http://schemas.microsoft.com/office/drawing/2014/main" val="3483096439"/>
                    </a:ext>
                  </a:extLst>
                </a:gridCol>
                <a:gridCol w="11853656">
                  <a:extLst>
                    <a:ext uri="{9D8B030D-6E8A-4147-A177-3AD203B41FA5}">
                      <a16:colId xmlns:a16="http://schemas.microsoft.com/office/drawing/2014/main" val="2567375238"/>
                    </a:ext>
                  </a:extLst>
                </a:gridCol>
              </a:tblGrid>
              <a:tr h="5758248">
                <a:tc>
                  <a:txBody>
                    <a:bodyPr/>
                    <a:lstStyle/>
                    <a:p>
                      <a:pPr fontAlgn="t"/>
                      <a:r>
                        <a:rPr lang="en-US" i="1">
                          <a:effectLst/>
                        </a:rPr>
                        <a:t>synonyms:</a:t>
                      </a:r>
                    </a:p>
                  </a:txBody>
                  <a:tcPr marR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5400" b="1" dirty="0">
                          <a:solidFill>
                            <a:srgbClr val="0070C0"/>
                          </a:solidFill>
                          <a:effectLst/>
                        </a:rPr>
                        <a:t>Warm-heartedness, tender-heartedness, </a:t>
                      </a:r>
                    </a:p>
                    <a:p>
                      <a:r>
                        <a:rPr lang="en-US" sz="5400" b="1" dirty="0">
                          <a:solidFill>
                            <a:srgbClr val="0070C0"/>
                          </a:solidFill>
                          <a:effectLst/>
                        </a:rPr>
                        <a:t>goodwill, affectionateness, affection, </a:t>
                      </a:r>
                    </a:p>
                    <a:p>
                      <a:r>
                        <a:rPr lang="en-US" sz="5400" b="1" dirty="0">
                          <a:solidFill>
                            <a:srgbClr val="0070C0"/>
                          </a:solidFill>
                          <a:effectLst/>
                        </a:rPr>
                        <a:t>warmth, gentleness, tenderness, </a:t>
                      </a:r>
                    </a:p>
                    <a:p>
                      <a:r>
                        <a:rPr lang="en-US" sz="5400" b="1" dirty="0">
                          <a:solidFill>
                            <a:srgbClr val="0070C0"/>
                          </a:solidFill>
                          <a:effectLst/>
                        </a:rPr>
                        <a:t>concern, care</a:t>
                      </a:r>
                    </a:p>
                    <a:p>
                      <a:endParaRPr lang="en-US" sz="54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endParaRPr lang="en-US" sz="54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endParaRPr lang="en-US" sz="40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238232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EB79A31-8444-1F45-A18B-AE3A9A0CC3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427" y="-310808"/>
            <a:ext cx="577164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rgbClr val="0070C0"/>
                </a:solidFill>
                <a:effectLst/>
              </a:rPr>
              <a:t>he quality of being friendly, generous, and considerate.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rgbClr val="0070C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77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Humility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谦虚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573"/>
            <a:ext cx="12191999" cy="4621427"/>
          </a:xfrm>
        </p:spPr>
        <p:txBody>
          <a:bodyPr>
            <a:normAutofit/>
          </a:bodyPr>
          <a:lstStyle/>
          <a:p>
            <a:r>
              <a:rPr lang="en-US" altLang="zh-Han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 CORINTHIANS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哥林多前书</a:t>
            </a:r>
            <a:r>
              <a:rPr lang="en-US" altLang="zh-Han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6:2 "AND IF ANYONE THINKS THAT HE KNOWS ANYTHING, HE KNOWS NOTHING YET AS HE OUGHT TO KNOW. </a:t>
            </a:r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若有人以为自己知道什么，按他所当知道的，他仍是不知道。”</a:t>
            </a:r>
            <a:endParaRPr lang="en-U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192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239832" y="-142727"/>
            <a:ext cx="14671663" cy="292874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70C0"/>
                </a:solidFill>
              </a:rPr>
              <a:t>Meekness</a:t>
            </a:r>
            <a:br>
              <a:rPr lang="en-US" sz="5400" b="1" dirty="0">
                <a:solidFill>
                  <a:srgbClr val="0070C0"/>
                </a:solidFill>
              </a:rPr>
            </a:br>
            <a:r>
              <a:rPr lang="zh-Hans" altLang="en-US" sz="5400" b="1" dirty="0">
                <a:solidFill>
                  <a:srgbClr val="0070C0"/>
                </a:solidFill>
              </a:rPr>
              <a:t>温柔</a:t>
            </a:r>
            <a:endParaRPr lang="en-US" sz="5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B1F1A1-87F0-DB4C-8D1E-68C7665AA0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1331064"/>
              </p:ext>
            </p:extLst>
          </p:nvPr>
        </p:nvGraphicFramePr>
        <p:xfrm>
          <a:off x="-7166919" y="-593125"/>
          <a:ext cx="18753438" cy="9421402"/>
        </p:xfrm>
        <a:graphic>
          <a:graphicData uri="http://schemas.openxmlformats.org/drawingml/2006/table">
            <a:tbl>
              <a:tblPr/>
              <a:tblGrid>
                <a:gridCol w="7710119">
                  <a:extLst>
                    <a:ext uri="{9D8B030D-6E8A-4147-A177-3AD203B41FA5}">
                      <a16:colId xmlns:a16="http://schemas.microsoft.com/office/drawing/2014/main" val="1586246368"/>
                    </a:ext>
                  </a:extLst>
                </a:gridCol>
                <a:gridCol w="11043319">
                  <a:extLst>
                    <a:ext uri="{9D8B030D-6E8A-4147-A177-3AD203B41FA5}">
                      <a16:colId xmlns:a16="http://schemas.microsoft.com/office/drawing/2014/main" val="2589400960"/>
                    </a:ext>
                  </a:extLst>
                </a:gridCol>
              </a:tblGrid>
              <a:tr h="9421402">
                <a:tc>
                  <a:txBody>
                    <a:bodyPr/>
                    <a:lstStyle/>
                    <a:p>
                      <a:pPr fontAlgn="t"/>
                      <a:r>
                        <a:rPr lang="en-US" sz="4800" i="1" dirty="0">
                          <a:solidFill>
                            <a:srgbClr val="0070C0"/>
                          </a:solidFill>
                          <a:effectLst/>
                        </a:rPr>
                        <a:t>synonyms</a:t>
                      </a:r>
                      <a:r>
                        <a:rPr lang="en-US" i="1" dirty="0">
                          <a:effectLst/>
                        </a:rPr>
                        <a:t>:</a:t>
                      </a:r>
                    </a:p>
                  </a:txBody>
                  <a:tcPr marR="285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4800" b="1" dirty="0">
                          <a:solidFill>
                            <a:srgbClr val="0070C0"/>
                          </a:solidFill>
                          <a:effectLst/>
                        </a:rPr>
                        <a:t>patience, gentleness, mildness, softness, </a:t>
                      </a:r>
                    </a:p>
                    <a:p>
                      <a:r>
                        <a:rPr lang="en-US" sz="4800" b="1" dirty="0">
                          <a:solidFill>
                            <a:srgbClr val="0070C0"/>
                          </a:solidFill>
                          <a:effectLst/>
                        </a:rPr>
                        <a:t>peacefulness, docility, modesty, humility, </a:t>
                      </a:r>
                    </a:p>
                    <a:p>
                      <a:r>
                        <a:rPr lang="en-US" sz="4800" b="1" dirty="0">
                          <a:solidFill>
                            <a:srgbClr val="0070C0"/>
                          </a:solidFill>
                          <a:effectLst/>
                        </a:rPr>
                        <a:t>humbleness, unpretentiousness, </a:t>
                      </a:r>
                    </a:p>
                    <a:p>
                      <a:r>
                        <a:rPr lang="en-US" sz="4800" b="1" dirty="0">
                          <a:solidFill>
                            <a:srgbClr val="0070C0"/>
                          </a:solidFill>
                          <a:effectLst/>
                        </a:rPr>
                        <a:t>lowliness; submissiveness, </a:t>
                      </a:r>
                    </a:p>
                    <a:p>
                      <a:r>
                        <a:rPr lang="en-US" sz="4800" b="1" dirty="0">
                          <a:solidFill>
                            <a:srgbClr val="0070C0"/>
                          </a:solidFill>
                          <a:effectLst/>
                        </a:rPr>
                        <a:t>Illustration: </a:t>
                      </a:r>
                      <a:r>
                        <a:rPr lang="zh-Hans" altLang="en-US" sz="4800" b="1" dirty="0">
                          <a:solidFill>
                            <a:srgbClr val="0070C0"/>
                          </a:solidFill>
                          <a:effectLst/>
                        </a:rPr>
                        <a:t>“温柔的人有福了，因为他们必承受地土。”</a:t>
                      </a:r>
                      <a:r>
                        <a:rPr lang="zh-Hans" altLang="en-US" sz="4000" b="1" dirty="0">
                          <a:solidFill>
                            <a:srgbClr val="0070C0"/>
                          </a:solidFill>
                          <a:effectLst/>
                        </a:rPr>
                        <a:t>马太</a:t>
                      </a:r>
                      <a:r>
                        <a:rPr lang="en-US" altLang="zh-Hans" sz="4000" b="1" dirty="0">
                          <a:solidFill>
                            <a:srgbClr val="0070C0"/>
                          </a:solidFill>
                          <a:effectLst/>
                        </a:rPr>
                        <a:t>5:5</a:t>
                      </a:r>
                      <a:endParaRPr lang="en-US" sz="4000" b="1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822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1117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Patience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忍耐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573"/>
            <a:ext cx="12191999" cy="4621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 as the bearing of provocation, annoyance, misfortune, or </a:t>
            </a:r>
            <a:r>
              <a:rPr lang="en-US" sz="3600" b="1" dirty="0" err="1">
                <a:solidFill>
                  <a:srgbClr val="0070C0"/>
                </a:solidFill>
              </a:rPr>
              <a:t>pain,without</a:t>
            </a:r>
            <a:r>
              <a:rPr lang="en-US" sz="3600" b="1" dirty="0">
                <a:solidFill>
                  <a:srgbClr val="0070C0"/>
                </a:solidFill>
              </a:rPr>
              <a:t> complaint, loss of temper, irritation, or the like.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an ability or willingness to suppress restlessness or 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   annoyance when confronted with delay:</a:t>
            </a:r>
          </a:p>
          <a:p>
            <a:pPr marL="0" indent="0">
              <a:buNone/>
            </a:pPr>
            <a:r>
              <a:rPr lang="en-US" sz="3600" b="1" i="1" dirty="0">
                <a:solidFill>
                  <a:srgbClr val="0070C0"/>
                </a:solidFill>
              </a:rPr>
              <a:t>   Illustration: to have patience with a slow learner (child)</a:t>
            </a:r>
            <a:endParaRPr lang="en-US" sz="3600" b="1" dirty="0">
              <a:solidFill>
                <a:srgbClr val="0070C0"/>
              </a:solidFill>
            </a:endParaRPr>
          </a:p>
          <a:p>
            <a:r>
              <a:rPr lang="en-US" sz="3600" b="1" dirty="0">
                <a:solidFill>
                  <a:srgbClr val="0070C0"/>
                </a:solidFill>
              </a:rPr>
              <a:t>quiet, steady perseverance; even tempered care; 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   diligence: Illustration: Older and slower husband</a:t>
            </a:r>
          </a:p>
          <a:p>
            <a:endParaRPr lang="en-US" sz="48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52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B30D-2A14-4443-8AE5-40A16E142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1999" cy="2142067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Forgiveness</a:t>
            </a:r>
            <a:br>
              <a:rPr 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zh-Hans" altLang="en-US" sz="54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彼此饶恕</a:t>
            </a:r>
            <a:endParaRPr lang="en-US" sz="5400" b="1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833D3-EF9B-764B-9311-3253AC93A1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236573"/>
            <a:ext cx="12191999" cy="4621427"/>
          </a:xfrm>
        </p:spPr>
        <p:txBody>
          <a:bodyPr>
            <a:normAutofit/>
          </a:bodyPr>
          <a:lstStyle/>
          <a:p>
            <a:r>
              <a:rPr lang="zh-Hans" alt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“你们饶恕人的过犯，你们天父也必饶恕你们的过犯。”马太</a:t>
            </a:r>
            <a:r>
              <a:rPr lang="en-US" altLang="zh-Han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6:14</a:t>
            </a:r>
          </a:p>
          <a:p>
            <a:r>
              <a:rPr lang="en-US" sz="4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"For if you forgive others their trespasses, your heavenly Father will also forgive you." Matthew 6:14</a:t>
            </a:r>
          </a:p>
        </p:txBody>
      </p:sp>
    </p:spTree>
    <p:extLst>
      <p:ext uri="{BB962C8B-B14F-4D97-AF65-F5344CB8AC3E}">
        <p14:creationId xmlns:p14="http://schemas.microsoft.com/office/powerpoint/2010/main" val="2457350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498</TotalTime>
  <Words>300</Words>
  <Application>Microsoft Macintosh PowerPoint</Application>
  <PresentationFormat>Widescreen</PresentationFormat>
  <Paragraphs>51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宋体</vt:lpstr>
      <vt:lpstr>Arial</vt:lpstr>
      <vt:lpstr>Calibri</vt:lpstr>
      <vt:lpstr>Calibri Light</vt:lpstr>
      <vt:lpstr>Celestial</vt:lpstr>
      <vt:lpstr>     WEAR NEW CLOTHES 穿上新衣 </vt:lpstr>
      <vt:lpstr>PowerPoint Presentation</vt:lpstr>
      <vt:lpstr>PowerPoint Presentation</vt:lpstr>
      <vt:lpstr>COMPASSIONATE HEARTS 怜悯的心</vt:lpstr>
      <vt:lpstr>Kindness 恩慈</vt:lpstr>
      <vt:lpstr>Humility 谦虚</vt:lpstr>
      <vt:lpstr>Meekness 温柔</vt:lpstr>
      <vt:lpstr>Patience 忍耐</vt:lpstr>
      <vt:lpstr>Forgiveness 彼此饶恕</vt:lpstr>
      <vt:lpstr>Love 爱</vt:lpstr>
      <vt:lpstr>Everything in Jesus' name 奉主耶稣的名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WEAR NEW CLOTHES 穿上新衣 </dc:title>
  <dc:creator>Jane Pan</dc:creator>
  <cp:lastModifiedBy>Jane Pan</cp:lastModifiedBy>
  <cp:revision>20</cp:revision>
  <dcterms:created xsi:type="dcterms:W3CDTF">2019-06-04T15:44:25Z</dcterms:created>
  <dcterms:modified xsi:type="dcterms:W3CDTF">2019-06-05T16:53:17Z</dcterms:modified>
</cp:coreProperties>
</file>