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6" r:id="rId4"/>
    <p:sldId id="263" r:id="rId5"/>
    <p:sldId id="257" r:id="rId6"/>
    <p:sldId id="258" r:id="rId7"/>
    <p:sldId id="259" r:id="rId8"/>
    <p:sldId id="260"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varScale="1">
        <p:scale>
          <a:sx n="104" d="100"/>
          <a:sy n="104" d="100"/>
        </p:scale>
        <p:origin x="232"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q=community+church+address&amp;stick=H4sIAAAAAAAAAOPgE-LWT9c3NDUtKi8rNtWSzU620s_JT04syczPgzOsElNSilKLiwGXBZ_CLgAAAA&amp;ludocid=150475559331260440&amp;sa=X&amp;ved=2ahUKEwiyysDq4d7fAhUJnKwKHfM5D7cQ6BMwFXoECAIQBQ"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lasticWrap/>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168D-15A0-3C43-8ECA-EFC238E718CC}"/>
              </a:ext>
            </a:extLst>
          </p:cNvPr>
          <p:cNvSpPr>
            <a:spLocks noGrp="1"/>
          </p:cNvSpPr>
          <p:nvPr>
            <p:ph type="ctrTitle"/>
          </p:nvPr>
        </p:nvSpPr>
        <p:spPr>
          <a:xfrm>
            <a:off x="0" y="1"/>
            <a:ext cx="12294973" cy="4250724"/>
          </a:xfrm>
        </p:spPr>
        <p:txBody>
          <a:bodyPr>
            <a:noAutofit/>
          </a:bodyPr>
          <a:lstStyle/>
          <a:p>
            <a:pPr algn="ctr"/>
            <a:r>
              <a:rPr lang="en-US" sz="6600" b="1" dirty="0"/>
              <a:t>WHY DO WE COME TO CHURCH?</a:t>
            </a:r>
            <a:br>
              <a:rPr lang="en-US" sz="6600" b="1" dirty="0"/>
            </a:br>
            <a:r>
              <a:rPr lang="zh-Hans" altLang="en-US" sz="8000" b="1" dirty="0"/>
              <a:t>我们为什么来教会？</a:t>
            </a:r>
            <a:br>
              <a:rPr lang="en-US" altLang="zh-Hans" sz="8000" b="1" dirty="0"/>
            </a:br>
            <a:endParaRPr lang="en-US" sz="8000" b="1" dirty="0"/>
          </a:p>
        </p:txBody>
      </p:sp>
      <p:sp>
        <p:nvSpPr>
          <p:cNvPr id="3" name="Subtitle 2">
            <a:extLst>
              <a:ext uri="{FF2B5EF4-FFF2-40B4-BE49-F238E27FC236}">
                <a16:creationId xmlns:a16="http://schemas.microsoft.com/office/drawing/2014/main" id="{9F296CF4-4C30-4443-8CA9-836A9D0EA859}"/>
              </a:ext>
            </a:extLst>
          </p:cNvPr>
          <p:cNvSpPr>
            <a:spLocks noGrp="1"/>
          </p:cNvSpPr>
          <p:nvPr>
            <p:ph type="subTitle" idx="1"/>
          </p:nvPr>
        </p:nvSpPr>
        <p:spPr>
          <a:xfrm>
            <a:off x="0" y="3608174"/>
            <a:ext cx="12192000" cy="3348680"/>
          </a:xfrm>
        </p:spPr>
        <p:txBody>
          <a:bodyPr>
            <a:normAutofit/>
          </a:bodyPr>
          <a:lstStyle/>
          <a:p>
            <a:pPr algn="ctr"/>
            <a:r>
              <a:rPr lang="en-US" sz="8000" b="1" dirty="0"/>
              <a:t>HEBREWS 10:22-25</a:t>
            </a:r>
          </a:p>
          <a:p>
            <a:pPr algn="ctr"/>
            <a:r>
              <a:rPr lang="zh-Hans" altLang="en-US" sz="6600" b="1" dirty="0"/>
              <a:t>希伯来书十章二十二</a:t>
            </a:r>
            <a:r>
              <a:rPr lang="en-US" altLang="zh-Hans" sz="6600" b="1" dirty="0"/>
              <a:t>-</a:t>
            </a:r>
            <a:r>
              <a:rPr lang="zh-Hans" altLang="en-US" sz="6600" b="1" dirty="0"/>
              <a:t>二十五节</a:t>
            </a:r>
            <a:endParaRPr lang="en-US" sz="6600" b="1" dirty="0"/>
          </a:p>
        </p:txBody>
      </p:sp>
    </p:spTree>
    <p:extLst>
      <p:ext uri="{BB962C8B-B14F-4D97-AF65-F5344CB8AC3E}">
        <p14:creationId xmlns:p14="http://schemas.microsoft.com/office/powerpoint/2010/main" val="1521841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C2D1-596D-914F-82CD-CE0C559C7D00}"/>
              </a:ext>
            </a:extLst>
          </p:cNvPr>
          <p:cNvSpPr>
            <a:spLocks noGrp="1"/>
          </p:cNvSpPr>
          <p:nvPr>
            <p:ph type="title"/>
          </p:nvPr>
        </p:nvSpPr>
        <p:spPr>
          <a:xfrm>
            <a:off x="176718" y="233464"/>
            <a:ext cx="11838562" cy="2120630"/>
          </a:xfrm>
        </p:spPr>
        <p:txBody>
          <a:bodyPr>
            <a:noAutofit/>
          </a:bodyPr>
          <a:lstStyle/>
          <a:p>
            <a:pPr algn="ctr"/>
            <a:r>
              <a:rPr lang="en-US" sz="5400" b="1" dirty="0"/>
              <a:t>WHY DO WE COME TO CHURCH?</a:t>
            </a:r>
            <a:br>
              <a:rPr lang="en-US" sz="5400" b="1" dirty="0"/>
            </a:br>
            <a:r>
              <a:rPr lang="zh-Hans" altLang="en-US" sz="5400" b="1" dirty="0"/>
              <a:t>我们为什么来教会？</a:t>
            </a:r>
            <a:br>
              <a:rPr lang="en-US" altLang="zh-Hans" sz="5400" b="1" dirty="0"/>
            </a:br>
            <a:endParaRPr lang="en-US" sz="5400" b="1" dirty="0"/>
          </a:p>
        </p:txBody>
      </p:sp>
      <p:sp>
        <p:nvSpPr>
          <p:cNvPr id="3" name="Content Placeholder 2">
            <a:extLst>
              <a:ext uri="{FF2B5EF4-FFF2-40B4-BE49-F238E27FC236}">
                <a16:creationId xmlns:a16="http://schemas.microsoft.com/office/drawing/2014/main" id="{D998FEC2-A2EE-354E-8ACE-0AB023FEE001}"/>
              </a:ext>
            </a:extLst>
          </p:cNvPr>
          <p:cNvSpPr>
            <a:spLocks noGrp="1"/>
          </p:cNvSpPr>
          <p:nvPr>
            <p:ph idx="1"/>
          </p:nvPr>
        </p:nvSpPr>
        <p:spPr>
          <a:xfrm>
            <a:off x="308918" y="1868762"/>
            <a:ext cx="12191999" cy="4630366"/>
          </a:xfrm>
        </p:spPr>
        <p:txBody>
          <a:bodyPr>
            <a:noAutofit/>
          </a:bodyPr>
          <a:lstStyle/>
          <a:p>
            <a:pPr marL="0" indent="0">
              <a:buNone/>
            </a:pPr>
            <a:r>
              <a:rPr lang="en-US" altLang="zh-Hans" sz="3200" b="1" dirty="0"/>
              <a:t>I</a:t>
            </a:r>
            <a:r>
              <a:rPr lang="zh-Hans" altLang="en-US" sz="3200" b="1" dirty="0"/>
              <a:t>。</a:t>
            </a:r>
            <a:r>
              <a:rPr lang="en-US" altLang="zh-Hans" sz="3200" b="1" dirty="0"/>
              <a:t>HOME AWAY FROM HOME </a:t>
            </a:r>
            <a:r>
              <a:rPr lang="zh-Hans" altLang="en-US" sz="3200" b="1" dirty="0"/>
              <a:t>是个家</a:t>
            </a:r>
            <a:endParaRPr lang="en-US" altLang="zh-Hans" sz="3200" b="1" dirty="0"/>
          </a:p>
          <a:p>
            <a:pPr marL="0" indent="0">
              <a:buNone/>
            </a:pPr>
            <a:r>
              <a:rPr lang="en-US" altLang="zh-Hans" sz="3200" b="1" dirty="0"/>
              <a:t>II</a:t>
            </a:r>
            <a:r>
              <a:rPr lang="zh-Hans" altLang="en-US" sz="3200" b="1" dirty="0"/>
              <a:t>。</a:t>
            </a:r>
            <a:r>
              <a:rPr lang="en-US" sz="3200" b="1" dirty="0"/>
              <a:t> DRAW NEAR TO GOD- vs 22</a:t>
            </a:r>
            <a:br>
              <a:rPr lang="en-US" sz="3200" b="1" dirty="0"/>
            </a:br>
            <a:r>
              <a:rPr lang="zh-Hans" altLang="en-US" sz="3200" b="1" dirty="0"/>
              <a:t>来到神面前，亲近神</a:t>
            </a:r>
            <a:endParaRPr lang="en-US" altLang="zh-Hans" sz="3200" b="1" dirty="0"/>
          </a:p>
          <a:p>
            <a:pPr marL="0" indent="0">
              <a:buNone/>
            </a:pPr>
            <a:r>
              <a:rPr lang="en-US" sz="3200" b="1" dirty="0"/>
              <a:t>I</a:t>
            </a:r>
            <a:r>
              <a:rPr lang="en-US" altLang="zh-Hans" sz="3200" b="1" dirty="0"/>
              <a:t>II</a:t>
            </a:r>
            <a:r>
              <a:rPr lang="zh-Hans" altLang="en-US" sz="3200" b="1" dirty="0"/>
              <a:t>。</a:t>
            </a:r>
            <a:r>
              <a:rPr lang="en-US" sz="3200" b="1" dirty="0"/>
              <a:t>ALWAYS HAVE HOPE OF OUR LORD'S COMING AGAIN</a:t>
            </a:r>
            <a:br>
              <a:rPr lang="en-US" sz="3200" b="1" dirty="0"/>
            </a:br>
            <a:r>
              <a:rPr lang="zh-Hans" altLang="en-US" sz="3200" b="1" dirty="0"/>
              <a:t>坚守我们的指望（等候耶稣在来）</a:t>
            </a:r>
            <a:r>
              <a:rPr lang="en-US" altLang="zh-Hans" sz="3200" b="1" dirty="0"/>
              <a:t>-23</a:t>
            </a:r>
          </a:p>
          <a:p>
            <a:pPr marL="0" indent="0">
              <a:buNone/>
            </a:pPr>
            <a:r>
              <a:rPr lang="en-US" sz="3200" b="1" dirty="0"/>
              <a:t>I</a:t>
            </a:r>
            <a:r>
              <a:rPr lang="en-US" altLang="zh-Hans" sz="3200" b="1" dirty="0"/>
              <a:t>V</a:t>
            </a:r>
            <a:r>
              <a:rPr lang="zh-Hans" altLang="en-US" sz="3200" b="1" dirty="0"/>
              <a:t>。</a:t>
            </a:r>
            <a:r>
              <a:rPr lang="en-US" sz="3200" b="1" dirty="0"/>
              <a:t> LOVE AND DO GOOD</a:t>
            </a:r>
            <a:br>
              <a:rPr lang="en-US" sz="3200" b="1" dirty="0"/>
            </a:br>
            <a:r>
              <a:rPr lang="zh-Hans" altLang="en-US" sz="3200" b="1" dirty="0"/>
              <a:t>激发爱心，勉励行善</a:t>
            </a:r>
            <a:r>
              <a:rPr lang="en-US" altLang="zh-Hans" sz="3200" b="1" dirty="0"/>
              <a:t>-24</a:t>
            </a:r>
          </a:p>
          <a:p>
            <a:pPr marL="0" indent="0">
              <a:buNone/>
            </a:pPr>
            <a:r>
              <a:rPr lang="en-US" altLang="zh-Hans" sz="3200" b="1" dirty="0"/>
              <a:t>V</a:t>
            </a:r>
            <a:r>
              <a:rPr lang="zh-Hans" altLang="en-US" sz="3200" b="1" dirty="0"/>
              <a:t>。</a:t>
            </a:r>
            <a:r>
              <a:rPr lang="en-US" sz="3200" b="1" dirty="0"/>
              <a:t> CONTINOUS WORSHIP</a:t>
            </a:r>
            <a:br>
              <a:rPr lang="en-US" sz="3200" b="1" dirty="0"/>
            </a:br>
            <a:r>
              <a:rPr lang="zh-Hans" altLang="en-US" sz="3200" b="1" dirty="0"/>
              <a:t>不可停止聚会</a:t>
            </a:r>
            <a:r>
              <a:rPr lang="en-US" altLang="zh-Hans" sz="3200" b="1" dirty="0"/>
              <a:t>-25</a:t>
            </a:r>
            <a:endParaRPr lang="en-US" sz="3200" b="1" dirty="0"/>
          </a:p>
        </p:txBody>
      </p:sp>
    </p:spTree>
    <p:extLst>
      <p:ext uri="{BB962C8B-B14F-4D97-AF65-F5344CB8AC3E}">
        <p14:creationId xmlns:p14="http://schemas.microsoft.com/office/powerpoint/2010/main" val="3307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08BB-1A6A-C544-994F-67D4DFB44942}"/>
              </a:ext>
            </a:extLst>
          </p:cNvPr>
          <p:cNvSpPr>
            <a:spLocks noGrp="1"/>
          </p:cNvSpPr>
          <p:nvPr>
            <p:ph type="title"/>
          </p:nvPr>
        </p:nvSpPr>
        <p:spPr>
          <a:xfrm>
            <a:off x="0" y="0"/>
            <a:ext cx="12191999" cy="2276272"/>
          </a:xfrm>
        </p:spPr>
        <p:txBody>
          <a:bodyPr>
            <a:normAutofit/>
          </a:bodyPr>
          <a:lstStyle/>
          <a:p>
            <a:pPr algn="ctr"/>
            <a:r>
              <a:rPr lang="en-US" sz="5400" b="1" dirty="0"/>
              <a:t>Why do we come to church?</a:t>
            </a:r>
            <a:br>
              <a:rPr lang="en-US" sz="5400" b="1" dirty="0"/>
            </a:br>
            <a:r>
              <a:rPr lang="zh-Hans" altLang="en-US" sz="5400" b="1" dirty="0"/>
              <a:t>我们为什么来教会？</a:t>
            </a:r>
            <a:endParaRPr lang="en-US" sz="5400" b="1" dirty="0"/>
          </a:p>
        </p:txBody>
      </p:sp>
      <p:sp>
        <p:nvSpPr>
          <p:cNvPr id="3" name="Content Placeholder 2">
            <a:extLst>
              <a:ext uri="{FF2B5EF4-FFF2-40B4-BE49-F238E27FC236}">
                <a16:creationId xmlns:a16="http://schemas.microsoft.com/office/drawing/2014/main" id="{D5FBF1DF-ACB1-CB48-A6E5-0D259E929AB7}"/>
              </a:ext>
            </a:extLst>
          </p:cNvPr>
          <p:cNvSpPr>
            <a:spLocks noGrp="1"/>
          </p:cNvSpPr>
          <p:nvPr>
            <p:ph idx="1"/>
          </p:nvPr>
        </p:nvSpPr>
        <p:spPr>
          <a:xfrm>
            <a:off x="1" y="1955259"/>
            <a:ext cx="12191999" cy="4581728"/>
          </a:xfrm>
        </p:spPr>
        <p:txBody>
          <a:bodyPr>
            <a:normAutofit/>
          </a:bodyPr>
          <a:lstStyle/>
          <a:p>
            <a:r>
              <a:rPr lang="en-US" sz="4800" b="1" dirty="0"/>
              <a:t>COMMUNITY CHURCH in Shanghai</a:t>
            </a:r>
            <a:r>
              <a:rPr lang="zh-Hans" altLang="en-US" sz="4800" b="1" dirty="0"/>
              <a:t>                     上海的国际礼拜堂</a:t>
            </a:r>
            <a:endParaRPr lang="en-US" altLang="zh-Hans" sz="4800" b="1" dirty="0"/>
          </a:p>
          <a:p>
            <a:pPr marL="0" indent="0">
              <a:buNone/>
            </a:pPr>
            <a:endParaRPr lang="en-US" altLang="zh-Hans" sz="4800" b="1" dirty="0"/>
          </a:p>
          <a:p>
            <a:pPr marL="0" indent="0">
              <a:buNone/>
            </a:pPr>
            <a:br>
              <a:rPr lang="en-US" sz="4800" b="1" dirty="0"/>
            </a:br>
            <a:endParaRPr lang="en-US" sz="4800" b="1" dirty="0"/>
          </a:p>
          <a:p>
            <a:pPr marL="0" indent="0">
              <a:buNone/>
            </a:pPr>
            <a:endParaRPr lang="en-US" sz="4800" b="1" dirty="0"/>
          </a:p>
        </p:txBody>
      </p:sp>
      <p:pic>
        <p:nvPicPr>
          <p:cNvPr id="5" name="Picture 4">
            <a:extLst>
              <a:ext uri="{FF2B5EF4-FFF2-40B4-BE49-F238E27FC236}">
                <a16:creationId xmlns:a16="http://schemas.microsoft.com/office/drawing/2014/main" id="{32444111-5897-2147-BE56-04CE57E388F4}"/>
              </a:ext>
            </a:extLst>
          </p:cNvPr>
          <p:cNvPicPr>
            <a:picLocks noChangeAspect="1"/>
          </p:cNvPicPr>
          <p:nvPr/>
        </p:nvPicPr>
        <p:blipFill>
          <a:blip r:embed="rId2"/>
          <a:stretch>
            <a:fillRect/>
          </a:stretch>
        </p:blipFill>
        <p:spPr>
          <a:xfrm>
            <a:off x="5404794" y="2545183"/>
            <a:ext cx="6514830" cy="4312817"/>
          </a:xfrm>
          <a:prstGeom prst="rect">
            <a:avLst/>
          </a:prstGeom>
        </p:spPr>
      </p:pic>
      <p:sp>
        <p:nvSpPr>
          <p:cNvPr id="7" name="Rectangle 6">
            <a:extLst>
              <a:ext uri="{FF2B5EF4-FFF2-40B4-BE49-F238E27FC236}">
                <a16:creationId xmlns:a16="http://schemas.microsoft.com/office/drawing/2014/main" id="{067D6E71-FC7A-564E-8A26-32007BEE26AF}"/>
              </a:ext>
            </a:extLst>
          </p:cNvPr>
          <p:cNvSpPr/>
          <p:nvPr/>
        </p:nvSpPr>
        <p:spPr>
          <a:xfrm>
            <a:off x="223194" y="3599234"/>
            <a:ext cx="5181600" cy="3416320"/>
          </a:xfrm>
          <a:prstGeom prst="rect">
            <a:avLst/>
          </a:prstGeom>
        </p:spPr>
        <p:txBody>
          <a:bodyPr wrap="square">
            <a:spAutoFit/>
          </a:bodyPr>
          <a:lstStyle/>
          <a:p>
            <a:r>
              <a:rPr lang="en-US" sz="2400" b="1" dirty="0">
                <a:latin typeface="arial" panose="020B0604020202020204" pitchFamily="34" charset="0"/>
              </a:rPr>
              <a:t>A multinational congregation attends this large Christian church with </a:t>
            </a:r>
            <a:r>
              <a:rPr lang="en-US" sz="2400" b="1" dirty="0" err="1">
                <a:latin typeface="arial" panose="020B0604020202020204" pitchFamily="34" charset="0"/>
              </a:rPr>
              <a:t>Mandarin&amp;English</a:t>
            </a:r>
            <a:r>
              <a:rPr lang="en-US" sz="2400" b="1" dirty="0">
                <a:latin typeface="arial" panose="020B0604020202020204" pitchFamily="34" charset="0"/>
              </a:rPr>
              <a:t> sermons.</a:t>
            </a:r>
          </a:p>
          <a:p>
            <a:r>
              <a:rPr lang="en-US" sz="2400" b="1" dirty="0">
                <a:latin typeface="arial" panose="020B0604020202020204" pitchFamily="34" charset="0"/>
                <a:hlinkClick r:id="rId3"/>
              </a:rPr>
              <a:t>Address</a:t>
            </a:r>
            <a:r>
              <a:rPr lang="en-US" sz="2400" b="1" dirty="0">
                <a:latin typeface="arial" panose="020B0604020202020204" pitchFamily="34" charset="0"/>
              </a:rPr>
              <a:t>: 53 </a:t>
            </a:r>
            <a:r>
              <a:rPr lang="en-US" sz="2400" b="1" dirty="0" err="1">
                <a:latin typeface="arial" panose="020B0604020202020204" pitchFamily="34" charset="0"/>
              </a:rPr>
              <a:t>Hengshan</a:t>
            </a:r>
            <a:r>
              <a:rPr lang="en-US" sz="2400" b="1" dirty="0">
                <a:latin typeface="arial" panose="020B0604020202020204" pitchFamily="34" charset="0"/>
              </a:rPr>
              <a:t> Rd, </a:t>
            </a:r>
            <a:r>
              <a:rPr lang="en-US" sz="2400" b="1" dirty="0" err="1">
                <a:latin typeface="arial" panose="020B0604020202020204" pitchFamily="34" charset="0"/>
              </a:rPr>
              <a:t>Xuhui</a:t>
            </a:r>
            <a:r>
              <a:rPr lang="en-US" sz="2400" b="1" dirty="0">
                <a:latin typeface="arial" panose="020B0604020202020204" pitchFamily="34" charset="0"/>
              </a:rPr>
              <a:t> Qu, Shanghai Shi, China</a:t>
            </a:r>
          </a:p>
          <a:p>
            <a:endParaRPr lang="en-US" sz="2400" b="1" dirty="0">
              <a:latin typeface="arial" panose="020B0604020202020204" pitchFamily="34" charset="0"/>
            </a:endParaRPr>
          </a:p>
          <a:p>
            <a:br>
              <a:rPr lang="en-US" sz="2400" b="1" dirty="0">
                <a:latin typeface="arial" panose="020B0604020202020204" pitchFamily="34" charset="0"/>
              </a:rPr>
            </a:br>
            <a:endParaRPr lang="en-US" sz="2400" b="1" i="0" u="none" strike="noStrike" dirty="0">
              <a:effectLst/>
              <a:latin typeface="arial" panose="020B0604020202020204" pitchFamily="34" charset="0"/>
            </a:endParaRPr>
          </a:p>
        </p:txBody>
      </p:sp>
    </p:spTree>
    <p:extLst>
      <p:ext uri="{BB962C8B-B14F-4D97-AF65-F5344CB8AC3E}">
        <p14:creationId xmlns:p14="http://schemas.microsoft.com/office/powerpoint/2010/main" val="225131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DDE6B-842B-4E41-A5D1-EA2AD96A7F6B}"/>
              </a:ext>
            </a:extLst>
          </p:cNvPr>
          <p:cNvPicPr>
            <a:picLocks noChangeAspect="1"/>
          </p:cNvPicPr>
          <p:nvPr/>
        </p:nvPicPr>
        <p:blipFill>
          <a:blip r:embed="rId2"/>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8BCC5CDA-36EE-EA4C-A62D-07052B8FD0A4}"/>
              </a:ext>
            </a:extLst>
          </p:cNvPr>
          <p:cNvPicPr>
            <a:picLocks noChangeAspect="1"/>
          </p:cNvPicPr>
          <p:nvPr/>
        </p:nvPicPr>
        <p:blipFill>
          <a:blip r:embed="rId3"/>
          <a:stretch>
            <a:fillRect/>
          </a:stretch>
        </p:blipFill>
        <p:spPr>
          <a:xfrm>
            <a:off x="3048000" y="0"/>
            <a:ext cx="9144000" cy="6858000"/>
          </a:xfrm>
          <a:prstGeom prst="rect">
            <a:avLst/>
          </a:prstGeom>
        </p:spPr>
      </p:pic>
    </p:spTree>
    <p:extLst>
      <p:ext uri="{BB962C8B-B14F-4D97-AF65-F5344CB8AC3E}">
        <p14:creationId xmlns:p14="http://schemas.microsoft.com/office/powerpoint/2010/main" val="17968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08BB-1A6A-C544-994F-67D4DFB44942}"/>
              </a:ext>
            </a:extLst>
          </p:cNvPr>
          <p:cNvSpPr>
            <a:spLocks noGrp="1"/>
          </p:cNvSpPr>
          <p:nvPr>
            <p:ph type="title"/>
          </p:nvPr>
        </p:nvSpPr>
        <p:spPr>
          <a:xfrm>
            <a:off x="0" y="0"/>
            <a:ext cx="12191999" cy="2276272"/>
          </a:xfrm>
        </p:spPr>
        <p:txBody>
          <a:bodyPr>
            <a:normAutofit/>
          </a:bodyPr>
          <a:lstStyle/>
          <a:p>
            <a:pPr algn="ctr"/>
            <a:r>
              <a:rPr lang="en-US" sz="5400" b="1" dirty="0"/>
              <a:t>Why do we come to church?</a:t>
            </a:r>
            <a:br>
              <a:rPr lang="en-US" sz="5400" b="1" dirty="0"/>
            </a:br>
            <a:r>
              <a:rPr lang="zh-Hans" altLang="en-US" sz="5400" b="1" dirty="0"/>
              <a:t>我们为什么来教会？</a:t>
            </a:r>
            <a:endParaRPr lang="en-US" sz="5400" b="1" dirty="0"/>
          </a:p>
        </p:txBody>
      </p:sp>
      <p:sp>
        <p:nvSpPr>
          <p:cNvPr id="3" name="Content Placeholder 2">
            <a:extLst>
              <a:ext uri="{FF2B5EF4-FFF2-40B4-BE49-F238E27FC236}">
                <a16:creationId xmlns:a16="http://schemas.microsoft.com/office/drawing/2014/main" id="{D5FBF1DF-ACB1-CB48-A6E5-0D259E929AB7}"/>
              </a:ext>
            </a:extLst>
          </p:cNvPr>
          <p:cNvSpPr>
            <a:spLocks noGrp="1"/>
          </p:cNvSpPr>
          <p:nvPr>
            <p:ph idx="1"/>
          </p:nvPr>
        </p:nvSpPr>
        <p:spPr>
          <a:xfrm>
            <a:off x="1" y="1955259"/>
            <a:ext cx="12191999" cy="4581728"/>
          </a:xfrm>
        </p:spPr>
        <p:txBody>
          <a:bodyPr>
            <a:normAutofit/>
          </a:bodyPr>
          <a:lstStyle/>
          <a:p>
            <a:pPr marL="0" indent="0">
              <a:buNone/>
            </a:pPr>
            <a:r>
              <a:rPr lang="en-US" altLang="zh-Hans" sz="4800" b="1" dirty="0"/>
              <a:t>I</a:t>
            </a:r>
            <a:r>
              <a:rPr lang="zh-Hans" altLang="en-US" sz="4800" b="1" dirty="0"/>
              <a:t>。</a:t>
            </a:r>
            <a:r>
              <a:rPr lang="en-US" sz="4800" b="1" dirty="0"/>
              <a:t>Church is a Home Away from Home</a:t>
            </a:r>
            <a:r>
              <a:rPr lang="zh-Hans" altLang="en-US" sz="4800" b="1" dirty="0"/>
              <a:t>                       中浸信会是大家的家 </a:t>
            </a:r>
            <a:r>
              <a:rPr lang="en-US" altLang="zh-Hans" sz="4800" b="1" dirty="0"/>
              <a:t>-</a:t>
            </a:r>
            <a:r>
              <a:rPr lang="zh-Hans" altLang="en-US" sz="4800" b="1" dirty="0"/>
              <a:t>主日学，崇拜，婚礼，丧礼，受洗，诗班，训练班，祷告地方，团契， 讲座，辅导，教导，儿童教育，朋友，学习给，身体，心，灵得医治，饶恕，等等</a:t>
            </a:r>
            <a:endParaRPr lang="en-US" sz="4800" b="1" dirty="0"/>
          </a:p>
          <a:p>
            <a:r>
              <a:rPr lang="en-US" sz="4800" b="1" dirty="0"/>
              <a:t>Illustration of A Church in Brooklyn</a:t>
            </a:r>
            <a:r>
              <a:rPr lang="zh-Hans" altLang="en-US" sz="4800" b="1" dirty="0"/>
              <a:t>，</a:t>
            </a:r>
            <a:r>
              <a:rPr lang="en-US" altLang="zh-Hans" sz="4800" b="1" dirty="0"/>
              <a:t>NY</a:t>
            </a:r>
            <a:endParaRPr lang="en-US" sz="4800" b="1" dirty="0"/>
          </a:p>
        </p:txBody>
      </p:sp>
    </p:spTree>
    <p:extLst>
      <p:ext uri="{BB962C8B-B14F-4D97-AF65-F5344CB8AC3E}">
        <p14:creationId xmlns:p14="http://schemas.microsoft.com/office/powerpoint/2010/main" val="355676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D355-51D8-A243-9A3B-8C8A35FBA499}"/>
              </a:ext>
            </a:extLst>
          </p:cNvPr>
          <p:cNvSpPr>
            <a:spLocks noGrp="1"/>
          </p:cNvSpPr>
          <p:nvPr>
            <p:ph type="title"/>
          </p:nvPr>
        </p:nvSpPr>
        <p:spPr>
          <a:xfrm>
            <a:off x="0" y="0"/>
            <a:ext cx="12191999" cy="2273643"/>
          </a:xfrm>
        </p:spPr>
        <p:txBody>
          <a:bodyPr>
            <a:normAutofit/>
          </a:bodyPr>
          <a:lstStyle/>
          <a:p>
            <a:pPr algn="ctr"/>
            <a:r>
              <a:rPr lang="en-US" sz="5400" b="1" dirty="0"/>
              <a:t>Draw near to god- vs 22</a:t>
            </a:r>
            <a:br>
              <a:rPr lang="en-US" sz="5400" b="1" dirty="0"/>
            </a:br>
            <a:r>
              <a:rPr lang="zh-Hans" altLang="en-US" sz="5400" b="1" dirty="0"/>
              <a:t>来到神面前</a:t>
            </a:r>
            <a:endParaRPr lang="en-US" sz="5400" b="1" dirty="0"/>
          </a:p>
        </p:txBody>
      </p:sp>
      <p:sp>
        <p:nvSpPr>
          <p:cNvPr id="3" name="Content Placeholder 2">
            <a:extLst>
              <a:ext uri="{FF2B5EF4-FFF2-40B4-BE49-F238E27FC236}">
                <a16:creationId xmlns:a16="http://schemas.microsoft.com/office/drawing/2014/main" id="{EBBB2D2B-D5D4-214E-A211-DA0EA3DC2A1E}"/>
              </a:ext>
            </a:extLst>
          </p:cNvPr>
          <p:cNvSpPr>
            <a:spLocks noGrp="1"/>
          </p:cNvSpPr>
          <p:nvPr>
            <p:ph idx="1"/>
          </p:nvPr>
        </p:nvSpPr>
        <p:spPr>
          <a:xfrm>
            <a:off x="98854" y="2384854"/>
            <a:ext cx="12093145" cy="4473146"/>
          </a:xfrm>
        </p:spPr>
        <p:txBody>
          <a:bodyPr>
            <a:normAutofit/>
          </a:bodyPr>
          <a:lstStyle/>
          <a:p>
            <a:pPr marL="0" indent="0">
              <a:buNone/>
            </a:pPr>
            <a:r>
              <a:rPr lang="en-US" altLang="zh-Hans" sz="4000" b="1" dirty="0"/>
              <a:t>II</a:t>
            </a:r>
            <a:r>
              <a:rPr lang="zh-Hans" altLang="en-US" sz="4000" b="1" dirty="0"/>
              <a:t>。</a:t>
            </a:r>
            <a:r>
              <a:rPr lang="en-US" sz="4000" b="1" dirty="0"/>
              <a:t> "Let us draw near with a true heart in full assurance of faith, with our hearts sprinkled clean from an evil conscience and our bodies washed with pure water."    </a:t>
            </a:r>
            <a:r>
              <a:rPr lang="zh-Hans" altLang="en-US" sz="4000" b="1" dirty="0"/>
              <a:t>“。。。。身体用清水洗净了，就当存着诚心和充足的信心来到神面前。”</a:t>
            </a:r>
            <a:endParaRPr lang="en-US" altLang="zh-Hans" sz="4000" b="1" dirty="0"/>
          </a:p>
          <a:p>
            <a:pPr marL="0" indent="0">
              <a:buNone/>
            </a:pPr>
            <a:r>
              <a:rPr lang="en-US" sz="4000" b="1" dirty="0"/>
              <a:t>CBC started as a Mainland Chinese Fellowship-early90's</a:t>
            </a:r>
          </a:p>
        </p:txBody>
      </p:sp>
    </p:spTree>
    <p:extLst>
      <p:ext uri="{BB962C8B-B14F-4D97-AF65-F5344CB8AC3E}">
        <p14:creationId xmlns:p14="http://schemas.microsoft.com/office/powerpoint/2010/main" val="276813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D355-51D8-A243-9A3B-8C8A35FBA499}"/>
              </a:ext>
            </a:extLst>
          </p:cNvPr>
          <p:cNvSpPr>
            <a:spLocks noGrp="1"/>
          </p:cNvSpPr>
          <p:nvPr>
            <p:ph type="title"/>
          </p:nvPr>
        </p:nvSpPr>
        <p:spPr>
          <a:xfrm>
            <a:off x="49427" y="68094"/>
            <a:ext cx="12191999" cy="2273643"/>
          </a:xfrm>
        </p:spPr>
        <p:txBody>
          <a:bodyPr>
            <a:normAutofit fontScale="90000"/>
          </a:bodyPr>
          <a:lstStyle/>
          <a:p>
            <a:pPr algn="ctr"/>
            <a:r>
              <a:rPr lang="en-US" sz="5400" b="1" dirty="0"/>
              <a:t>Confession of our hope</a:t>
            </a:r>
            <a:br>
              <a:rPr lang="en-US" sz="5400" b="1" dirty="0"/>
            </a:br>
            <a:r>
              <a:rPr lang="zh-Hans" altLang="en-US" sz="5400" b="1" dirty="0"/>
              <a:t>坚守我们的指望</a:t>
            </a:r>
            <a:r>
              <a:rPr lang="en-US" altLang="zh-Hans" sz="5400" b="1" dirty="0"/>
              <a:t>-23</a:t>
            </a:r>
            <a:br>
              <a:rPr lang="en-US" altLang="zh-Hans" sz="5400" b="1" dirty="0"/>
            </a:br>
            <a:endParaRPr lang="en-US" sz="5400" b="1" dirty="0"/>
          </a:p>
        </p:txBody>
      </p:sp>
      <p:sp>
        <p:nvSpPr>
          <p:cNvPr id="3" name="Content Placeholder 2">
            <a:extLst>
              <a:ext uri="{FF2B5EF4-FFF2-40B4-BE49-F238E27FC236}">
                <a16:creationId xmlns:a16="http://schemas.microsoft.com/office/drawing/2014/main" id="{EBBB2D2B-D5D4-214E-A211-DA0EA3DC2A1E}"/>
              </a:ext>
            </a:extLst>
          </p:cNvPr>
          <p:cNvSpPr>
            <a:spLocks noGrp="1"/>
          </p:cNvSpPr>
          <p:nvPr>
            <p:ph idx="1"/>
          </p:nvPr>
        </p:nvSpPr>
        <p:spPr>
          <a:xfrm>
            <a:off x="148281" y="2540497"/>
            <a:ext cx="12093145" cy="4473146"/>
          </a:xfrm>
        </p:spPr>
        <p:txBody>
          <a:bodyPr>
            <a:normAutofit/>
          </a:bodyPr>
          <a:lstStyle/>
          <a:p>
            <a:pPr marL="0" indent="0">
              <a:buNone/>
            </a:pPr>
            <a:r>
              <a:rPr lang="en-US" altLang="zh-Hans" sz="4000" b="1" dirty="0"/>
              <a:t>III</a:t>
            </a:r>
            <a:r>
              <a:rPr lang="zh-Hans" altLang="en-US" sz="4000" b="1" dirty="0"/>
              <a:t>。</a:t>
            </a:r>
            <a:r>
              <a:rPr lang="en-US" sz="4000" b="1" dirty="0"/>
              <a:t> "Let us hold fast the confession of our hope without wavering, for he who promised is faithful." 23                    </a:t>
            </a:r>
            <a:r>
              <a:rPr lang="zh-Hans" altLang="en-US" sz="4000" b="1" dirty="0"/>
              <a:t>“也要坚守我们所承认的指望，不至动摇，因为那应许我们的是信实的。”</a:t>
            </a:r>
            <a:endParaRPr lang="en-US" altLang="zh-Hans" sz="4000" b="1" dirty="0"/>
          </a:p>
          <a:p>
            <a:pPr marL="0" indent="0">
              <a:buNone/>
            </a:pPr>
            <a:r>
              <a:rPr lang="en-US" dirty="0"/>
              <a:t>What do these dates have in common (1248, 1306, 1689, 1792, 1836, 1844, 1914, 1936, 1960, 1974, 1981, 1988, 1989, 1992, 1994, 2011)? </a:t>
            </a:r>
            <a:r>
              <a:rPr lang="en-US" sz="2000" b="1" dirty="0"/>
              <a:t>They all represent the times in which people predicted that the second coming of Christ would occur. No one, not even Jesus knows the exact time of Christ’s coming.</a:t>
            </a:r>
            <a:r>
              <a:rPr lang="en-US" dirty="0"/>
              <a:t> </a:t>
            </a:r>
            <a:r>
              <a:rPr lang="en-US" b="1" dirty="0"/>
              <a:t>Matthew 24:36</a:t>
            </a:r>
            <a:r>
              <a:rPr lang="en-US" dirty="0"/>
              <a:t> What we do know is this: Christ’s coming will be unexpected and dramatic. "But the day of the Lord will come as a thief in the night, in which the heavens will pass away with a great noise, and the elements will melt with fervent heat; both the earth and the works that are in it will be burned up. </a:t>
            </a:r>
            <a:r>
              <a:rPr lang="zh-Hans" altLang="en-US" dirty="0"/>
              <a:t>            </a:t>
            </a:r>
            <a:r>
              <a:rPr lang="zh-Hans" altLang="en-US" sz="2800" b="1" dirty="0"/>
              <a:t>但主的日子要像贼来到一样；那日，天必大有响声废去，有性质的都要被烈火融化，地和其上的物都要烧尽了。</a:t>
            </a:r>
            <a:r>
              <a:rPr lang="en-US" sz="2800" b="1" dirty="0"/>
              <a:t>" 2 Peter</a:t>
            </a:r>
            <a:r>
              <a:rPr lang="zh-Hans" altLang="en-US" sz="2800" b="1" dirty="0"/>
              <a:t>      彼得后书</a:t>
            </a:r>
            <a:r>
              <a:rPr lang="en-US" sz="2800" b="1" dirty="0"/>
              <a:t> 3:10</a:t>
            </a:r>
          </a:p>
          <a:p>
            <a:pPr marL="0" indent="0">
              <a:buNone/>
            </a:pPr>
            <a:endParaRPr lang="en-US" sz="4000" b="1" dirty="0"/>
          </a:p>
          <a:p>
            <a:pPr marL="0" indent="0">
              <a:buNone/>
            </a:pPr>
            <a:endParaRPr lang="en-US" sz="4000" b="1" dirty="0"/>
          </a:p>
        </p:txBody>
      </p:sp>
    </p:spTree>
    <p:extLst>
      <p:ext uri="{BB962C8B-B14F-4D97-AF65-F5344CB8AC3E}">
        <p14:creationId xmlns:p14="http://schemas.microsoft.com/office/powerpoint/2010/main" val="14725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D355-51D8-A243-9A3B-8C8A35FBA499}"/>
              </a:ext>
            </a:extLst>
          </p:cNvPr>
          <p:cNvSpPr>
            <a:spLocks noGrp="1"/>
          </p:cNvSpPr>
          <p:nvPr>
            <p:ph type="title"/>
          </p:nvPr>
        </p:nvSpPr>
        <p:spPr>
          <a:xfrm>
            <a:off x="1" y="-233464"/>
            <a:ext cx="12191999" cy="2273643"/>
          </a:xfrm>
        </p:spPr>
        <p:txBody>
          <a:bodyPr>
            <a:normAutofit/>
          </a:bodyPr>
          <a:lstStyle/>
          <a:p>
            <a:pPr algn="ctr"/>
            <a:r>
              <a:rPr lang="en-US" sz="5400" b="1" dirty="0"/>
              <a:t>Care for love and good works</a:t>
            </a:r>
            <a:br>
              <a:rPr lang="en-US" sz="5400" b="1" dirty="0"/>
            </a:br>
            <a:r>
              <a:rPr lang="zh-Hans" altLang="en-US" sz="5400" b="1" dirty="0"/>
              <a:t>激发爱心，勉励行善</a:t>
            </a:r>
            <a:r>
              <a:rPr lang="en-US" altLang="zh-Hans" sz="5400" b="1" dirty="0"/>
              <a:t>-24</a:t>
            </a:r>
            <a:endParaRPr lang="en-US" sz="5400" b="1" dirty="0"/>
          </a:p>
        </p:txBody>
      </p:sp>
      <p:sp>
        <p:nvSpPr>
          <p:cNvPr id="3" name="Content Placeholder 2">
            <a:extLst>
              <a:ext uri="{FF2B5EF4-FFF2-40B4-BE49-F238E27FC236}">
                <a16:creationId xmlns:a16="http://schemas.microsoft.com/office/drawing/2014/main" id="{EBBB2D2B-D5D4-214E-A211-DA0EA3DC2A1E}"/>
              </a:ext>
            </a:extLst>
          </p:cNvPr>
          <p:cNvSpPr>
            <a:spLocks noGrp="1"/>
          </p:cNvSpPr>
          <p:nvPr>
            <p:ph idx="1"/>
          </p:nvPr>
        </p:nvSpPr>
        <p:spPr>
          <a:xfrm>
            <a:off x="98854" y="2744778"/>
            <a:ext cx="12093145" cy="4473146"/>
          </a:xfrm>
        </p:spPr>
        <p:txBody>
          <a:bodyPr>
            <a:normAutofit/>
          </a:bodyPr>
          <a:lstStyle/>
          <a:p>
            <a:pPr marL="0" indent="0">
              <a:buNone/>
            </a:pPr>
            <a:r>
              <a:rPr lang="en-US" sz="4000" b="1" dirty="0"/>
              <a:t>I</a:t>
            </a:r>
            <a:r>
              <a:rPr lang="en-US" altLang="zh-Hans" sz="4000" b="1" dirty="0"/>
              <a:t>V</a:t>
            </a:r>
            <a:r>
              <a:rPr lang="zh-Hans" altLang="en-US" sz="4000" b="1" dirty="0"/>
              <a:t>。</a:t>
            </a:r>
            <a:r>
              <a:rPr lang="en-US" sz="4000" b="1" dirty="0"/>
              <a:t> "And let us consider how to stir up one another to love and good works."                                                                      </a:t>
            </a:r>
            <a:r>
              <a:rPr lang="zh-Hans" altLang="en-US" sz="4000" b="1" dirty="0"/>
              <a:t> “又要彼此相顾，激发爱心，勉励行善。”</a:t>
            </a:r>
            <a:endParaRPr lang="en-US" altLang="zh-Hans" sz="4000" b="1" dirty="0"/>
          </a:p>
          <a:p>
            <a:pPr marL="0" indent="0">
              <a:buNone/>
            </a:pPr>
            <a:r>
              <a:rPr lang="en-US" sz="2400" b="1" dirty="0"/>
              <a:t>June 6, 1944; the day when allied forces invaded the beaches of Normandy. Four days after D-Day a German soldier, Franz </a:t>
            </a:r>
            <a:r>
              <a:rPr lang="en-US" sz="2400" b="1" dirty="0" err="1"/>
              <a:t>Gockel</a:t>
            </a:r>
            <a:r>
              <a:rPr lang="en-US" sz="2400" b="1" dirty="0"/>
              <a:t> wrote to his family describing it. “We shot at everything that moved. The beach was soon covered with the bodies of American soldiers.” Maybe some of you have seen the opening scene of the movie Saving Private Ryan, Hollywood’s vivid depiction of what it was like on that day to be an American soldier who arrived on an armored passenger transport by sea, but when the big armored door was lowered to instantly have hundreds of shots fired at you, and to see the men in front of you fall to their death. 425,000 Allied and German troops were killed, wounded, or went missing in action. Over 53,000 Allied troops were reported as killed, all on one fateful day.</a:t>
            </a:r>
          </a:p>
          <a:p>
            <a:pPr marL="0" indent="0">
              <a:buNone/>
            </a:pPr>
            <a:endParaRPr lang="en-US" sz="4000" b="1" dirty="0"/>
          </a:p>
          <a:p>
            <a:pPr marL="0" indent="0">
              <a:buNone/>
            </a:pPr>
            <a:endParaRPr lang="en-US" sz="4000" b="1" dirty="0"/>
          </a:p>
        </p:txBody>
      </p:sp>
    </p:spTree>
    <p:extLst>
      <p:ext uri="{BB962C8B-B14F-4D97-AF65-F5344CB8AC3E}">
        <p14:creationId xmlns:p14="http://schemas.microsoft.com/office/powerpoint/2010/main" val="261559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D355-51D8-A243-9A3B-8C8A35FBA499}"/>
              </a:ext>
            </a:extLst>
          </p:cNvPr>
          <p:cNvSpPr>
            <a:spLocks noGrp="1"/>
          </p:cNvSpPr>
          <p:nvPr>
            <p:ph type="title"/>
          </p:nvPr>
        </p:nvSpPr>
        <p:spPr>
          <a:xfrm>
            <a:off x="0" y="0"/>
            <a:ext cx="12191999" cy="2273643"/>
          </a:xfrm>
        </p:spPr>
        <p:txBody>
          <a:bodyPr>
            <a:normAutofit/>
          </a:bodyPr>
          <a:lstStyle/>
          <a:p>
            <a:pPr algn="ctr"/>
            <a:r>
              <a:rPr lang="en-US" sz="5400" b="1" dirty="0"/>
              <a:t>CONTINUOUS WORSHIP</a:t>
            </a:r>
            <a:br>
              <a:rPr lang="en-US" sz="5400" b="1" dirty="0"/>
            </a:br>
            <a:r>
              <a:rPr lang="zh-Hans" altLang="en-US" sz="5400" b="1" dirty="0"/>
              <a:t>不可停止聚会</a:t>
            </a:r>
            <a:r>
              <a:rPr lang="en-US" altLang="zh-Hans" sz="5400" b="1" dirty="0"/>
              <a:t>-25</a:t>
            </a:r>
            <a:endParaRPr lang="en-US" sz="5400" b="1" dirty="0"/>
          </a:p>
        </p:txBody>
      </p:sp>
      <p:sp>
        <p:nvSpPr>
          <p:cNvPr id="3" name="Content Placeholder 2">
            <a:extLst>
              <a:ext uri="{FF2B5EF4-FFF2-40B4-BE49-F238E27FC236}">
                <a16:creationId xmlns:a16="http://schemas.microsoft.com/office/drawing/2014/main" id="{EBBB2D2B-D5D4-214E-A211-DA0EA3DC2A1E}"/>
              </a:ext>
            </a:extLst>
          </p:cNvPr>
          <p:cNvSpPr>
            <a:spLocks noGrp="1"/>
          </p:cNvSpPr>
          <p:nvPr>
            <p:ph idx="1"/>
          </p:nvPr>
        </p:nvSpPr>
        <p:spPr>
          <a:xfrm>
            <a:off x="98855" y="2462675"/>
            <a:ext cx="12093145" cy="4473146"/>
          </a:xfrm>
        </p:spPr>
        <p:txBody>
          <a:bodyPr>
            <a:normAutofit/>
          </a:bodyPr>
          <a:lstStyle/>
          <a:p>
            <a:pPr marL="0" indent="0">
              <a:buNone/>
            </a:pPr>
            <a:r>
              <a:rPr lang="en-US" altLang="zh-Hans" sz="4000" b="1" dirty="0"/>
              <a:t>V</a:t>
            </a:r>
            <a:r>
              <a:rPr lang="zh-Hans" altLang="en-US" sz="4000" b="1" dirty="0"/>
              <a:t>。</a:t>
            </a:r>
            <a:r>
              <a:rPr lang="en-US" sz="4000" b="1" dirty="0"/>
              <a:t> "Not neglecting to meet together, as is the habit of some, but encouraging one another, and all the more as you see the Day drawing near."                                               </a:t>
            </a:r>
            <a:r>
              <a:rPr lang="zh-Hans" altLang="en-US" sz="4000" b="1" dirty="0"/>
              <a:t>“</a:t>
            </a:r>
            <a:r>
              <a:rPr lang="zh-Hans" altLang="en-US" sz="4000" b="1" i="1" u="sng" dirty="0"/>
              <a:t>你们不可停止聚会</a:t>
            </a:r>
            <a:r>
              <a:rPr lang="zh-Hans" altLang="en-US" sz="4000" b="1" dirty="0"/>
              <a:t>，好象那些停止惯了的人，倒要彼此劝勉。即知道那日子临近，就更当如此。”</a:t>
            </a:r>
            <a:endParaRPr lang="en-US" altLang="zh-Hans" sz="4000" b="1" dirty="0"/>
          </a:p>
          <a:p>
            <a:pPr marL="0" indent="0">
              <a:buNone/>
            </a:pPr>
            <a:r>
              <a:rPr lang="en-US" sz="2800" b="1" dirty="0"/>
              <a:t>There's a story about a man who, leaving church one Sunday, complained about the music. "I didn't like the hymns you chose today," he said. The pastor simply replied, "That's OK; we weren't singing them for you."</a:t>
            </a:r>
          </a:p>
          <a:p>
            <a:pPr marL="0" indent="0">
              <a:buNone/>
            </a:pPr>
            <a:endParaRPr lang="en-US" sz="4000" b="1" dirty="0"/>
          </a:p>
        </p:txBody>
      </p:sp>
    </p:spTree>
    <p:extLst>
      <p:ext uri="{BB962C8B-B14F-4D97-AF65-F5344CB8AC3E}">
        <p14:creationId xmlns:p14="http://schemas.microsoft.com/office/powerpoint/2010/main" val="112969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D355-51D8-A243-9A3B-8C8A35FBA499}"/>
              </a:ext>
            </a:extLst>
          </p:cNvPr>
          <p:cNvSpPr>
            <a:spLocks noGrp="1"/>
          </p:cNvSpPr>
          <p:nvPr>
            <p:ph type="title"/>
          </p:nvPr>
        </p:nvSpPr>
        <p:spPr>
          <a:xfrm>
            <a:off x="0" y="0"/>
            <a:ext cx="12191999" cy="2273643"/>
          </a:xfrm>
        </p:spPr>
        <p:txBody>
          <a:bodyPr>
            <a:normAutofit/>
          </a:bodyPr>
          <a:lstStyle/>
          <a:p>
            <a:pPr algn="ctr"/>
            <a:r>
              <a:rPr lang="en-US" sz="5400" b="1" dirty="0"/>
              <a:t>Don't neglect worship</a:t>
            </a:r>
            <a:br>
              <a:rPr lang="en-US" sz="5400" b="1" dirty="0"/>
            </a:br>
            <a:r>
              <a:rPr lang="zh-Hans" altLang="en-US" sz="5400" b="1" dirty="0"/>
              <a:t>不可停止聚会</a:t>
            </a:r>
            <a:r>
              <a:rPr lang="en-US" altLang="zh-Hans" sz="5400" b="1" dirty="0"/>
              <a:t>-25</a:t>
            </a:r>
            <a:endParaRPr lang="en-US" sz="5400" b="1" dirty="0"/>
          </a:p>
        </p:txBody>
      </p:sp>
      <p:sp>
        <p:nvSpPr>
          <p:cNvPr id="3" name="Content Placeholder 2">
            <a:extLst>
              <a:ext uri="{FF2B5EF4-FFF2-40B4-BE49-F238E27FC236}">
                <a16:creationId xmlns:a16="http://schemas.microsoft.com/office/drawing/2014/main" id="{EBBB2D2B-D5D4-214E-A211-DA0EA3DC2A1E}"/>
              </a:ext>
            </a:extLst>
          </p:cNvPr>
          <p:cNvSpPr>
            <a:spLocks noGrp="1"/>
          </p:cNvSpPr>
          <p:nvPr>
            <p:ph idx="1"/>
          </p:nvPr>
        </p:nvSpPr>
        <p:spPr>
          <a:xfrm>
            <a:off x="98855" y="2273643"/>
            <a:ext cx="12093145" cy="4473146"/>
          </a:xfrm>
        </p:spPr>
        <p:txBody>
          <a:bodyPr>
            <a:noAutofit/>
          </a:bodyPr>
          <a:lstStyle/>
          <a:p>
            <a:pPr marL="0" indent="0">
              <a:buNone/>
            </a:pPr>
            <a:r>
              <a:rPr lang="en-US" sz="3200" b="1" dirty="0"/>
              <a:t>A Christian man was stranded on a deserted island for many, many years. When he was finally spotted by accident and the rescue crew arrived. They were impressed with all the things he built by himself. The most prominent was 3 buildings. They asked him about the first building and he answered, “That is where I live.” Then they asked about the second. “That is where I go to church.” In amazement they then asked about the third building, to which he immediately switched to a very angry demeanor and replied gruffly. “That is where I USED to go to church!”</a:t>
            </a:r>
          </a:p>
        </p:txBody>
      </p:sp>
    </p:spTree>
    <p:extLst>
      <p:ext uri="{BB962C8B-B14F-4D97-AF65-F5344CB8AC3E}">
        <p14:creationId xmlns:p14="http://schemas.microsoft.com/office/powerpoint/2010/main" val="35172561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226</TotalTime>
  <Words>733</Words>
  <Application>Microsoft Macintosh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宋体</vt:lpstr>
      <vt:lpstr>Arial</vt:lpstr>
      <vt:lpstr>Arial</vt:lpstr>
      <vt:lpstr>Calibri</vt:lpstr>
      <vt:lpstr>Calibri Light</vt:lpstr>
      <vt:lpstr>Celestial</vt:lpstr>
      <vt:lpstr>WHY DO WE COME TO CHURCH? 我们为什么来教会？ </vt:lpstr>
      <vt:lpstr>Why do we come to church? 我们为什么来教会？</vt:lpstr>
      <vt:lpstr>PowerPoint Presentation</vt:lpstr>
      <vt:lpstr>Why do we come to church? 我们为什么来教会？</vt:lpstr>
      <vt:lpstr>Draw near to god- vs 22 来到神面前</vt:lpstr>
      <vt:lpstr>Confession of our hope 坚守我们的指望-23 </vt:lpstr>
      <vt:lpstr>Care for love and good works 激发爱心，勉励行善-24</vt:lpstr>
      <vt:lpstr>CONTINUOUS WORSHIP 不可停止聚会-25</vt:lpstr>
      <vt:lpstr>Don't neglect worship 不可停止聚会-25</vt:lpstr>
      <vt:lpstr>WHY DO WE COME TO CHURCH? 我们为什么来教会？ </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COME TO CHURCH? 我们为什么来教会？ </dc:title>
  <dc:creator>Jane Pan</dc:creator>
  <cp:lastModifiedBy>Jane Pan</cp:lastModifiedBy>
  <cp:revision>17</cp:revision>
  <dcterms:created xsi:type="dcterms:W3CDTF">2019-01-08T15:11:53Z</dcterms:created>
  <dcterms:modified xsi:type="dcterms:W3CDTF">2019-01-10T15:00:53Z</dcterms:modified>
</cp:coreProperties>
</file>