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7" r:id="rId5"/>
    <p:sldId id="261" r:id="rId6"/>
    <p:sldId id="263" r:id="rId7"/>
    <p:sldId id="264" r:id="rId8"/>
    <p:sldId id="262" r:id="rId9"/>
    <p:sldId id="265" r:id="rId10"/>
    <p:sldId id="25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04" d="100"/>
          <a:sy n="104" d="100"/>
        </p:scale>
        <p:origin x="184"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12/27/18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a:pPr/>
              <a:t>12/27/18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a:pPr/>
              <a:t>12/27/18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28F4-0E75-EA43-AF05-BA89061ACF8D}"/>
              </a:ext>
            </a:extLst>
          </p:cNvPr>
          <p:cNvSpPr>
            <a:spLocks noGrp="1"/>
          </p:cNvSpPr>
          <p:nvPr>
            <p:ph type="ctrTitle"/>
          </p:nvPr>
        </p:nvSpPr>
        <p:spPr>
          <a:xfrm>
            <a:off x="0" y="0"/>
            <a:ext cx="12303760" cy="3886200"/>
          </a:xfrm>
        </p:spPr>
        <p:txBody>
          <a:bodyPr>
            <a:normAutofit/>
          </a:bodyPr>
          <a:lstStyle/>
          <a:p>
            <a:r>
              <a:rPr lang="en-US" sz="7200" b="1" dirty="0">
                <a:solidFill>
                  <a:schemeClr val="tx1"/>
                </a:solidFill>
              </a:rPr>
              <a:t>GRACIOUS WORDS</a:t>
            </a:r>
            <a:r>
              <a:rPr lang="zh-Hans" altLang="en-US" sz="7200" b="1">
                <a:solidFill>
                  <a:schemeClr val="tx1"/>
                </a:solidFill>
              </a:rPr>
              <a:t> </a:t>
            </a:r>
            <a:r>
              <a:rPr lang="en-US" altLang="zh-Hans" sz="7200" b="1" dirty="0">
                <a:solidFill>
                  <a:schemeClr val="tx1"/>
                </a:solidFill>
              </a:rPr>
              <a:t>like honeycomb</a:t>
            </a:r>
            <a:br>
              <a:rPr lang="en-US" sz="7200" b="1" dirty="0">
                <a:solidFill>
                  <a:schemeClr val="tx1"/>
                </a:solidFill>
              </a:rPr>
            </a:br>
            <a:r>
              <a:rPr lang="zh-Hans" altLang="en-US" sz="8800" b="1">
                <a:solidFill>
                  <a:schemeClr val="tx1"/>
                </a:solidFill>
              </a:rPr>
              <a:t>良言如同蜜房</a:t>
            </a:r>
            <a:endParaRPr lang="en-US" sz="8800" b="1" dirty="0">
              <a:solidFill>
                <a:schemeClr val="tx1"/>
              </a:solidFill>
            </a:endParaRPr>
          </a:p>
        </p:txBody>
      </p:sp>
      <p:sp>
        <p:nvSpPr>
          <p:cNvPr id="3" name="Subtitle 2">
            <a:extLst>
              <a:ext uri="{FF2B5EF4-FFF2-40B4-BE49-F238E27FC236}">
                <a16:creationId xmlns:a16="http://schemas.microsoft.com/office/drawing/2014/main" id="{0AAF3399-5B4D-844D-8DE4-540D6DDA7745}"/>
              </a:ext>
            </a:extLst>
          </p:cNvPr>
          <p:cNvSpPr>
            <a:spLocks noGrp="1"/>
          </p:cNvSpPr>
          <p:nvPr>
            <p:ph type="subTitle" idx="1"/>
          </p:nvPr>
        </p:nvSpPr>
        <p:spPr>
          <a:xfrm>
            <a:off x="0" y="3886200"/>
            <a:ext cx="12192000" cy="3134360"/>
          </a:xfrm>
        </p:spPr>
        <p:txBody>
          <a:bodyPr>
            <a:normAutofit/>
          </a:bodyPr>
          <a:lstStyle/>
          <a:p>
            <a:r>
              <a:rPr lang="en-US" sz="6600" b="1" dirty="0"/>
              <a:t>PROVERBS 16:20-24</a:t>
            </a:r>
          </a:p>
          <a:p>
            <a:r>
              <a:rPr lang="zh-Hans" altLang="en-US" sz="6600" b="1"/>
              <a:t>箴言十六章二十</a:t>
            </a:r>
            <a:r>
              <a:rPr lang="en-US" altLang="zh-Hans" sz="6600" b="1" dirty="0"/>
              <a:t>-</a:t>
            </a:r>
            <a:r>
              <a:rPr lang="zh-Hans" altLang="en-US" sz="6600" b="1"/>
              <a:t>二十四节</a:t>
            </a:r>
            <a:endParaRPr lang="en-US" sz="6600" b="1" dirty="0"/>
          </a:p>
        </p:txBody>
      </p:sp>
    </p:spTree>
    <p:extLst>
      <p:ext uri="{BB962C8B-B14F-4D97-AF65-F5344CB8AC3E}">
        <p14:creationId xmlns:p14="http://schemas.microsoft.com/office/powerpoint/2010/main" val="51476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74D908-2E98-4E49-966C-EBAB15A37843}"/>
              </a:ext>
            </a:extLst>
          </p:cNvPr>
          <p:cNvSpPr/>
          <p:nvPr/>
        </p:nvSpPr>
        <p:spPr>
          <a:xfrm>
            <a:off x="0" y="749030"/>
            <a:ext cx="12192000" cy="5940088"/>
          </a:xfrm>
          <a:prstGeom prst="rect">
            <a:avLst/>
          </a:prstGeom>
        </p:spPr>
        <p:txBody>
          <a:bodyPr wrap="square">
            <a:spAutoFit/>
          </a:bodyPr>
          <a:lstStyle/>
          <a:p>
            <a:r>
              <a:rPr lang="en-US" sz="2000" b="1" dirty="0">
                <a:latin typeface="Lato"/>
              </a:rPr>
              <a:t>A man had been lost and walking in the desert for about five days. One hot day, he comes to the home of a preacher. Tired and weak, he crawls up to the house and collapses on the doorstep. The preacher takes him in and nurses him back to health. </a:t>
            </a:r>
            <a:br>
              <a:rPr lang="en-US" sz="2000" b="1" dirty="0"/>
            </a:br>
            <a:br>
              <a:rPr lang="en-US" sz="2000" b="1" dirty="0"/>
            </a:br>
            <a:r>
              <a:rPr lang="en-US" sz="2000" b="1" dirty="0">
                <a:latin typeface="Lato"/>
              </a:rPr>
              <a:t>Feeling better, the man asks the preacher for directions to the nearest town. The preacher tells him the directions, and offers to lend him his horse to make it. The preacher says, "However, there is a special thing about this horse. You have to say 'Thank God' to make it go and 'Amen' to make it stop." </a:t>
            </a:r>
            <a:br>
              <a:rPr lang="en-US" sz="2000" b="1" dirty="0"/>
            </a:br>
            <a:br>
              <a:rPr lang="en-US" sz="2000" b="1" dirty="0"/>
            </a:br>
            <a:r>
              <a:rPr lang="en-US" sz="2000" b="1" dirty="0">
                <a:latin typeface="Lato"/>
              </a:rPr>
              <a:t>Anxious to get to town, the man says, "Sure, okay," and gets on the horse. He says, "Thank God" and sure enough, the horse starts walking. A bit later he says louder, "Thank God, Thank God," and the horse starts trotting. Feeling really brave, the man says, "Thank God! Thank God! THANK GOD!" and the horse is soon up to a full run! </a:t>
            </a:r>
            <a:br>
              <a:rPr lang="en-US" sz="2000" b="1" dirty="0"/>
            </a:br>
            <a:br>
              <a:rPr lang="en-US" sz="2000" b="1" dirty="0"/>
            </a:br>
            <a:r>
              <a:rPr lang="en-US" sz="2000" b="1" dirty="0">
                <a:latin typeface="Lato"/>
              </a:rPr>
              <a:t>About then he realizes he's heading for a huge cliff and yells, "Whoa!" But the horse doesn't even slow! It's coming up REAL QUICK and he's doing everything he can to make the horse stop. "Whoa, stop, hold on!" Finally he remembers, "AMEN!!!" </a:t>
            </a:r>
            <a:br>
              <a:rPr lang="en-US" sz="2000" b="1" dirty="0"/>
            </a:br>
            <a:br>
              <a:rPr lang="en-US" sz="2000" b="1" dirty="0"/>
            </a:br>
            <a:r>
              <a:rPr lang="en-US" sz="2000" b="1" dirty="0">
                <a:latin typeface="Lato"/>
              </a:rPr>
              <a:t>The horse stops a mere two inches from the cliff's edge, almost throwing him over its head. The man, panting and heart racing, wipes the sweat from his face and leans back in the saddle. "Oh!" he said, gasping for air, "Thank God."</a:t>
            </a:r>
            <a:endParaRPr lang="en-US" sz="2000" b="1" dirty="0"/>
          </a:p>
        </p:txBody>
      </p:sp>
      <p:sp>
        <p:nvSpPr>
          <p:cNvPr id="5" name="TextBox 4">
            <a:extLst>
              <a:ext uri="{FF2B5EF4-FFF2-40B4-BE49-F238E27FC236}">
                <a16:creationId xmlns:a16="http://schemas.microsoft.com/office/drawing/2014/main" id="{572A4D4A-21BD-5B48-8F92-747701C191E9}"/>
              </a:ext>
            </a:extLst>
          </p:cNvPr>
          <p:cNvSpPr txBox="1"/>
          <p:nvPr/>
        </p:nvSpPr>
        <p:spPr>
          <a:xfrm>
            <a:off x="3239311" y="102699"/>
            <a:ext cx="5497018" cy="646331"/>
          </a:xfrm>
          <a:prstGeom prst="rect">
            <a:avLst/>
          </a:prstGeom>
          <a:noFill/>
        </p:spPr>
        <p:txBody>
          <a:bodyPr wrap="none" rtlCol="0">
            <a:spAutoFit/>
          </a:bodyPr>
          <a:lstStyle/>
          <a:p>
            <a:r>
              <a:rPr lang="en-US" sz="3600" b="1" dirty="0"/>
              <a:t>THANK GOD AND AMEN</a:t>
            </a:r>
          </a:p>
        </p:txBody>
      </p:sp>
    </p:spTree>
    <p:extLst>
      <p:ext uri="{BB962C8B-B14F-4D97-AF65-F5344CB8AC3E}">
        <p14:creationId xmlns:p14="http://schemas.microsoft.com/office/powerpoint/2010/main" val="281303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59EC09-D60C-E64B-8127-91C97568B0E1}"/>
              </a:ext>
            </a:extLst>
          </p:cNvPr>
          <p:cNvSpPr txBox="1"/>
          <p:nvPr/>
        </p:nvSpPr>
        <p:spPr>
          <a:xfrm>
            <a:off x="414620" y="444844"/>
            <a:ext cx="11638122" cy="5632311"/>
          </a:xfrm>
          <a:prstGeom prst="rect">
            <a:avLst/>
          </a:prstGeom>
          <a:noFill/>
        </p:spPr>
        <p:txBody>
          <a:bodyPr wrap="none" rtlCol="0">
            <a:spAutoFit/>
          </a:bodyPr>
          <a:lstStyle/>
          <a:p>
            <a:pPr algn="ctr"/>
            <a:r>
              <a:rPr lang="en-US" sz="7200" b="1" dirty="0"/>
              <a:t>COMMUNION</a:t>
            </a:r>
          </a:p>
          <a:p>
            <a:pPr algn="ctr"/>
            <a:r>
              <a:rPr lang="zh-Hans" altLang="en-US" sz="7200" b="1" dirty="0"/>
              <a:t>圣餐博饼</a:t>
            </a:r>
            <a:endParaRPr lang="en-US" altLang="zh-Hans" sz="7200" b="1" dirty="0"/>
          </a:p>
          <a:p>
            <a:r>
              <a:rPr lang="en-US" altLang="zh-Hans" sz="7200" b="1" dirty="0"/>
              <a:t>1.</a:t>
            </a:r>
            <a:r>
              <a:rPr lang="zh-Hans" altLang="en-US" sz="7200" b="1" dirty="0"/>
              <a:t> </a:t>
            </a:r>
            <a:r>
              <a:rPr lang="en-US" altLang="zh-Hans" sz="7200" b="1"/>
              <a:t>No Oxymoron</a:t>
            </a:r>
            <a:r>
              <a:rPr lang="zh-Hans" altLang="en-US" sz="7200" b="1"/>
              <a:t>不可</a:t>
            </a:r>
            <a:r>
              <a:rPr lang="zh-Hans" altLang="en-US" sz="7200" b="1" dirty="0"/>
              <a:t>矛盾</a:t>
            </a:r>
            <a:endParaRPr lang="en-US" altLang="zh-Hans" sz="7200" b="1" dirty="0"/>
          </a:p>
          <a:p>
            <a:r>
              <a:rPr lang="en-US" sz="7200" b="1" dirty="0"/>
              <a:t>2. Hearts Clean</a:t>
            </a:r>
            <a:r>
              <a:rPr lang="zh-Hans" altLang="en-US" sz="7200" b="1" dirty="0"/>
              <a:t>心要干净</a:t>
            </a:r>
            <a:endParaRPr lang="en-US" sz="7200" b="1" dirty="0"/>
          </a:p>
          <a:p>
            <a:r>
              <a:rPr lang="en-US" sz="7200" b="1" dirty="0"/>
              <a:t>3. Forgive and Renew</a:t>
            </a:r>
            <a:r>
              <a:rPr lang="zh-Hans" altLang="en-US" sz="7200" b="1" dirty="0"/>
              <a:t>饶恕</a:t>
            </a:r>
            <a:endParaRPr lang="en-US" sz="7200" b="1" dirty="0"/>
          </a:p>
        </p:txBody>
      </p:sp>
    </p:spTree>
    <p:extLst>
      <p:ext uri="{BB962C8B-B14F-4D97-AF65-F5344CB8AC3E}">
        <p14:creationId xmlns:p14="http://schemas.microsoft.com/office/powerpoint/2010/main" val="239946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1388CB6-8576-E041-80A5-F0215DD1BD27}"/>
              </a:ext>
            </a:extLst>
          </p:cNvPr>
          <p:cNvPicPr>
            <a:picLocks noChangeAspect="1"/>
          </p:cNvPicPr>
          <p:nvPr/>
        </p:nvPicPr>
        <p:blipFill>
          <a:blip r:embed="rId2"/>
          <a:stretch>
            <a:fillRect/>
          </a:stretch>
        </p:blipFill>
        <p:spPr>
          <a:xfrm>
            <a:off x="5369011" y="0"/>
            <a:ext cx="6822989" cy="6822989"/>
          </a:xfrm>
          <a:prstGeom prst="rect">
            <a:avLst/>
          </a:prstGeom>
        </p:spPr>
      </p:pic>
      <p:sp>
        <p:nvSpPr>
          <p:cNvPr id="6" name="Rectangle 5">
            <a:extLst>
              <a:ext uri="{FF2B5EF4-FFF2-40B4-BE49-F238E27FC236}">
                <a16:creationId xmlns:a16="http://schemas.microsoft.com/office/drawing/2014/main" id="{48865AAF-7B47-1540-8AAE-445031E8298F}"/>
              </a:ext>
            </a:extLst>
          </p:cNvPr>
          <p:cNvSpPr/>
          <p:nvPr/>
        </p:nvSpPr>
        <p:spPr>
          <a:xfrm>
            <a:off x="477012" y="480060"/>
            <a:ext cx="4600825" cy="5632311"/>
          </a:xfrm>
          <a:prstGeom prst="rect">
            <a:avLst/>
          </a:prstGeom>
        </p:spPr>
        <p:txBody>
          <a:bodyPr wrap="square">
            <a:spAutoFit/>
          </a:bodyPr>
          <a:lstStyle/>
          <a:p>
            <a:pPr algn="ctr"/>
            <a:r>
              <a:rPr lang="en-US" sz="2400" b="1" dirty="0">
                <a:solidFill>
                  <a:srgbClr val="000000"/>
                </a:solidFill>
                <a:latin typeface="Lato"/>
              </a:rPr>
              <a:t>What You Say Affect Hearts</a:t>
            </a:r>
          </a:p>
          <a:p>
            <a:pPr algn="ctr"/>
            <a:r>
              <a:rPr lang="zh-Hans" altLang="en-US" sz="2400" b="1">
                <a:solidFill>
                  <a:srgbClr val="000000"/>
                </a:solidFill>
                <a:latin typeface="Lato"/>
              </a:rPr>
              <a:t>你说的话影响人的心</a:t>
            </a:r>
            <a:endParaRPr lang="en-US" sz="2400" b="1" dirty="0">
              <a:solidFill>
                <a:srgbClr val="000000"/>
              </a:solidFill>
              <a:latin typeface="Lato"/>
            </a:endParaRPr>
          </a:p>
          <a:p>
            <a:pPr algn="ctr"/>
            <a:r>
              <a:rPr lang="en-US" sz="2400" b="1" dirty="0">
                <a:solidFill>
                  <a:srgbClr val="800000"/>
                </a:solidFill>
                <a:latin typeface="Lato"/>
              </a:rPr>
              <a:t>  </a:t>
            </a:r>
          </a:p>
          <a:p>
            <a:pPr algn="just"/>
            <a:r>
              <a:rPr lang="en-US" sz="2400" b="1" dirty="0">
                <a:solidFill>
                  <a:srgbClr val="000000"/>
                </a:solidFill>
                <a:latin typeface="Lato"/>
              </a:rPr>
              <a:t>A friend said something to me that hurt very deeply. I was speechless. I could not believe she could say that and mean it. When I had no response, she said, "I love you and don't want to see you hurt." My thought was, 'if you love me, how could you say such a terrible thing about someone I love dearly'. But I was still speechless and just couldn't respond.</a:t>
            </a:r>
            <a:r>
              <a:rPr lang="zh-Hans" altLang="en-US" sz="2400" b="1">
                <a:solidFill>
                  <a:srgbClr val="000000"/>
                </a:solidFill>
                <a:latin typeface="Lato"/>
              </a:rPr>
              <a:t> </a:t>
            </a:r>
            <a:r>
              <a:rPr lang="en-US" altLang="zh-Hans" sz="2400" b="1" dirty="0">
                <a:solidFill>
                  <a:srgbClr val="000000"/>
                </a:solidFill>
                <a:latin typeface="Lato"/>
              </a:rPr>
              <a:t>How do we respond?</a:t>
            </a:r>
            <a:endParaRPr lang="en-US" sz="2400" b="1" i="0" u="none" strike="noStrike" dirty="0">
              <a:solidFill>
                <a:srgbClr val="000000"/>
              </a:solidFill>
              <a:effectLst/>
              <a:latin typeface="Lato"/>
            </a:endParaRPr>
          </a:p>
        </p:txBody>
      </p:sp>
    </p:spTree>
    <p:extLst>
      <p:ext uri="{BB962C8B-B14F-4D97-AF65-F5344CB8AC3E}">
        <p14:creationId xmlns:p14="http://schemas.microsoft.com/office/powerpoint/2010/main" val="149376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sz="7200" b="1" dirty="0">
                <a:solidFill>
                  <a:schemeClr val="tx1"/>
                </a:solidFill>
              </a:rPr>
              <a:t>THOUGHT TO THE WORDS</a:t>
            </a:r>
            <a:br>
              <a:rPr lang="en-US" sz="7200" b="1" dirty="0">
                <a:solidFill>
                  <a:schemeClr val="tx1"/>
                </a:solidFill>
              </a:rPr>
            </a:br>
            <a:r>
              <a:rPr lang="zh-Hans" altLang="en-US" sz="7200" b="1" dirty="0">
                <a:solidFill>
                  <a:schemeClr val="tx1"/>
                </a:solidFill>
              </a:rPr>
              <a:t>谨守训言</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814320"/>
            <a:ext cx="12192000" cy="3942079"/>
          </a:xfrm>
        </p:spPr>
        <p:txBody>
          <a:bodyPr>
            <a:normAutofit/>
          </a:bodyPr>
          <a:lstStyle/>
          <a:p>
            <a:r>
              <a:rPr lang="en-US" sz="4400" b="1" dirty="0">
                <a:solidFill>
                  <a:schemeClr val="tx1"/>
                </a:solidFill>
              </a:rPr>
              <a:t>16:20 "Whoever gives thought to the Word will discover good, and blessed is he who trusts in the Lord. </a:t>
            </a:r>
          </a:p>
          <a:p>
            <a:r>
              <a:rPr lang="zh-Hans" altLang="en-US" sz="4400" b="1" dirty="0">
                <a:solidFill>
                  <a:schemeClr val="tx1"/>
                </a:solidFill>
              </a:rPr>
              <a:t>“谨守训言的，必得好处；依靠耶和华的，便为有福。”</a:t>
            </a:r>
            <a:endParaRPr lang="en-US" sz="4400" b="1" dirty="0">
              <a:solidFill>
                <a:schemeClr val="tx1"/>
              </a:solidFill>
            </a:endParaRPr>
          </a:p>
        </p:txBody>
      </p:sp>
    </p:spTree>
    <p:extLst>
      <p:ext uri="{BB962C8B-B14F-4D97-AF65-F5344CB8AC3E}">
        <p14:creationId xmlns:p14="http://schemas.microsoft.com/office/powerpoint/2010/main" val="398347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altLang="zh-Hans" sz="7200" b="1" dirty="0">
                <a:solidFill>
                  <a:schemeClr val="tx1"/>
                </a:solidFill>
              </a:rPr>
              <a:t>sweetness OF SPEECH</a:t>
            </a:r>
            <a:br>
              <a:rPr lang="en-US" sz="7200" b="1" dirty="0">
                <a:solidFill>
                  <a:schemeClr val="tx1"/>
                </a:solidFill>
              </a:rPr>
            </a:br>
            <a:r>
              <a:rPr lang="zh-Hans" altLang="en-US" sz="7200" b="1" dirty="0">
                <a:solidFill>
                  <a:schemeClr val="tx1"/>
                </a:solidFill>
              </a:rPr>
              <a:t>嘴中的甜言</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619358"/>
            <a:ext cx="12192000" cy="3942079"/>
          </a:xfrm>
        </p:spPr>
        <p:txBody>
          <a:bodyPr>
            <a:normAutofit/>
          </a:bodyPr>
          <a:lstStyle/>
          <a:p>
            <a:r>
              <a:rPr lang="en-US" altLang="zh-Hans" sz="4400" b="1" dirty="0">
                <a:solidFill>
                  <a:schemeClr val="tx1"/>
                </a:solidFill>
              </a:rPr>
              <a:t>16:21</a:t>
            </a:r>
            <a:r>
              <a:rPr lang="zh-Hans" altLang="en-US" sz="4400" b="1" dirty="0">
                <a:solidFill>
                  <a:schemeClr val="tx1"/>
                </a:solidFill>
              </a:rPr>
              <a:t> </a:t>
            </a:r>
            <a:r>
              <a:rPr lang="en-US" altLang="zh-Hans" sz="4400" b="1" dirty="0">
                <a:solidFill>
                  <a:schemeClr val="tx1"/>
                </a:solidFill>
              </a:rPr>
              <a:t>"The wise of heart is called discerning, and sweetness of speech increases persuasiveness."</a:t>
            </a:r>
          </a:p>
          <a:p>
            <a:r>
              <a:rPr lang="zh-Hans" altLang="en-US" sz="4400" b="1" dirty="0">
                <a:solidFill>
                  <a:schemeClr val="tx1"/>
                </a:solidFill>
              </a:rPr>
              <a:t>“心中有智慧，必称为通达人；嘴中的甜言，加增人的学问。”</a:t>
            </a:r>
            <a:endParaRPr lang="en-US" sz="4400" b="1" dirty="0">
              <a:solidFill>
                <a:schemeClr val="tx1"/>
              </a:solidFill>
            </a:endParaRPr>
          </a:p>
        </p:txBody>
      </p:sp>
    </p:spTree>
    <p:extLst>
      <p:ext uri="{BB962C8B-B14F-4D97-AF65-F5344CB8AC3E}">
        <p14:creationId xmlns:p14="http://schemas.microsoft.com/office/powerpoint/2010/main" val="18045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sz="7200" b="1" dirty="0">
                <a:solidFill>
                  <a:schemeClr val="tx1"/>
                </a:solidFill>
              </a:rPr>
              <a:t>FOUNTAIN OF LIFE</a:t>
            </a:r>
            <a:br>
              <a:rPr lang="en-US" sz="7200" b="1" dirty="0">
                <a:solidFill>
                  <a:schemeClr val="tx1"/>
                </a:solidFill>
              </a:rPr>
            </a:br>
            <a:r>
              <a:rPr lang="zh-Hans" altLang="en-US" sz="7200" b="1" dirty="0">
                <a:solidFill>
                  <a:schemeClr val="tx1"/>
                </a:solidFill>
              </a:rPr>
              <a:t>生命的泉源</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718212"/>
            <a:ext cx="12192000" cy="3942079"/>
          </a:xfrm>
        </p:spPr>
        <p:txBody>
          <a:bodyPr>
            <a:normAutofit/>
          </a:bodyPr>
          <a:lstStyle/>
          <a:p>
            <a:r>
              <a:rPr lang="en-US" sz="4400" b="1" dirty="0">
                <a:solidFill>
                  <a:schemeClr val="tx1"/>
                </a:solidFill>
              </a:rPr>
              <a:t>16:22 "Good sense is a fountain of life to him who has it, but the instruction of fools is folly"</a:t>
            </a:r>
          </a:p>
          <a:p>
            <a:r>
              <a:rPr lang="zh-Hans" altLang="en-US" sz="4400" b="1" dirty="0">
                <a:solidFill>
                  <a:schemeClr val="tx1"/>
                </a:solidFill>
              </a:rPr>
              <a:t>“人有智慧就有生命的泉源；愚昧人必被愚昧惩治”</a:t>
            </a:r>
            <a:endParaRPr lang="en-US" sz="4400" b="1" dirty="0">
              <a:solidFill>
                <a:schemeClr val="tx1"/>
              </a:solidFill>
            </a:endParaRPr>
          </a:p>
        </p:txBody>
      </p:sp>
    </p:spTree>
    <p:extLst>
      <p:ext uri="{BB962C8B-B14F-4D97-AF65-F5344CB8AC3E}">
        <p14:creationId xmlns:p14="http://schemas.microsoft.com/office/powerpoint/2010/main" val="408535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sz="7200" b="1" dirty="0">
                <a:solidFill>
                  <a:schemeClr val="tx1"/>
                </a:solidFill>
              </a:rPr>
              <a:t>Heart of the wise</a:t>
            </a:r>
            <a:br>
              <a:rPr lang="en-US" sz="7200" b="1" dirty="0">
                <a:solidFill>
                  <a:schemeClr val="tx1"/>
                </a:solidFill>
              </a:rPr>
            </a:br>
            <a:r>
              <a:rPr lang="zh-Hans" altLang="en-US" sz="7200" b="1" dirty="0">
                <a:solidFill>
                  <a:schemeClr val="tx1"/>
                </a:solidFill>
              </a:rPr>
              <a:t>智慧人的心</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737159"/>
            <a:ext cx="12192000" cy="3942079"/>
          </a:xfrm>
        </p:spPr>
        <p:txBody>
          <a:bodyPr>
            <a:normAutofit/>
          </a:bodyPr>
          <a:lstStyle/>
          <a:p>
            <a:r>
              <a:rPr lang="en-US" sz="4400" b="1" dirty="0">
                <a:solidFill>
                  <a:schemeClr val="tx1"/>
                </a:solidFill>
              </a:rPr>
              <a:t>16:23 "The heart of the wise makes his speech judicious and adds persuasiveness to his lips."</a:t>
            </a:r>
          </a:p>
          <a:p>
            <a:r>
              <a:rPr lang="zh-Hans" altLang="en-US" sz="4400" b="1" dirty="0">
                <a:solidFill>
                  <a:schemeClr val="tx1"/>
                </a:solidFill>
              </a:rPr>
              <a:t>“智慧人的心，教训他的口，又使他的嘴，增长学问。”</a:t>
            </a:r>
            <a:endParaRPr lang="en-US" sz="4400" b="1" dirty="0">
              <a:solidFill>
                <a:schemeClr val="tx1"/>
              </a:solidFill>
            </a:endParaRPr>
          </a:p>
        </p:txBody>
      </p:sp>
    </p:spTree>
    <p:extLst>
      <p:ext uri="{BB962C8B-B14F-4D97-AF65-F5344CB8AC3E}">
        <p14:creationId xmlns:p14="http://schemas.microsoft.com/office/powerpoint/2010/main" val="253912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altLang="zh-Hans" sz="7200" b="1" dirty="0">
                <a:solidFill>
                  <a:schemeClr val="tx1"/>
                </a:solidFill>
              </a:rPr>
              <a:t>Matthew</a:t>
            </a:r>
            <a:r>
              <a:rPr lang="zh-Hans" altLang="en-US" sz="7200" b="1" dirty="0">
                <a:solidFill>
                  <a:schemeClr val="tx1"/>
                </a:solidFill>
              </a:rPr>
              <a:t> </a:t>
            </a:r>
            <a:r>
              <a:rPr lang="en-US" altLang="zh-Hans" sz="7200" b="1" dirty="0">
                <a:solidFill>
                  <a:schemeClr val="tx1"/>
                </a:solidFill>
              </a:rPr>
              <a:t>12:34</a:t>
            </a:r>
            <a:br>
              <a:rPr lang="en-US" altLang="zh-Hans" sz="7200" b="1" dirty="0">
                <a:solidFill>
                  <a:schemeClr val="tx1"/>
                </a:solidFill>
              </a:rPr>
            </a:br>
            <a:r>
              <a:rPr lang="zh-Hans" altLang="en-US" sz="7200" b="1" dirty="0">
                <a:solidFill>
                  <a:schemeClr val="tx1"/>
                </a:solidFill>
              </a:rPr>
              <a:t>马太福音十二章三十四节</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613592"/>
            <a:ext cx="12192000" cy="3942079"/>
          </a:xfrm>
        </p:spPr>
        <p:txBody>
          <a:bodyPr>
            <a:normAutofit/>
          </a:bodyPr>
          <a:lstStyle/>
          <a:p>
            <a:r>
              <a:rPr lang="en-US" altLang="zh-Hans" sz="4400" b="1" dirty="0">
                <a:solidFill>
                  <a:schemeClr val="tx1"/>
                </a:solidFill>
              </a:rPr>
              <a:t>"You</a:t>
            </a:r>
            <a:r>
              <a:rPr lang="zh-Hans" altLang="en-US" sz="4400" b="1" dirty="0">
                <a:solidFill>
                  <a:schemeClr val="tx1"/>
                </a:solidFill>
              </a:rPr>
              <a:t> </a:t>
            </a:r>
            <a:r>
              <a:rPr lang="en-US" altLang="zh-Hans" sz="4400" b="1" dirty="0">
                <a:solidFill>
                  <a:schemeClr val="tx1"/>
                </a:solidFill>
              </a:rPr>
              <a:t>brood</a:t>
            </a:r>
            <a:r>
              <a:rPr lang="zh-Hans" altLang="en-US" sz="4400" b="1" dirty="0">
                <a:solidFill>
                  <a:schemeClr val="tx1"/>
                </a:solidFill>
              </a:rPr>
              <a:t> </a:t>
            </a:r>
            <a:r>
              <a:rPr lang="en-US" altLang="zh-Hans" sz="4400" b="1" dirty="0">
                <a:solidFill>
                  <a:schemeClr val="tx1"/>
                </a:solidFill>
              </a:rPr>
              <a:t>of</a:t>
            </a:r>
            <a:r>
              <a:rPr lang="zh-Hans" altLang="en-US" sz="4400" b="1" dirty="0">
                <a:solidFill>
                  <a:schemeClr val="tx1"/>
                </a:solidFill>
              </a:rPr>
              <a:t> </a:t>
            </a:r>
            <a:r>
              <a:rPr lang="en-US" altLang="zh-Hans" sz="4400" b="1" dirty="0">
                <a:solidFill>
                  <a:schemeClr val="tx1"/>
                </a:solidFill>
              </a:rPr>
              <a:t>vipers,</a:t>
            </a:r>
            <a:r>
              <a:rPr lang="zh-Hans" altLang="en-US" sz="4400" b="1" dirty="0">
                <a:solidFill>
                  <a:schemeClr val="tx1"/>
                </a:solidFill>
              </a:rPr>
              <a:t> </a:t>
            </a:r>
            <a:r>
              <a:rPr lang="en-US" altLang="zh-Hans" sz="4400" b="1" dirty="0">
                <a:solidFill>
                  <a:schemeClr val="tx1"/>
                </a:solidFill>
              </a:rPr>
              <a:t>how</a:t>
            </a:r>
            <a:r>
              <a:rPr lang="zh-Hans" altLang="en-US" sz="4400" b="1" dirty="0">
                <a:solidFill>
                  <a:schemeClr val="tx1"/>
                </a:solidFill>
              </a:rPr>
              <a:t> </a:t>
            </a:r>
            <a:r>
              <a:rPr lang="en-US" altLang="zh-Hans" sz="4400" b="1" dirty="0">
                <a:solidFill>
                  <a:schemeClr val="tx1"/>
                </a:solidFill>
              </a:rPr>
              <a:t>can</a:t>
            </a:r>
            <a:r>
              <a:rPr lang="zh-Hans" altLang="en-US" sz="4400" b="1" dirty="0">
                <a:solidFill>
                  <a:schemeClr val="tx1"/>
                </a:solidFill>
              </a:rPr>
              <a:t> </a:t>
            </a:r>
            <a:r>
              <a:rPr lang="en-US" altLang="zh-Hans" sz="4400" b="1" dirty="0">
                <a:solidFill>
                  <a:schemeClr val="tx1"/>
                </a:solidFill>
              </a:rPr>
              <a:t>you,</a:t>
            </a:r>
            <a:r>
              <a:rPr lang="zh-Hans" altLang="en-US" sz="4400" b="1" dirty="0">
                <a:solidFill>
                  <a:schemeClr val="tx1"/>
                </a:solidFill>
              </a:rPr>
              <a:t> </a:t>
            </a:r>
            <a:r>
              <a:rPr lang="en-US" altLang="zh-Hans" sz="4400" b="1" dirty="0">
                <a:solidFill>
                  <a:schemeClr val="tx1"/>
                </a:solidFill>
              </a:rPr>
              <a:t>being</a:t>
            </a:r>
            <a:r>
              <a:rPr lang="zh-Hans" altLang="en-US" sz="4400" b="1" dirty="0">
                <a:solidFill>
                  <a:schemeClr val="tx1"/>
                </a:solidFill>
              </a:rPr>
              <a:t> </a:t>
            </a:r>
            <a:r>
              <a:rPr lang="en-US" altLang="zh-Hans" sz="4400" b="1" dirty="0">
                <a:solidFill>
                  <a:schemeClr val="tx1"/>
                </a:solidFill>
              </a:rPr>
              <a:t>evil,</a:t>
            </a:r>
            <a:r>
              <a:rPr lang="zh-Hans" altLang="en-US" sz="4400" b="1" dirty="0">
                <a:solidFill>
                  <a:schemeClr val="tx1"/>
                </a:solidFill>
              </a:rPr>
              <a:t> </a:t>
            </a:r>
            <a:r>
              <a:rPr lang="en-US" altLang="zh-Hans" sz="4400" b="1" dirty="0">
                <a:solidFill>
                  <a:schemeClr val="tx1"/>
                </a:solidFill>
              </a:rPr>
              <a:t>speak</a:t>
            </a:r>
            <a:r>
              <a:rPr lang="zh-Hans" altLang="en-US" sz="4400" b="1" dirty="0">
                <a:solidFill>
                  <a:schemeClr val="tx1"/>
                </a:solidFill>
              </a:rPr>
              <a:t> </a:t>
            </a:r>
            <a:r>
              <a:rPr lang="en-US" altLang="zh-Hans" sz="4400" b="1" dirty="0">
                <a:solidFill>
                  <a:schemeClr val="tx1"/>
                </a:solidFill>
              </a:rPr>
              <a:t>what</a:t>
            </a:r>
            <a:r>
              <a:rPr lang="zh-Hans" altLang="en-US" sz="4400" b="1" dirty="0">
                <a:solidFill>
                  <a:schemeClr val="tx1"/>
                </a:solidFill>
              </a:rPr>
              <a:t> </a:t>
            </a:r>
            <a:r>
              <a:rPr lang="en-US" altLang="zh-Hans" sz="4400" b="1" dirty="0">
                <a:solidFill>
                  <a:schemeClr val="tx1"/>
                </a:solidFill>
              </a:rPr>
              <a:t>is</a:t>
            </a:r>
            <a:r>
              <a:rPr lang="zh-Hans" altLang="en-US" sz="4400" b="1" dirty="0">
                <a:solidFill>
                  <a:schemeClr val="tx1"/>
                </a:solidFill>
              </a:rPr>
              <a:t> </a:t>
            </a:r>
            <a:r>
              <a:rPr lang="en-US" altLang="zh-Hans" sz="4400" b="1" dirty="0">
                <a:solidFill>
                  <a:schemeClr val="tx1"/>
                </a:solidFill>
              </a:rPr>
              <a:t>good?</a:t>
            </a:r>
            <a:r>
              <a:rPr lang="zh-Hans" altLang="en-US" sz="4400" b="1" dirty="0">
                <a:solidFill>
                  <a:schemeClr val="tx1"/>
                </a:solidFill>
              </a:rPr>
              <a:t> </a:t>
            </a:r>
            <a:r>
              <a:rPr lang="en-US" altLang="zh-Hans" sz="4400" b="1" dirty="0">
                <a:solidFill>
                  <a:schemeClr val="tx1"/>
                </a:solidFill>
              </a:rPr>
              <a:t>For</a:t>
            </a:r>
            <a:r>
              <a:rPr lang="zh-Hans" altLang="en-US" sz="4400" b="1" dirty="0">
                <a:solidFill>
                  <a:schemeClr val="tx1"/>
                </a:solidFill>
              </a:rPr>
              <a:t> </a:t>
            </a:r>
            <a:r>
              <a:rPr lang="en-US" altLang="zh-Hans" sz="4400" b="1" dirty="0">
                <a:solidFill>
                  <a:schemeClr val="tx1"/>
                </a:solidFill>
              </a:rPr>
              <a:t>the</a:t>
            </a:r>
            <a:r>
              <a:rPr lang="zh-Hans" altLang="en-US" sz="4400" b="1" dirty="0">
                <a:solidFill>
                  <a:schemeClr val="tx1"/>
                </a:solidFill>
              </a:rPr>
              <a:t> </a:t>
            </a:r>
            <a:r>
              <a:rPr lang="en-US" altLang="zh-Hans" sz="4400" b="1" dirty="0">
                <a:solidFill>
                  <a:schemeClr val="tx1"/>
                </a:solidFill>
              </a:rPr>
              <a:t>mouth</a:t>
            </a:r>
            <a:r>
              <a:rPr lang="zh-Hans" altLang="en-US" sz="4400" b="1" dirty="0">
                <a:solidFill>
                  <a:schemeClr val="tx1"/>
                </a:solidFill>
              </a:rPr>
              <a:t> </a:t>
            </a:r>
            <a:r>
              <a:rPr lang="en-US" altLang="zh-Hans" sz="4400" b="1" dirty="0">
                <a:solidFill>
                  <a:schemeClr val="tx1"/>
                </a:solidFill>
              </a:rPr>
              <a:t>speaks</a:t>
            </a:r>
            <a:r>
              <a:rPr lang="zh-Hans" altLang="en-US" sz="4400" b="1" dirty="0">
                <a:solidFill>
                  <a:schemeClr val="tx1"/>
                </a:solidFill>
              </a:rPr>
              <a:t> </a:t>
            </a:r>
            <a:r>
              <a:rPr lang="en-US" altLang="zh-Hans" sz="4400" b="1" dirty="0">
                <a:solidFill>
                  <a:schemeClr val="tx1"/>
                </a:solidFill>
              </a:rPr>
              <a:t>out</a:t>
            </a:r>
            <a:r>
              <a:rPr lang="zh-Hans" altLang="en-US" sz="4400" b="1" dirty="0">
                <a:solidFill>
                  <a:schemeClr val="tx1"/>
                </a:solidFill>
              </a:rPr>
              <a:t> </a:t>
            </a:r>
            <a:r>
              <a:rPr lang="en-US" altLang="zh-Hans" sz="4400" b="1" dirty="0">
                <a:solidFill>
                  <a:schemeClr val="tx1"/>
                </a:solidFill>
              </a:rPr>
              <a:t>of</a:t>
            </a:r>
            <a:r>
              <a:rPr lang="zh-Hans" altLang="en-US" sz="4400" b="1" dirty="0">
                <a:solidFill>
                  <a:schemeClr val="tx1"/>
                </a:solidFill>
              </a:rPr>
              <a:t> </a:t>
            </a:r>
            <a:r>
              <a:rPr lang="en-US" altLang="zh-Hans" sz="4400" b="1" dirty="0">
                <a:solidFill>
                  <a:schemeClr val="tx1"/>
                </a:solidFill>
              </a:rPr>
              <a:t>that</a:t>
            </a:r>
            <a:r>
              <a:rPr lang="zh-Hans" altLang="en-US" sz="4400" b="1" dirty="0">
                <a:solidFill>
                  <a:schemeClr val="tx1"/>
                </a:solidFill>
              </a:rPr>
              <a:t> </a:t>
            </a:r>
            <a:r>
              <a:rPr lang="en-US" altLang="zh-Hans" sz="4400" b="1" dirty="0">
                <a:solidFill>
                  <a:schemeClr val="tx1"/>
                </a:solidFill>
              </a:rPr>
              <a:t>which</a:t>
            </a:r>
            <a:r>
              <a:rPr lang="zh-Hans" altLang="en-US" sz="4400" b="1" dirty="0">
                <a:solidFill>
                  <a:schemeClr val="tx1"/>
                </a:solidFill>
              </a:rPr>
              <a:t> </a:t>
            </a:r>
            <a:r>
              <a:rPr lang="en-US" altLang="zh-Hans" sz="4400" b="1" dirty="0">
                <a:solidFill>
                  <a:schemeClr val="tx1"/>
                </a:solidFill>
              </a:rPr>
              <a:t>fills</a:t>
            </a:r>
            <a:r>
              <a:rPr lang="zh-Hans" altLang="en-US" sz="4400" b="1" dirty="0">
                <a:solidFill>
                  <a:schemeClr val="tx1"/>
                </a:solidFill>
              </a:rPr>
              <a:t> </a:t>
            </a:r>
            <a:r>
              <a:rPr lang="en-US" altLang="zh-Hans" sz="4400" b="1" dirty="0">
                <a:solidFill>
                  <a:schemeClr val="tx1"/>
                </a:solidFill>
              </a:rPr>
              <a:t>the</a:t>
            </a:r>
            <a:r>
              <a:rPr lang="zh-Hans" altLang="en-US" sz="4400" b="1" dirty="0">
                <a:solidFill>
                  <a:schemeClr val="tx1"/>
                </a:solidFill>
              </a:rPr>
              <a:t> </a:t>
            </a:r>
            <a:r>
              <a:rPr lang="en-US" altLang="zh-Hans" sz="4400" b="1" dirty="0">
                <a:solidFill>
                  <a:schemeClr val="tx1"/>
                </a:solidFill>
              </a:rPr>
              <a:t>heart."</a:t>
            </a:r>
          </a:p>
          <a:p>
            <a:r>
              <a:rPr lang="zh-Hans" altLang="en-US" sz="4400" b="1" dirty="0">
                <a:solidFill>
                  <a:schemeClr val="tx1"/>
                </a:solidFill>
              </a:rPr>
              <a:t>“毒蛇的种类！你们即是恶人，怎能说出好话来呢？因为心里所充满的，口里就说出来。”</a:t>
            </a:r>
            <a:endParaRPr lang="en-US" sz="4400" b="1" dirty="0">
              <a:solidFill>
                <a:schemeClr val="tx1"/>
              </a:solidFill>
            </a:endParaRPr>
          </a:p>
        </p:txBody>
      </p:sp>
    </p:spTree>
    <p:extLst>
      <p:ext uri="{BB962C8B-B14F-4D97-AF65-F5344CB8AC3E}">
        <p14:creationId xmlns:p14="http://schemas.microsoft.com/office/powerpoint/2010/main" val="91714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sz="7200" b="1" dirty="0">
                <a:solidFill>
                  <a:schemeClr val="tx1"/>
                </a:solidFill>
              </a:rPr>
              <a:t>OXYMORONS</a:t>
            </a:r>
            <a:br>
              <a:rPr lang="en-US" sz="7200" b="1" dirty="0">
                <a:solidFill>
                  <a:schemeClr val="tx1"/>
                </a:solidFill>
              </a:rPr>
            </a:br>
            <a:r>
              <a:rPr lang="zh-Hans" altLang="en-US" sz="7200" b="1" dirty="0">
                <a:solidFill>
                  <a:schemeClr val="tx1"/>
                </a:solidFill>
              </a:rPr>
              <a:t>矛盾修饰法</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588878"/>
            <a:ext cx="12192000" cy="3942079"/>
          </a:xfrm>
        </p:spPr>
        <p:txBody>
          <a:bodyPr>
            <a:normAutofit/>
          </a:bodyPr>
          <a:lstStyle/>
          <a:p>
            <a:r>
              <a:rPr lang="en-US" sz="4400" b="1" dirty="0">
                <a:solidFill>
                  <a:schemeClr val="tx1"/>
                </a:solidFill>
              </a:rPr>
              <a:t>Taped live </a:t>
            </a:r>
            <a:r>
              <a:rPr lang="zh-Hans" altLang="en-US" sz="4400" b="1" dirty="0">
                <a:solidFill>
                  <a:schemeClr val="tx1"/>
                </a:solidFill>
              </a:rPr>
              <a:t>录音现场 </a:t>
            </a:r>
            <a:endParaRPr lang="en-US" sz="4400" b="1" dirty="0">
              <a:solidFill>
                <a:schemeClr val="tx1"/>
              </a:solidFill>
            </a:endParaRPr>
          </a:p>
          <a:p>
            <a:r>
              <a:rPr lang="en-US" sz="4400" b="1" dirty="0">
                <a:solidFill>
                  <a:schemeClr val="tx1"/>
                </a:solidFill>
              </a:rPr>
              <a:t>Small crowd</a:t>
            </a:r>
            <a:r>
              <a:rPr lang="zh-Hans" altLang="en-US" sz="4400" b="1" dirty="0">
                <a:solidFill>
                  <a:schemeClr val="tx1"/>
                </a:solidFill>
              </a:rPr>
              <a:t> 小人多</a:t>
            </a:r>
            <a:endParaRPr lang="en-US" sz="4400" b="1" dirty="0">
              <a:solidFill>
                <a:schemeClr val="tx1"/>
              </a:solidFill>
            </a:endParaRPr>
          </a:p>
          <a:p>
            <a:r>
              <a:rPr lang="en-US" sz="4400" b="1" dirty="0">
                <a:solidFill>
                  <a:schemeClr val="tx1"/>
                </a:solidFill>
              </a:rPr>
              <a:t>Exact estimate</a:t>
            </a:r>
            <a:r>
              <a:rPr lang="zh-Hans" altLang="en-US" sz="4400" b="1" dirty="0">
                <a:solidFill>
                  <a:schemeClr val="tx1"/>
                </a:solidFill>
              </a:rPr>
              <a:t> 完整估计</a:t>
            </a:r>
            <a:endParaRPr lang="en-US" sz="4400" b="1" dirty="0">
              <a:solidFill>
                <a:schemeClr val="tx1"/>
              </a:solidFill>
            </a:endParaRPr>
          </a:p>
          <a:p>
            <a:r>
              <a:rPr lang="en-US" sz="4400" b="1" dirty="0">
                <a:solidFill>
                  <a:schemeClr val="tx1"/>
                </a:solidFill>
              </a:rPr>
              <a:t>Pretty ugly</a:t>
            </a:r>
            <a:r>
              <a:rPr lang="zh-Hans" altLang="en-US" sz="4400" b="1" dirty="0">
                <a:solidFill>
                  <a:schemeClr val="tx1"/>
                </a:solidFill>
              </a:rPr>
              <a:t> 好看丑八怪</a:t>
            </a:r>
            <a:endParaRPr lang="en-US" sz="4400" b="1" dirty="0">
              <a:solidFill>
                <a:schemeClr val="tx1"/>
              </a:solidFill>
            </a:endParaRPr>
          </a:p>
          <a:p>
            <a:r>
              <a:rPr lang="en-US" sz="4400" b="1" dirty="0">
                <a:solidFill>
                  <a:schemeClr val="tx1"/>
                </a:solidFill>
              </a:rPr>
              <a:t>Found Missing</a:t>
            </a:r>
            <a:r>
              <a:rPr lang="zh-Hans" altLang="en-US" sz="4400" b="1" dirty="0">
                <a:solidFill>
                  <a:schemeClr val="tx1"/>
                </a:solidFill>
              </a:rPr>
              <a:t> 找到不见</a:t>
            </a:r>
            <a:endParaRPr lang="en-US" sz="4400" b="1" dirty="0">
              <a:solidFill>
                <a:schemeClr val="tx1"/>
              </a:solidFill>
            </a:endParaRPr>
          </a:p>
        </p:txBody>
      </p:sp>
    </p:spTree>
    <p:extLst>
      <p:ext uri="{BB962C8B-B14F-4D97-AF65-F5344CB8AC3E}">
        <p14:creationId xmlns:p14="http://schemas.microsoft.com/office/powerpoint/2010/main" val="28304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1B8A6-6888-204A-9DCA-E411C8BA3252}"/>
              </a:ext>
            </a:extLst>
          </p:cNvPr>
          <p:cNvSpPr>
            <a:spLocks noGrp="1"/>
          </p:cNvSpPr>
          <p:nvPr>
            <p:ph type="title"/>
          </p:nvPr>
        </p:nvSpPr>
        <p:spPr>
          <a:xfrm>
            <a:off x="0" y="0"/>
            <a:ext cx="12192000" cy="2814320"/>
          </a:xfrm>
        </p:spPr>
        <p:txBody>
          <a:bodyPr>
            <a:normAutofit/>
          </a:bodyPr>
          <a:lstStyle/>
          <a:p>
            <a:pPr algn="ctr"/>
            <a:r>
              <a:rPr lang="en-US" sz="7200" b="1" dirty="0">
                <a:solidFill>
                  <a:schemeClr val="tx1"/>
                </a:solidFill>
              </a:rPr>
              <a:t>OXYMORONS</a:t>
            </a:r>
            <a:br>
              <a:rPr lang="en-US" sz="7200" b="1" dirty="0">
                <a:solidFill>
                  <a:schemeClr val="tx1"/>
                </a:solidFill>
              </a:rPr>
            </a:br>
            <a:r>
              <a:rPr lang="zh-Hans" altLang="en-US" sz="7200" b="1" dirty="0">
                <a:solidFill>
                  <a:schemeClr val="tx1"/>
                </a:solidFill>
              </a:rPr>
              <a:t>矛盾修饰法</a:t>
            </a:r>
            <a:endParaRPr lang="en-US" sz="7200" b="1" dirty="0">
              <a:solidFill>
                <a:schemeClr val="tx1"/>
              </a:solidFill>
            </a:endParaRPr>
          </a:p>
        </p:txBody>
      </p:sp>
      <p:sp>
        <p:nvSpPr>
          <p:cNvPr id="3" name="Content Placeholder 2">
            <a:extLst>
              <a:ext uri="{FF2B5EF4-FFF2-40B4-BE49-F238E27FC236}">
                <a16:creationId xmlns:a16="http://schemas.microsoft.com/office/drawing/2014/main" id="{A26E9511-876D-474A-850C-E6A9482C0331}"/>
              </a:ext>
            </a:extLst>
          </p:cNvPr>
          <p:cNvSpPr>
            <a:spLocks noGrp="1"/>
          </p:cNvSpPr>
          <p:nvPr>
            <p:ph idx="1"/>
          </p:nvPr>
        </p:nvSpPr>
        <p:spPr>
          <a:xfrm>
            <a:off x="0" y="2638305"/>
            <a:ext cx="12192000" cy="3942079"/>
          </a:xfrm>
        </p:spPr>
        <p:txBody>
          <a:bodyPr>
            <a:normAutofit/>
          </a:bodyPr>
          <a:lstStyle/>
          <a:p>
            <a:r>
              <a:rPr lang="en-US" altLang="zh-Hans" sz="4400" b="1" dirty="0">
                <a:solidFill>
                  <a:schemeClr val="tx1"/>
                </a:solidFill>
              </a:rPr>
              <a:t>16:22</a:t>
            </a:r>
            <a:r>
              <a:rPr lang="zh-Hans" altLang="en-US" sz="4400" b="1" dirty="0">
                <a:solidFill>
                  <a:schemeClr val="tx1"/>
                </a:solidFill>
              </a:rPr>
              <a:t> </a:t>
            </a:r>
            <a:r>
              <a:rPr lang="en-US" altLang="zh-Hans" sz="4400" b="1" dirty="0">
                <a:solidFill>
                  <a:schemeClr val="tx1"/>
                </a:solidFill>
              </a:rPr>
              <a:t>WISE FOOL </a:t>
            </a:r>
            <a:r>
              <a:rPr lang="zh-Hans" altLang="en-US" sz="4400" b="1" dirty="0">
                <a:solidFill>
                  <a:schemeClr val="tx1"/>
                </a:solidFill>
              </a:rPr>
              <a:t>智慧人愚昧人</a:t>
            </a:r>
            <a:endParaRPr lang="en-US" altLang="zh-Hans" sz="4400" b="1" dirty="0">
              <a:solidFill>
                <a:schemeClr val="tx1"/>
              </a:solidFill>
            </a:endParaRPr>
          </a:p>
          <a:p>
            <a:r>
              <a:rPr lang="en-US" sz="4400" b="1" dirty="0">
                <a:solidFill>
                  <a:schemeClr val="tx1"/>
                </a:solidFill>
              </a:rPr>
              <a:t>16:24 BITTER SWEET</a:t>
            </a:r>
            <a:r>
              <a:rPr lang="zh-Hans" altLang="en-US" sz="4400" b="1" dirty="0">
                <a:solidFill>
                  <a:schemeClr val="tx1"/>
                </a:solidFill>
              </a:rPr>
              <a:t> 苦甜</a:t>
            </a:r>
            <a:endParaRPr lang="en-US" sz="4400" b="1" dirty="0">
              <a:solidFill>
                <a:schemeClr val="tx1"/>
              </a:solidFill>
            </a:endParaRPr>
          </a:p>
        </p:txBody>
      </p:sp>
    </p:spTree>
    <p:extLst>
      <p:ext uri="{BB962C8B-B14F-4D97-AF65-F5344CB8AC3E}">
        <p14:creationId xmlns:p14="http://schemas.microsoft.com/office/powerpoint/2010/main" val="2957390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139</TotalTime>
  <Words>321</Words>
  <Application>Microsoft Macintosh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Lato</vt:lpstr>
      <vt:lpstr>宋体</vt:lpstr>
      <vt:lpstr>Arial</vt:lpstr>
      <vt:lpstr>Century Gothic</vt:lpstr>
      <vt:lpstr>Mesh</vt:lpstr>
      <vt:lpstr>GRACIOUS WORDS like honeycomb 良言如同蜜房</vt:lpstr>
      <vt:lpstr>PowerPoint Presentation</vt:lpstr>
      <vt:lpstr>THOUGHT TO THE WORDS 谨守训言</vt:lpstr>
      <vt:lpstr>sweetness OF SPEECH 嘴中的甜言</vt:lpstr>
      <vt:lpstr>FOUNTAIN OF LIFE 生命的泉源</vt:lpstr>
      <vt:lpstr>Heart of the wise 智慧人的心</vt:lpstr>
      <vt:lpstr>Matthew 12:34 马太福音十二章三十四节</vt:lpstr>
      <vt:lpstr>OXYMORONS 矛盾修饰法</vt:lpstr>
      <vt:lpstr>OXYMORONS 矛盾修饰法</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GRACIOUS WORDS like honeycomb 良言如同蜜房</dc:title>
  <dc:creator>Jane Pan</dc:creator>
  <cp:lastModifiedBy>Jane Pan</cp:lastModifiedBy>
  <cp:revision>12</cp:revision>
  <dcterms:created xsi:type="dcterms:W3CDTF">2018-12-26T15:06:26Z</dcterms:created>
  <dcterms:modified xsi:type="dcterms:W3CDTF">2018-12-27T15:21:12Z</dcterms:modified>
</cp:coreProperties>
</file>