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8"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12/15/18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77FA-AAAA-804C-8F1C-1E69DF826836}"/>
              </a:ext>
            </a:extLst>
          </p:cNvPr>
          <p:cNvSpPr>
            <a:spLocks noGrp="1"/>
          </p:cNvSpPr>
          <p:nvPr>
            <p:ph type="ctrTitle"/>
          </p:nvPr>
        </p:nvSpPr>
        <p:spPr>
          <a:xfrm>
            <a:off x="0" y="0"/>
            <a:ext cx="12192000" cy="4490720"/>
          </a:xfrm>
        </p:spPr>
        <p:txBody>
          <a:bodyPr>
            <a:normAutofit/>
          </a:bodyPr>
          <a:lstStyle/>
          <a:p>
            <a:pPr algn="ctr"/>
            <a:r>
              <a:rPr lang="en-US" sz="9600" b="1" dirty="0"/>
              <a:t>JESUS IS MY FRIEND</a:t>
            </a:r>
            <a:br>
              <a:rPr lang="en-US" sz="9600" b="1" dirty="0"/>
            </a:br>
            <a:r>
              <a:rPr lang="zh-Hans" altLang="en-US" sz="9600" b="1" dirty="0"/>
              <a:t>耶稣是我的朋友</a:t>
            </a:r>
            <a:br>
              <a:rPr lang="en-US" altLang="zh-Hans" sz="7200" b="1" dirty="0"/>
            </a:br>
            <a:endParaRPr lang="en-US" sz="7200" b="1" dirty="0"/>
          </a:p>
        </p:txBody>
      </p:sp>
      <p:sp>
        <p:nvSpPr>
          <p:cNvPr id="3" name="Subtitle 2">
            <a:extLst>
              <a:ext uri="{FF2B5EF4-FFF2-40B4-BE49-F238E27FC236}">
                <a16:creationId xmlns:a16="http://schemas.microsoft.com/office/drawing/2014/main" id="{67E2C1DD-0F50-884A-AF86-E8BB91B2DB4D}"/>
              </a:ext>
            </a:extLst>
          </p:cNvPr>
          <p:cNvSpPr>
            <a:spLocks noGrp="1"/>
          </p:cNvSpPr>
          <p:nvPr>
            <p:ph type="subTitle" idx="1"/>
          </p:nvPr>
        </p:nvSpPr>
        <p:spPr>
          <a:xfrm>
            <a:off x="0" y="3799840"/>
            <a:ext cx="12192000" cy="2621280"/>
          </a:xfrm>
        </p:spPr>
        <p:txBody>
          <a:bodyPr>
            <a:normAutofit/>
          </a:bodyPr>
          <a:lstStyle/>
          <a:p>
            <a:pPr algn="ctr"/>
            <a:r>
              <a:rPr lang="en-US" sz="8000" b="1" dirty="0"/>
              <a:t>JOHN 15:12-17</a:t>
            </a:r>
          </a:p>
          <a:p>
            <a:pPr algn="ctr"/>
            <a:r>
              <a:rPr lang="zh-Hans" altLang="en-US" sz="7200" b="1" dirty="0"/>
              <a:t>约翰福音十五章十二</a:t>
            </a:r>
            <a:r>
              <a:rPr lang="en-US" altLang="zh-Hans" sz="7200" b="1" dirty="0"/>
              <a:t>-</a:t>
            </a:r>
            <a:r>
              <a:rPr lang="zh-Hans" altLang="en-US" sz="7200" b="1" dirty="0"/>
              <a:t>十七节</a:t>
            </a:r>
            <a:endParaRPr lang="en-US" sz="7200" b="1" dirty="0"/>
          </a:p>
        </p:txBody>
      </p:sp>
    </p:spTree>
    <p:extLst>
      <p:ext uri="{BB962C8B-B14F-4D97-AF65-F5344CB8AC3E}">
        <p14:creationId xmlns:p14="http://schemas.microsoft.com/office/powerpoint/2010/main" val="124097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6000"/>
                <a:hueMod val="100000"/>
                <a:satMod val="180000"/>
                <a:lumMod val="110000"/>
              </a:schemeClr>
            </a:gs>
            <a:gs pos="100000">
              <a:schemeClr val="bg1">
                <a:shade val="96000"/>
                <a:satMod val="160000"/>
                <a:lumMod val="100000"/>
              </a:schemeClr>
            </a:gs>
          </a:gsLst>
          <a:lin ang="4740000" scaled="1"/>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208839-7407-44E6-AAD8-EA89D18CD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6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A1E8CC-C82D-4421-893C-5FA2C6073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071AF7-B597-B147-8FD8-717ADD00799E}"/>
              </a:ext>
            </a:extLst>
          </p:cNvPr>
          <p:cNvPicPr>
            <a:picLocks noChangeAspect="1"/>
          </p:cNvPicPr>
          <p:nvPr/>
        </p:nvPicPr>
        <p:blipFill rotWithShape="1">
          <a:blip r:embed="rId2"/>
          <a:srcRect l="15173" r="12505" b="-1"/>
          <a:stretch/>
        </p:blipFill>
        <p:spPr>
          <a:xfrm>
            <a:off x="643467" y="643467"/>
            <a:ext cx="5372100" cy="5571066"/>
          </a:xfrm>
          <a:prstGeom prst="rect">
            <a:avLst/>
          </a:prstGeom>
          <a:effectLst>
            <a:innerShdw blurRad="114300">
              <a:prstClr val="black"/>
            </a:innerShdw>
          </a:effectLst>
        </p:spPr>
      </p:pic>
      <p:pic>
        <p:nvPicPr>
          <p:cNvPr id="7" name="Picture 6">
            <a:extLst>
              <a:ext uri="{FF2B5EF4-FFF2-40B4-BE49-F238E27FC236}">
                <a16:creationId xmlns:a16="http://schemas.microsoft.com/office/drawing/2014/main" id="{88880C90-002B-F945-A648-C6ADE21479AA}"/>
              </a:ext>
            </a:extLst>
          </p:cNvPr>
          <p:cNvPicPr>
            <a:picLocks noChangeAspect="1"/>
          </p:cNvPicPr>
          <p:nvPr/>
        </p:nvPicPr>
        <p:blipFill rotWithShape="1">
          <a:blip r:embed="rId3"/>
          <a:srcRect l="9100" r="18578" b="-1"/>
          <a:stretch/>
        </p:blipFill>
        <p:spPr>
          <a:xfrm>
            <a:off x="6172426" y="640927"/>
            <a:ext cx="5372101" cy="5571066"/>
          </a:xfrm>
          <a:prstGeom prst="rect">
            <a:avLst/>
          </a:prstGeom>
          <a:effectLst>
            <a:innerShdw blurRad="114300">
              <a:prstClr val="black"/>
            </a:innerShdw>
          </a:effectLst>
        </p:spPr>
      </p:pic>
    </p:spTree>
    <p:extLst>
      <p:ext uri="{BB962C8B-B14F-4D97-AF65-F5344CB8AC3E}">
        <p14:creationId xmlns:p14="http://schemas.microsoft.com/office/powerpoint/2010/main" val="3326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21-90AE-E24F-821B-FC19E7A66FF7}"/>
              </a:ext>
            </a:extLst>
          </p:cNvPr>
          <p:cNvSpPr>
            <a:spLocks noGrp="1"/>
          </p:cNvSpPr>
          <p:nvPr>
            <p:ph type="title"/>
          </p:nvPr>
        </p:nvSpPr>
        <p:spPr>
          <a:xfrm>
            <a:off x="0" y="0"/>
            <a:ext cx="12191999" cy="2275840"/>
          </a:xfrm>
        </p:spPr>
        <p:txBody>
          <a:bodyPr>
            <a:normAutofit/>
          </a:bodyPr>
          <a:lstStyle/>
          <a:p>
            <a:pPr algn="ctr"/>
            <a:r>
              <a:rPr lang="en-US" sz="6600" b="1" dirty="0"/>
              <a:t>JESUS IS MY FRIEND</a:t>
            </a:r>
            <a:br>
              <a:rPr lang="en-US" sz="6600" b="1" dirty="0"/>
            </a:br>
            <a:r>
              <a:rPr lang="zh-Hans" altLang="en-US" sz="6600" b="1" dirty="0"/>
              <a:t>耶稣是我的朋友</a:t>
            </a:r>
            <a:endParaRPr lang="en-US" sz="6600" b="1" dirty="0"/>
          </a:p>
        </p:txBody>
      </p:sp>
      <p:sp>
        <p:nvSpPr>
          <p:cNvPr id="3" name="Content Placeholder 2">
            <a:extLst>
              <a:ext uri="{FF2B5EF4-FFF2-40B4-BE49-F238E27FC236}">
                <a16:creationId xmlns:a16="http://schemas.microsoft.com/office/drawing/2014/main" id="{383B21F9-794F-BA4D-9911-D3BDE06C4116}"/>
              </a:ext>
            </a:extLst>
          </p:cNvPr>
          <p:cNvSpPr>
            <a:spLocks noGrp="1"/>
          </p:cNvSpPr>
          <p:nvPr>
            <p:ph idx="1"/>
          </p:nvPr>
        </p:nvSpPr>
        <p:spPr>
          <a:xfrm>
            <a:off x="0" y="2357120"/>
            <a:ext cx="12191999" cy="4744720"/>
          </a:xfrm>
        </p:spPr>
        <p:txBody>
          <a:bodyPr>
            <a:normAutofit/>
          </a:bodyPr>
          <a:lstStyle/>
          <a:p>
            <a:r>
              <a:rPr lang="en-US" sz="4000" b="1" dirty="0"/>
              <a:t>THE PRINCE OF PEACE ILLUSTRATION                                    A man was swimming in the morning and was having fun. (My Dad also loves to swim in the Okinawa Ocean) but I always tell him not to swim alone. This man did, and suddenly a dense fog came and he didn't know which direction is the shore. Start to panic, increased his heart beat and cramp. He could've drowned.                </a:t>
            </a:r>
          </a:p>
          <a:p>
            <a:endParaRPr lang="en-US" sz="4000" b="1" dirty="0"/>
          </a:p>
        </p:txBody>
      </p:sp>
    </p:spTree>
    <p:extLst>
      <p:ext uri="{BB962C8B-B14F-4D97-AF65-F5344CB8AC3E}">
        <p14:creationId xmlns:p14="http://schemas.microsoft.com/office/powerpoint/2010/main" val="226014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5F0F28-DC0F-474F-8650-0D8D7CD871E5}"/>
              </a:ext>
            </a:extLst>
          </p:cNvPr>
          <p:cNvPicPr>
            <a:picLocks noChangeAspect="1"/>
          </p:cNvPicPr>
          <p:nvPr/>
        </p:nvPicPr>
        <p:blipFill>
          <a:blip r:embed="rId2"/>
          <a:stretch>
            <a:fillRect/>
          </a:stretch>
        </p:blipFill>
        <p:spPr>
          <a:xfrm>
            <a:off x="2236470" y="0"/>
            <a:ext cx="4511040" cy="6884582"/>
          </a:xfrm>
          <a:prstGeom prst="rect">
            <a:avLst/>
          </a:prstGeom>
        </p:spPr>
      </p:pic>
      <p:pic>
        <p:nvPicPr>
          <p:cNvPr id="9" name="Picture 8">
            <a:extLst>
              <a:ext uri="{FF2B5EF4-FFF2-40B4-BE49-F238E27FC236}">
                <a16:creationId xmlns:a16="http://schemas.microsoft.com/office/drawing/2014/main" id="{FF202B08-AFFC-4648-80B0-06E417760ABF}"/>
              </a:ext>
            </a:extLst>
          </p:cNvPr>
          <p:cNvPicPr>
            <a:picLocks noChangeAspect="1"/>
          </p:cNvPicPr>
          <p:nvPr/>
        </p:nvPicPr>
        <p:blipFill>
          <a:blip r:embed="rId3"/>
          <a:stretch>
            <a:fillRect/>
          </a:stretch>
        </p:blipFill>
        <p:spPr>
          <a:xfrm>
            <a:off x="6747510" y="0"/>
            <a:ext cx="5444490" cy="7236347"/>
          </a:xfrm>
          <a:prstGeom prst="rect">
            <a:avLst/>
          </a:prstGeom>
        </p:spPr>
      </p:pic>
      <p:sp>
        <p:nvSpPr>
          <p:cNvPr id="10" name="TextBox 9">
            <a:extLst>
              <a:ext uri="{FF2B5EF4-FFF2-40B4-BE49-F238E27FC236}">
                <a16:creationId xmlns:a16="http://schemas.microsoft.com/office/drawing/2014/main" id="{F192B7DA-3C2F-CE4F-A7E1-6443330A7311}"/>
              </a:ext>
            </a:extLst>
          </p:cNvPr>
          <p:cNvSpPr txBox="1"/>
          <p:nvPr/>
        </p:nvSpPr>
        <p:spPr>
          <a:xfrm>
            <a:off x="98473" y="264160"/>
            <a:ext cx="2462277" cy="5632311"/>
          </a:xfrm>
          <a:prstGeom prst="rect">
            <a:avLst/>
          </a:prstGeom>
          <a:noFill/>
        </p:spPr>
        <p:txBody>
          <a:bodyPr wrap="none" rtlCol="0">
            <a:spAutoFit/>
          </a:bodyPr>
          <a:lstStyle/>
          <a:p>
            <a:r>
              <a:rPr lang="en-US" sz="4000" b="1" dirty="0"/>
              <a:t>Prince</a:t>
            </a:r>
          </a:p>
          <a:p>
            <a:r>
              <a:rPr lang="en-US" sz="4000" b="1" dirty="0"/>
              <a:t>Of Peace</a:t>
            </a:r>
          </a:p>
          <a:p>
            <a:r>
              <a:rPr lang="zh-Hans" altLang="en-US" sz="4000" b="1" dirty="0"/>
              <a:t>和平之君</a:t>
            </a:r>
            <a:endParaRPr lang="en-US" altLang="zh-Hans" sz="4000" b="1" dirty="0"/>
          </a:p>
          <a:p>
            <a:r>
              <a:rPr lang="en-US" sz="4000" b="1" dirty="0"/>
              <a:t>Advent:</a:t>
            </a:r>
          </a:p>
          <a:p>
            <a:r>
              <a:rPr lang="en-US" sz="4000" b="1" dirty="0"/>
              <a:t>Hope</a:t>
            </a:r>
            <a:r>
              <a:rPr lang="zh-Hans" altLang="en-US" sz="4000" b="1" dirty="0"/>
              <a:t>盼望</a:t>
            </a:r>
            <a:endParaRPr lang="en-US" sz="4000" b="1" dirty="0"/>
          </a:p>
          <a:p>
            <a:r>
              <a:rPr lang="en-US" sz="4000" b="1" dirty="0"/>
              <a:t>Peace</a:t>
            </a:r>
            <a:r>
              <a:rPr lang="zh-Hans" altLang="en-US" sz="4000" b="1" dirty="0"/>
              <a:t>平安</a:t>
            </a:r>
            <a:endParaRPr lang="en-US" sz="4000" b="1" dirty="0"/>
          </a:p>
          <a:p>
            <a:r>
              <a:rPr lang="en-US" sz="4000" b="1" dirty="0"/>
              <a:t>Love</a:t>
            </a:r>
            <a:r>
              <a:rPr lang="zh-Hans" altLang="en-US" sz="4000" b="1" dirty="0"/>
              <a:t>爱</a:t>
            </a:r>
            <a:endParaRPr lang="en-US" sz="4000" b="1" dirty="0"/>
          </a:p>
          <a:p>
            <a:r>
              <a:rPr lang="en-US" sz="4000" b="1" dirty="0"/>
              <a:t>Joy</a:t>
            </a:r>
            <a:r>
              <a:rPr lang="zh-Hans" altLang="en-US" sz="4000" b="1" dirty="0"/>
              <a:t>喜乐</a:t>
            </a:r>
            <a:endParaRPr lang="en-US" sz="4000" b="1" dirty="0"/>
          </a:p>
          <a:p>
            <a:r>
              <a:rPr lang="en-US" sz="4000" b="1" dirty="0"/>
              <a:t>Christ</a:t>
            </a:r>
            <a:r>
              <a:rPr lang="zh-Hans" altLang="en-US" sz="4000" b="1" dirty="0"/>
              <a:t>基督</a:t>
            </a:r>
            <a:endParaRPr lang="en-US" sz="4000" b="1" dirty="0"/>
          </a:p>
        </p:txBody>
      </p:sp>
    </p:spTree>
    <p:extLst>
      <p:ext uri="{BB962C8B-B14F-4D97-AF65-F5344CB8AC3E}">
        <p14:creationId xmlns:p14="http://schemas.microsoft.com/office/powerpoint/2010/main" val="204019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6C80-1F5D-074E-845D-4CA3FC13928B}"/>
              </a:ext>
            </a:extLst>
          </p:cNvPr>
          <p:cNvSpPr>
            <a:spLocks noGrp="1"/>
          </p:cNvSpPr>
          <p:nvPr>
            <p:ph type="title"/>
          </p:nvPr>
        </p:nvSpPr>
        <p:spPr>
          <a:xfrm>
            <a:off x="0" y="0"/>
            <a:ext cx="12191999" cy="2367280"/>
          </a:xfrm>
        </p:spPr>
        <p:txBody>
          <a:bodyPr>
            <a:normAutofit/>
          </a:bodyPr>
          <a:lstStyle/>
          <a:p>
            <a:pPr algn="ctr"/>
            <a:r>
              <a:rPr lang="en-US" sz="5400" b="1" dirty="0"/>
              <a:t>ENEMIES OR FRIENDS</a:t>
            </a:r>
            <a:br>
              <a:rPr lang="en-US" sz="5400" b="1" dirty="0"/>
            </a:br>
            <a:r>
              <a:rPr lang="zh-Hans" altLang="en-US" sz="5400" b="1" dirty="0"/>
              <a:t>敌人或者朋友</a:t>
            </a:r>
            <a:endParaRPr lang="en-US" sz="5400" b="1" dirty="0"/>
          </a:p>
        </p:txBody>
      </p:sp>
      <p:sp>
        <p:nvSpPr>
          <p:cNvPr id="3" name="Content Placeholder 2">
            <a:extLst>
              <a:ext uri="{FF2B5EF4-FFF2-40B4-BE49-F238E27FC236}">
                <a16:creationId xmlns:a16="http://schemas.microsoft.com/office/drawing/2014/main" id="{7734DCF0-1743-1547-AE11-14A5640EE9D4}"/>
              </a:ext>
            </a:extLst>
          </p:cNvPr>
          <p:cNvSpPr>
            <a:spLocks noGrp="1"/>
          </p:cNvSpPr>
          <p:nvPr>
            <p:ph idx="1"/>
          </p:nvPr>
        </p:nvSpPr>
        <p:spPr>
          <a:xfrm>
            <a:off x="81281" y="2142067"/>
            <a:ext cx="12110718" cy="4715933"/>
          </a:xfrm>
        </p:spPr>
        <p:txBody>
          <a:bodyPr>
            <a:normAutofit/>
          </a:bodyPr>
          <a:lstStyle/>
          <a:p>
            <a:r>
              <a:rPr lang="en-US" sz="4000" b="1" dirty="0"/>
              <a:t>Pastor asked his congregation: "How many of you have friends?"</a:t>
            </a:r>
          </a:p>
          <a:p>
            <a:r>
              <a:rPr lang="en-US" sz="4000" b="1" dirty="0"/>
              <a:t>"How many of you have enemies?"</a:t>
            </a:r>
          </a:p>
          <a:p>
            <a:r>
              <a:rPr lang="en-US" sz="4000" b="1" dirty="0"/>
              <a:t>A 98 year old lady said she has no enemy at all"</a:t>
            </a:r>
          </a:p>
        </p:txBody>
      </p:sp>
    </p:spTree>
    <p:extLst>
      <p:ext uri="{BB962C8B-B14F-4D97-AF65-F5344CB8AC3E}">
        <p14:creationId xmlns:p14="http://schemas.microsoft.com/office/powerpoint/2010/main" val="10822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E54C-1EF5-6D43-97D9-FF7C0C9D1862}"/>
              </a:ext>
            </a:extLst>
          </p:cNvPr>
          <p:cNvSpPr/>
          <p:nvPr/>
        </p:nvSpPr>
        <p:spPr>
          <a:xfrm>
            <a:off x="0" y="568960"/>
            <a:ext cx="12192000" cy="6124754"/>
          </a:xfrm>
          <a:prstGeom prst="rect">
            <a:avLst/>
          </a:prstGeom>
        </p:spPr>
        <p:txBody>
          <a:bodyPr wrap="square">
            <a:spAutoFit/>
          </a:bodyPr>
          <a:lstStyle/>
          <a:p>
            <a:r>
              <a:rPr lang="en-US" sz="2800" b="1" dirty="0">
                <a:latin typeface="Roboto"/>
              </a:rPr>
              <a:t>God desires a mutually giving relationship with us—a friendship (John 15:15). “What then is the difference between a servant of God and an intimate friend of God? Jesus proved to His disciples that they were His ‘friends’ as well as His servants, but He pointed out that a master shares his plans with his friends but not with his slaves. He had told them what was coming, and thereby was treating them as His friends. Abraham and Moses, the only Old Testament characters whom God called His friends, also received revelations of God’s plans from Him.” – Dr. Thomas Constable</a:t>
            </a:r>
          </a:p>
          <a:p>
            <a:r>
              <a:rPr lang="en-US" sz="2800" b="1" dirty="0">
                <a:latin typeface="Roboto"/>
              </a:rPr>
              <a:t>How do we view God? Do we expect Him to share with us or to just demand things from us—our tithe, our time of worship, our obedience?  As Christians, are we seeking the relationship with God or only seeking what he can do for us?</a:t>
            </a:r>
          </a:p>
          <a:p>
            <a:r>
              <a:rPr lang="en-US" sz="2800" b="1" dirty="0">
                <a:solidFill>
                  <a:srgbClr val="85868C"/>
                </a:solidFill>
                <a:latin typeface="Roboto"/>
              </a:rPr>
              <a:t> </a:t>
            </a:r>
            <a:endParaRPr lang="en-US" sz="2800" b="1" i="0" u="none" strike="noStrike" dirty="0">
              <a:solidFill>
                <a:srgbClr val="85868C"/>
              </a:solidFill>
              <a:effectLst/>
              <a:latin typeface="Roboto"/>
            </a:endParaRPr>
          </a:p>
        </p:txBody>
      </p:sp>
    </p:spTree>
    <p:extLst>
      <p:ext uri="{BB962C8B-B14F-4D97-AF65-F5344CB8AC3E}">
        <p14:creationId xmlns:p14="http://schemas.microsoft.com/office/powerpoint/2010/main" val="306811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6BB7EC-0424-604D-A7DC-609BE10911C2}"/>
              </a:ext>
            </a:extLst>
          </p:cNvPr>
          <p:cNvSpPr/>
          <p:nvPr/>
        </p:nvSpPr>
        <p:spPr>
          <a:xfrm>
            <a:off x="274320" y="162560"/>
            <a:ext cx="11724640" cy="6494085"/>
          </a:xfrm>
          <a:prstGeom prst="rect">
            <a:avLst/>
          </a:prstGeom>
        </p:spPr>
        <p:txBody>
          <a:bodyPr wrap="square">
            <a:spAutoFit/>
          </a:bodyPr>
          <a:lstStyle/>
          <a:p>
            <a:r>
              <a:rPr lang="en-US" sz="3200" b="1" dirty="0">
                <a:latin typeface="Gill Sans" panose="020B0502020104020203" pitchFamily="34" charset="-79"/>
                <a:cs typeface="Gill Sans" panose="020B0502020104020203" pitchFamily="34" charset="-79"/>
              </a:rPr>
              <a:t>We can live only in relationships. We need each other. A rather crude and cruel experiment was carried out by Emperor Frederick, who ruled the Roman Empire in the thirteenth century. He wanted to know what man's original language was: Hebrew, Greek, or Latin? </a:t>
            </a:r>
          </a:p>
          <a:p>
            <a:r>
              <a:rPr lang="en-US" sz="3200" b="1" dirty="0">
                <a:latin typeface="Gill Sans" panose="020B0502020104020203" pitchFamily="34" charset="-79"/>
                <a:cs typeface="Gill Sans" panose="020B0502020104020203" pitchFamily="34" charset="-79"/>
              </a:rPr>
              <a:t>He decided to isolate a few infants from the sound of the human voice. He reasoned that they would eventually speak the natural tongue of man. Wet nurses who were sworn to absolute silence were obtained, and though it was difficult for them, they abided by the rule. The infants never heard a word not a sound from a human voice. Within several months they were all dead.</a:t>
            </a:r>
            <a:endParaRPr lang="en-US" sz="3200" b="1" i="0" u="none" strike="noStrike" dirty="0">
              <a:effectLst/>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117816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21-90AE-E24F-821B-FC19E7A66FF7}"/>
              </a:ext>
            </a:extLst>
          </p:cNvPr>
          <p:cNvSpPr>
            <a:spLocks noGrp="1"/>
          </p:cNvSpPr>
          <p:nvPr>
            <p:ph type="title"/>
          </p:nvPr>
        </p:nvSpPr>
        <p:spPr>
          <a:xfrm>
            <a:off x="0" y="0"/>
            <a:ext cx="12191999" cy="2275840"/>
          </a:xfrm>
        </p:spPr>
        <p:txBody>
          <a:bodyPr>
            <a:normAutofit/>
          </a:bodyPr>
          <a:lstStyle/>
          <a:p>
            <a:pPr algn="ctr"/>
            <a:r>
              <a:rPr lang="en-US" sz="6600" b="1" dirty="0"/>
              <a:t>JESUS IS MY FRIEND</a:t>
            </a:r>
            <a:br>
              <a:rPr lang="en-US" sz="6600" b="1" dirty="0"/>
            </a:br>
            <a:r>
              <a:rPr lang="zh-Hans" altLang="en-US" sz="6600" b="1" dirty="0"/>
              <a:t>耶稣是我的朋友</a:t>
            </a:r>
            <a:endParaRPr lang="en-US" sz="6600" b="1" dirty="0"/>
          </a:p>
        </p:txBody>
      </p:sp>
      <p:sp>
        <p:nvSpPr>
          <p:cNvPr id="3" name="Content Placeholder 2">
            <a:extLst>
              <a:ext uri="{FF2B5EF4-FFF2-40B4-BE49-F238E27FC236}">
                <a16:creationId xmlns:a16="http://schemas.microsoft.com/office/drawing/2014/main" id="{383B21F9-794F-BA4D-9911-D3BDE06C4116}"/>
              </a:ext>
            </a:extLst>
          </p:cNvPr>
          <p:cNvSpPr>
            <a:spLocks noGrp="1"/>
          </p:cNvSpPr>
          <p:nvPr>
            <p:ph idx="1"/>
          </p:nvPr>
        </p:nvSpPr>
        <p:spPr>
          <a:xfrm>
            <a:off x="0" y="2357120"/>
            <a:ext cx="12191999" cy="4744720"/>
          </a:xfrm>
        </p:spPr>
        <p:txBody>
          <a:bodyPr>
            <a:noAutofit/>
          </a:bodyPr>
          <a:lstStyle/>
          <a:p>
            <a:pPr marL="0" indent="0">
              <a:buNone/>
            </a:pPr>
            <a:r>
              <a:rPr lang="en-US" sz="4400" b="1" dirty="0"/>
              <a:t>I. LOVE ONE ANOTHER</a:t>
            </a:r>
            <a:r>
              <a:rPr lang="zh-Hans" altLang="en-US" sz="4400" b="1" dirty="0"/>
              <a:t> 彼此相爱</a:t>
            </a:r>
            <a:endParaRPr lang="en-US" sz="4400" b="1" dirty="0"/>
          </a:p>
          <a:p>
            <a:r>
              <a:rPr lang="en-US" sz="4400" b="1" dirty="0"/>
              <a:t>Vs. 12 AND 17 "This is my commandment, that you love one another as I have loved you</a:t>
            </a:r>
            <a:r>
              <a:rPr lang="zh-Hans" altLang="en-US" sz="4400" b="1" dirty="0"/>
              <a:t>你们要彼此相爱，象我爱你们一样；这就是我的命令（</a:t>
            </a:r>
            <a:r>
              <a:rPr lang="en-US" altLang="zh-Hans" sz="4400" b="1" dirty="0"/>
              <a:t>12</a:t>
            </a:r>
            <a:r>
              <a:rPr lang="zh-Hans" altLang="en-US" sz="4400" b="1" dirty="0"/>
              <a:t>）我这样吩咐你们，是要叫你们彼此相爱（</a:t>
            </a:r>
            <a:r>
              <a:rPr lang="en-US" altLang="zh-Hans" sz="4400" b="1" dirty="0"/>
              <a:t>17</a:t>
            </a:r>
            <a:r>
              <a:rPr lang="zh-Hans" altLang="en-US" sz="4400" b="1" dirty="0"/>
              <a:t>）</a:t>
            </a:r>
            <a:r>
              <a:rPr lang="en-US" sz="4400" b="1" dirty="0"/>
              <a:t>."</a:t>
            </a:r>
          </a:p>
        </p:txBody>
      </p:sp>
    </p:spTree>
    <p:extLst>
      <p:ext uri="{BB962C8B-B14F-4D97-AF65-F5344CB8AC3E}">
        <p14:creationId xmlns:p14="http://schemas.microsoft.com/office/powerpoint/2010/main" val="350494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21-90AE-E24F-821B-FC19E7A66FF7}"/>
              </a:ext>
            </a:extLst>
          </p:cNvPr>
          <p:cNvSpPr>
            <a:spLocks noGrp="1"/>
          </p:cNvSpPr>
          <p:nvPr>
            <p:ph type="title"/>
          </p:nvPr>
        </p:nvSpPr>
        <p:spPr>
          <a:xfrm>
            <a:off x="0" y="0"/>
            <a:ext cx="12191999" cy="2275840"/>
          </a:xfrm>
        </p:spPr>
        <p:txBody>
          <a:bodyPr>
            <a:normAutofit/>
          </a:bodyPr>
          <a:lstStyle/>
          <a:p>
            <a:pPr algn="ctr"/>
            <a:r>
              <a:rPr lang="en-US" sz="6600" b="1" dirty="0"/>
              <a:t>JESUS IS MY FRIEND</a:t>
            </a:r>
            <a:br>
              <a:rPr lang="en-US" sz="6600" b="1" dirty="0"/>
            </a:br>
            <a:r>
              <a:rPr lang="zh-Hans" altLang="en-US" sz="6600" b="1" dirty="0"/>
              <a:t>耶稣是我的朋友</a:t>
            </a:r>
            <a:endParaRPr lang="en-US" sz="6600" b="1" dirty="0"/>
          </a:p>
        </p:txBody>
      </p:sp>
      <p:sp>
        <p:nvSpPr>
          <p:cNvPr id="3" name="Content Placeholder 2">
            <a:extLst>
              <a:ext uri="{FF2B5EF4-FFF2-40B4-BE49-F238E27FC236}">
                <a16:creationId xmlns:a16="http://schemas.microsoft.com/office/drawing/2014/main" id="{383B21F9-794F-BA4D-9911-D3BDE06C4116}"/>
              </a:ext>
            </a:extLst>
          </p:cNvPr>
          <p:cNvSpPr>
            <a:spLocks noGrp="1"/>
          </p:cNvSpPr>
          <p:nvPr>
            <p:ph idx="1"/>
          </p:nvPr>
        </p:nvSpPr>
        <p:spPr>
          <a:xfrm>
            <a:off x="0" y="2357120"/>
            <a:ext cx="12191999" cy="4744720"/>
          </a:xfrm>
        </p:spPr>
        <p:txBody>
          <a:bodyPr>
            <a:normAutofit/>
          </a:bodyPr>
          <a:lstStyle/>
          <a:p>
            <a:r>
              <a:rPr lang="en-US" sz="4800" b="1" dirty="0"/>
              <a:t>Vs. 13 "Greater love has no one than this, that someone lay down his life for his friends</a:t>
            </a:r>
            <a:r>
              <a:rPr lang="zh-Hans" altLang="en-US" sz="4800" b="1" dirty="0"/>
              <a:t>                         人为朋友舍命，人的爱心没有比这个大的</a:t>
            </a:r>
            <a:r>
              <a:rPr lang="en-US" sz="4800" b="1" dirty="0"/>
              <a:t>."</a:t>
            </a:r>
          </a:p>
        </p:txBody>
      </p:sp>
    </p:spTree>
    <p:extLst>
      <p:ext uri="{BB962C8B-B14F-4D97-AF65-F5344CB8AC3E}">
        <p14:creationId xmlns:p14="http://schemas.microsoft.com/office/powerpoint/2010/main" val="219082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21-90AE-E24F-821B-FC19E7A66FF7}"/>
              </a:ext>
            </a:extLst>
          </p:cNvPr>
          <p:cNvSpPr>
            <a:spLocks noGrp="1"/>
          </p:cNvSpPr>
          <p:nvPr>
            <p:ph type="title"/>
          </p:nvPr>
        </p:nvSpPr>
        <p:spPr>
          <a:xfrm>
            <a:off x="0" y="0"/>
            <a:ext cx="12191999" cy="2275840"/>
          </a:xfrm>
        </p:spPr>
        <p:txBody>
          <a:bodyPr>
            <a:normAutofit/>
          </a:bodyPr>
          <a:lstStyle/>
          <a:p>
            <a:pPr algn="ctr"/>
            <a:r>
              <a:rPr lang="en-US" sz="6600" b="1" dirty="0"/>
              <a:t>JESUS IS MY FRIEND</a:t>
            </a:r>
            <a:br>
              <a:rPr lang="en-US" sz="6600" b="1" dirty="0"/>
            </a:br>
            <a:r>
              <a:rPr lang="zh-Hans" altLang="en-US" sz="6600" b="1" dirty="0"/>
              <a:t>耶稣是我的朋友</a:t>
            </a:r>
            <a:endParaRPr lang="en-US" sz="6600" b="1" dirty="0"/>
          </a:p>
        </p:txBody>
      </p:sp>
      <p:sp>
        <p:nvSpPr>
          <p:cNvPr id="3" name="Content Placeholder 2">
            <a:extLst>
              <a:ext uri="{FF2B5EF4-FFF2-40B4-BE49-F238E27FC236}">
                <a16:creationId xmlns:a16="http://schemas.microsoft.com/office/drawing/2014/main" id="{383B21F9-794F-BA4D-9911-D3BDE06C4116}"/>
              </a:ext>
            </a:extLst>
          </p:cNvPr>
          <p:cNvSpPr>
            <a:spLocks noGrp="1"/>
          </p:cNvSpPr>
          <p:nvPr>
            <p:ph idx="1"/>
          </p:nvPr>
        </p:nvSpPr>
        <p:spPr>
          <a:xfrm>
            <a:off x="0" y="2357120"/>
            <a:ext cx="12191999" cy="4744720"/>
          </a:xfrm>
        </p:spPr>
        <p:txBody>
          <a:bodyPr>
            <a:normAutofit/>
          </a:bodyPr>
          <a:lstStyle/>
          <a:p>
            <a:pPr marL="0" indent="0">
              <a:buNone/>
            </a:pPr>
            <a:r>
              <a:rPr lang="en-US" sz="4800" b="1" dirty="0"/>
              <a:t>II. OBEY GOD</a:t>
            </a:r>
            <a:r>
              <a:rPr lang="zh-Hans" altLang="en-US" sz="4800" b="1" dirty="0"/>
              <a:t> 顺服神</a:t>
            </a:r>
            <a:endParaRPr lang="en-US" sz="4800" b="1" dirty="0"/>
          </a:p>
          <a:p>
            <a:r>
              <a:rPr lang="en-US" sz="4800" b="1" dirty="0"/>
              <a:t>Vs. 14 "You are my friends if you do what I command you."</a:t>
            </a:r>
            <a:r>
              <a:rPr lang="zh-Hans" altLang="en-US" sz="4800" b="1" dirty="0"/>
              <a:t>                                                                                             “你们若遵行我所吩咐的，就是我的朋友了。”</a:t>
            </a:r>
            <a:endParaRPr lang="en-US" sz="4800" b="1" dirty="0"/>
          </a:p>
        </p:txBody>
      </p:sp>
    </p:spTree>
    <p:extLst>
      <p:ext uri="{BB962C8B-B14F-4D97-AF65-F5344CB8AC3E}">
        <p14:creationId xmlns:p14="http://schemas.microsoft.com/office/powerpoint/2010/main" val="417291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21-90AE-E24F-821B-FC19E7A66FF7}"/>
              </a:ext>
            </a:extLst>
          </p:cNvPr>
          <p:cNvSpPr>
            <a:spLocks noGrp="1"/>
          </p:cNvSpPr>
          <p:nvPr>
            <p:ph type="title"/>
          </p:nvPr>
        </p:nvSpPr>
        <p:spPr>
          <a:xfrm>
            <a:off x="1" y="-81280"/>
            <a:ext cx="12191999" cy="2275840"/>
          </a:xfrm>
        </p:spPr>
        <p:txBody>
          <a:bodyPr>
            <a:normAutofit/>
          </a:bodyPr>
          <a:lstStyle/>
          <a:p>
            <a:pPr algn="ctr"/>
            <a:r>
              <a:rPr lang="en-US" sz="6600" b="1" dirty="0"/>
              <a:t>JESUS IS MY FRIEND</a:t>
            </a:r>
            <a:br>
              <a:rPr lang="en-US" sz="6600" b="1" dirty="0"/>
            </a:br>
            <a:r>
              <a:rPr lang="zh-Hans" altLang="en-US" sz="6600" b="1" dirty="0"/>
              <a:t>耶稣是我的朋友</a:t>
            </a:r>
            <a:endParaRPr lang="en-US" sz="6600" b="1" dirty="0"/>
          </a:p>
        </p:txBody>
      </p:sp>
      <p:sp>
        <p:nvSpPr>
          <p:cNvPr id="3" name="Content Placeholder 2">
            <a:extLst>
              <a:ext uri="{FF2B5EF4-FFF2-40B4-BE49-F238E27FC236}">
                <a16:creationId xmlns:a16="http://schemas.microsoft.com/office/drawing/2014/main" id="{383B21F9-794F-BA4D-9911-D3BDE06C4116}"/>
              </a:ext>
            </a:extLst>
          </p:cNvPr>
          <p:cNvSpPr>
            <a:spLocks noGrp="1"/>
          </p:cNvSpPr>
          <p:nvPr>
            <p:ph idx="1"/>
          </p:nvPr>
        </p:nvSpPr>
        <p:spPr>
          <a:xfrm>
            <a:off x="0" y="2357120"/>
            <a:ext cx="12191999" cy="4744720"/>
          </a:xfrm>
        </p:spPr>
        <p:txBody>
          <a:bodyPr>
            <a:noAutofit/>
          </a:bodyPr>
          <a:lstStyle/>
          <a:p>
            <a:pPr marL="0" indent="0">
              <a:buNone/>
            </a:pPr>
            <a:r>
              <a:rPr lang="en-US" sz="4000" b="1" dirty="0"/>
              <a:t>III. NO LONGER SERVANTS</a:t>
            </a:r>
            <a:r>
              <a:rPr lang="zh-Hans" altLang="en-US" sz="4000" b="1" dirty="0"/>
              <a:t> 不在作仆人</a:t>
            </a:r>
            <a:endParaRPr lang="en-US" sz="4000" b="1" dirty="0"/>
          </a:p>
          <a:p>
            <a:r>
              <a:rPr lang="en-US" sz="4000" b="1" dirty="0"/>
              <a:t>Vs. 15 "No longer do I call you servants....but I have called you friends, for all that I have heard from my Father I have made known to you</a:t>
            </a:r>
            <a:r>
              <a:rPr lang="zh-Hans" altLang="en-US" sz="4000" b="1" dirty="0"/>
              <a:t>以后我不再称你们为仆人，因仆人不知道主人所作的事；我乃称你们为朋友，因我从我父所听见的，已经都告诉你们了</a:t>
            </a:r>
            <a:r>
              <a:rPr lang="en-US" sz="4000" b="1" dirty="0"/>
              <a:t>."</a:t>
            </a:r>
          </a:p>
          <a:p>
            <a:endParaRPr lang="en-US" sz="4000" b="1" dirty="0"/>
          </a:p>
        </p:txBody>
      </p:sp>
    </p:spTree>
    <p:extLst>
      <p:ext uri="{BB962C8B-B14F-4D97-AF65-F5344CB8AC3E}">
        <p14:creationId xmlns:p14="http://schemas.microsoft.com/office/powerpoint/2010/main" val="194049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1721-90AE-E24F-821B-FC19E7A66FF7}"/>
              </a:ext>
            </a:extLst>
          </p:cNvPr>
          <p:cNvSpPr>
            <a:spLocks noGrp="1"/>
          </p:cNvSpPr>
          <p:nvPr>
            <p:ph type="title"/>
          </p:nvPr>
        </p:nvSpPr>
        <p:spPr>
          <a:xfrm>
            <a:off x="1" y="-233680"/>
            <a:ext cx="12191999" cy="2275840"/>
          </a:xfrm>
        </p:spPr>
        <p:txBody>
          <a:bodyPr>
            <a:normAutofit/>
          </a:bodyPr>
          <a:lstStyle/>
          <a:p>
            <a:pPr algn="ctr"/>
            <a:r>
              <a:rPr lang="en-US" sz="6600" b="1" dirty="0"/>
              <a:t>JESUS IS MY FRIEND</a:t>
            </a:r>
            <a:br>
              <a:rPr lang="en-US" sz="6600" b="1" dirty="0"/>
            </a:br>
            <a:r>
              <a:rPr lang="zh-Hans" altLang="en-US" sz="6600" b="1" dirty="0"/>
              <a:t>耶稣是我的朋友</a:t>
            </a:r>
            <a:endParaRPr lang="en-US" sz="6600" b="1" dirty="0"/>
          </a:p>
        </p:txBody>
      </p:sp>
      <p:sp>
        <p:nvSpPr>
          <p:cNvPr id="3" name="Content Placeholder 2">
            <a:extLst>
              <a:ext uri="{FF2B5EF4-FFF2-40B4-BE49-F238E27FC236}">
                <a16:creationId xmlns:a16="http://schemas.microsoft.com/office/drawing/2014/main" id="{383B21F9-794F-BA4D-9911-D3BDE06C4116}"/>
              </a:ext>
            </a:extLst>
          </p:cNvPr>
          <p:cNvSpPr>
            <a:spLocks noGrp="1"/>
          </p:cNvSpPr>
          <p:nvPr>
            <p:ph idx="1"/>
          </p:nvPr>
        </p:nvSpPr>
        <p:spPr>
          <a:xfrm>
            <a:off x="81281" y="1889760"/>
            <a:ext cx="12191999" cy="4744720"/>
          </a:xfrm>
        </p:spPr>
        <p:txBody>
          <a:bodyPr>
            <a:normAutofit/>
          </a:bodyPr>
          <a:lstStyle/>
          <a:p>
            <a:pPr marL="0" indent="0">
              <a:buNone/>
            </a:pPr>
            <a:r>
              <a:rPr lang="en-US" sz="4000" b="1" dirty="0"/>
              <a:t>IV. CHOSEN BY GOD TO BE HIS FRIEND</a:t>
            </a:r>
          </a:p>
          <a:p>
            <a:r>
              <a:rPr lang="en-US" sz="4000" b="1" dirty="0"/>
              <a:t>Vs. 16 "You did not choose me, but I chose you and appointed you that you should go and bear fruit and that your fruit should abide, so that whatever you ask the Father in my name, he may give it to you</a:t>
            </a:r>
            <a:r>
              <a:rPr lang="zh-Hans" altLang="en-US" sz="4000" b="1" dirty="0"/>
              <a:t> 不是你们拣选了我，是我拣选了你们，并且分派你们去接果子，叫你们的果子常存；使你们奉我的名，无论向父求什么，他就赐给你们。</a:t>
            </a:r>
            <a:r>
              <a:rPr lang="en-US" sz="4000" b="1" dirty="0"/>
              <a:t>."</a:t>
            </a:r>
          </a:p>
        </p:txBody>
      </p:sp>
    </p:spTree>
    <p:extLst>
      <p:ext uri="{BB962C8B-B14F-4D97-AF65-F5344CB8AC3E}">
        <p14:creationId xmlns:p14="http://schemas.microsoft.com/office/powerpoint/2010/main" val="859951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1527</TotalTime>
  <Words>474</Words>
  <Application>Microsoft Macintosh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Roboto</vt:lpstr>
      <vt:lpstr>宋体</vt:lpstr>
      <vt:lpstr>Arial</vt:lpstr>
      <vt:lpstr>Calibri</vt:lpstr>
      <vt:lpstr>Calibri Light</vt:lpstr>
      <vt:lpstr>Gill Sans</vt:lpstr>
      <vt:lpstr>Celestial</vt:lpstr>
      <vt:lpstr>JESUS IS MY FRIEND 耶稣是我的朋友 </vt:lpstr>
      <vt:lpstr>ENEMIES OR FRIENDS 敌人或者朋友</vt:lpstr>
      <vt:lpstr>PowerPoint Presentation</vt:lpstr>
      <vt:lpstr>PowerPoint Presentation</vt:lpstr>
      <vt:lpstr>JESUS IS MY FRIEND 耶稣是我的朋友</vt:lpstr>
      <vt:lpstr>JESUS IS MY FRIEND 耶稣是我的朋友</vt:lpstr>
      <vt:lpstr>JESUS IS MY FRIEND 耶稣是我的朋友</vt:lpstr>
      <vt:lpstr>JESUS IS MY FRIEND 耶稣是我的朋友</vt:lpstr>
      <vt:lpstr>JESUS IS MY FRIEND 耶稣是我的朋友</vt:lpstr>
      <vt:lpstr>PowerPoint Presentation</vt:lpstr>
      <vt:lpstr>JESUS IS MY FRIEND 耶稣是我的朋友</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MY FRIEND 耶稣是我的朋友 </dc:title>
  <dc:creator>Jane Pan</dc:creator>
  <cp:lastModifiedBy>Jane Pan</cp:lastModifiedBy>
  <cp:revision>10</cp:revision>
  <dcterms:created xsi:type="dcterms:W3CDTF">2018-12-05T13:00:38Z</dcterms:created>
  <dcterms:modified xsi:type="dcterms:W3CDTF">2018-12-15T16:25:04Z</dcterms:modified>
</cp:coreProperties>
</file>