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431" r:id="rId3"/>
    <p:sldId id="429" r:id="rId4"/>
    <p:sldId id="319" r:id="rId5"/>
    <p:sldId id="339" r:id="rId6"/>
    <p:sldId id="295" r:id="rId7"/>
    <p:sldId id="342" r:id="rId8"/>
    <p:sldId id="311" r:id="rId9"/>
    <p:sldId id="421" r:id="rId10"/>
    <p:sldId id="419" r:id="rId11"/>
    <p:sldId id="420" r:id="rId12"/>
    <p:sldId id="422" r:id="rId13"/>
    <p:sldId id="428" r:id="rId14"/>
    <p:sldId id="340" r:id="rId15"/>
    <p:sldId id="432" r:id="rId16"/>
    <p:sldId id="423" r:id="rId17"/>
    <p:sldId id="424" r:id="rId18"/>
    <p:sldId id="425" r:id="rId19"/>
    <p:sldId id="427" r:id="rId20"/>
    <p:sldId id="325" r:id="rId21"/>
    <p:sldId id="32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AC"/>
    <a:srgbClr val="3CC8BB"/>
    <a:srgbClr val="FF0000"/>
    <a:srgbClr val="363636"/>
    <a:srgbClr val="252727"/>
    <a:srgbClr val="262626"/>
    <a:srgbClr val="343434"/>
    <a:srgbClr val="1F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5" autoAdjust="0"/>
    <p:restoredTop sz="80296" autoAdjust="0"/>
  </p:normalViewPr>
  <p:slideViewPr>
    <p:cSldViewPr snapToGrid="0">
      <p:cViewPr varScale="1">
        <p:scale>
          <a:sx n="92" d="100"/>
          <a:sy n="92" d="100"/>
        </p:scale>
        <p:origin x="498" y="96"/>
      </p:cViewPr>
      <p:guideLst/>
    </p:cSldViewPr>
  </p:slideViewPr>
  <p:outlineViewPr>
    <p:cViewPr>
      <p:scale>
        <a:sx n="33" d="100"/>
        <a:sy n="33" d="100"/>
      </p:scale>
      <p:origin x="0" y="-13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E43BA-47CE-4680-9B9C-6B9E079345D5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E0614-A8CF-4EF3-9C99-9361C597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6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E0614-A8CF-4EF3-9C99-9361C59764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88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E0614-A8CF-4EF3-9C99-9361C59764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7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E0614-A8CF-4EF3-9C99-9361C59764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3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3AD28-765A-4EE4-B200-6859B02DE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ED4BE2-5CCB-4655-B049-F212F8564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9FD2A-C8CD-4E29-AFAF-5FDABB5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F89C-C3FC-4274-99E3-F764C3F44E8C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93A95-0497-4AD2-8A70-882D3B824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AAA5E-AFFC-465C-89D6-2F8B1E1A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7245-B74F-4410-8056-AA11E0F1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13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5CF3-F6DB-462D-B1C9-56444AFA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0B572-6A7E-4569-B778-9EECAE44D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98D12-BD89-4E81-87AA-CB33C6BC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F89C-C3FC-4274-99E3-F764C3F44E8C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54A57-B053-412C-9FCB-034EBB21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B6993-CB9D-4853-B8F1-02CC9CC6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7245-B74F-4410-8056-AA11E0F1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18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8E7CEC-964C-431B-B79D-0C2068B63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B62EB9-28F8-448B-B8F6-F60EC4980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0D296-9F48-4AE2-AE8C-FD1290325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F89C-C3FC-4274-99E3-F764C3F44E8C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AC4DA-1741-4B2E-842E-0ADCCAEA3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94EF9-097C-4616-ACA3-7982241A7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7245-B74F-4410-8056-AA11E0F1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2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6E491-7B1F-4F63-B1D8-D1B50D27F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18D43-C322-4ADC-8D52-C04000D74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8411E-4171-4B06-BE87-3641247BB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F89C-C3FC-4274-99E3-F764C3F44E8C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5EDA7-1D7F-4969-A879-FB1805FBE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FA206-6F17-4387-956D-3F7A33F36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7245-B74F-4410-8056-AA11E0F1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72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6153C-6429-498D-855B-3C14A38F1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D66C3-6E8D-4225-A7B7-586C45539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8EC7F-4ACA-439B-930E-3A8457CA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F89C-C3FC-4274-99E3-F764C3F44E8C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1FCDE-7E87-4ED1-BEC7-DB78B4854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92184-174B-44C7-85F4-7C26FA1A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7245-B74F-4410-8056-AA11E0F1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8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626C-A1DA-43DE-B3E6-7955C99B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05E87-D8EF-4519-8325-7DB3B9B34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FDD49-E5AE-4256-9201-400C88AF9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8E98D-4D8B-426D-8127-05973BE38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F89C-C3FC-4274-99E3-F764C3F44E8C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DDECF-FFE2-46C5-A7DC-7B77A36CE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D2807-7AC1-4CE0-BABB-C0178615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7245-B74F-4410-8056-AA11E0F1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29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2C6CD-5760-4327-8B81-BECC25CBB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88FC5-4BF0-459E-96DF-DF6424914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F7296-755D-4493-A0CE-F64F5CCB5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E06A4-3404-42B6-AC8B-2632EA59D5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C8D69A-4DDF-471F-9F38-12C29BF32A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60FB32-0B71-473E-8459-C2ADAF570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F89C-C3FC-4274-99E3-F764C3F44E8C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69836-553A-4871-8B94-0FBE52F52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C56DF7-7FF5-4970-831A-9F4B9FDC2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7245-B74F-4410-8056-AA11E0F1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1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7268E-8D22-4DF0-ADC0-9FBB5FB10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BAD2C-E2D7-4592-9AE6-58F097647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F89C-C3FC-4274-99E3-F764C3F44E8C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0A21D-4649-471F-836C-2E402D967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E4247-D564-4551-A394-0019DE085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7245-B74F-4410-8056-AA11E0F1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2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29C9F6-BADE-4935-840A-AFBC9220E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F89C-C3FC-4274-99E3-F764C3F44E8C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5A3ED5-5DBB-4067-AD90-629F4C8D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39F84-C430-4007-A9E6-1A86B13F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7245-B74F-4410-8056-AA11E0F1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8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32558-DDE0-403B-B826-60FEE828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D7C71-9B11-422F-BFFD-410147381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EF762-5C47-4E0B-8D33-47C584E92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707C4-6CBA-489C-A7F9-49F2B05A7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F89C-C3FC-4274-99E3-F764C3F44E8C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32C28-F569-4CFC-9A02-42AA044F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D5A03-BBC1-45C3-BBE7-1BA0E3245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7245-B74F-4410-8056-AA11E0F1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2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8AD3D-55D2-4C1B-A659-B28F2598E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C66339-6014-4FDF-A687-B9A96E816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A596D6-8896-4B1E-B018-4603875FE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96E8B-4799-4D51-9D55-58B407235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F89C-C3FC-4274-99E3-F764C3F44E8C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33FC1-5855-4065-A743-147986190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7ED60-C70B-4DC4-AB41-EF9ABACA9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7245-B74F-4410-8056-AA11E0F1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72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E4103F-E583-4030-A9B8-982D12DF7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CC46B-49A1-45CB-90FA-7302F6CCC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56A61-E3CB-4FA1-9D7B-241942E1A9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CF89C-C3FC-4274-99E3-F764C3F44E8C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2714B-1019-4136-9ECB-D3743885B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F973F-1221-4049-94C3-126A5ED91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67245-B74F-4410-8056-AA11E0F1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1909A-D083-48C3-895E-646BBF496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4927"/>
            <a:ext cx="6096000" cy="38030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DF327-4F96-4E91-BB00-6DEED40E8F30}"/>
              </a:ext>
            </a:extLst>
          </p:cNvPr>
          <p:cNvSpPr txBox="1"/>
          <p:nvPr/>
        </p:nvSpPr>
        <p:spPr>
          <a:xfrm>
            <a:off x="1273583" y="913780"/>
            <a:ext cx="1027541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紧紧抓住真理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anningmaobixingsu" panose="03000509000000000000" pitchFamily="65" charset="-122"/>
                <a:ea typeface="duanningmaobixingsu" panose="03000509000000000000" pitchFamily="65" charset="-122"/>
              </a:rPr>
              <a:t>			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anningmaobixingsu" panose="03000509000000000000" pitchFamily="65" charset="-122"/>
                <a:ea typeface="duanningmaobixingsu" panose="03000509000000000000" pitchFamily="65" charset="-122"/>
              </a:rPr>
              <a:t>		</a:t>
            </a:r>
          </a:p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anningmaobixingsu" panose="03000509000000000000" pitchFamily="65" charset="-122"/>
                <a:ea typeface="duanningmaobixingsu" panose="03000509000000000000" pitchFamily="65" charset="-122"/>
              </a:rPr>
              <a:t>				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					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启示录 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2:12-17</a:t>
            </a:r>
          </a:p>
          <a:p>
            <a:r>
              <a:rPr lang="zh-CN" altLang="en-US" sz="4000" dirty="0">
                <a:latin typeface="duanningmaobixingsu" panose="03000509000000000000" pitchFamily="65" charset="-122"/>
                <a:ea typeface="duanningmaobixingsu" panose="03000509000000000000" pitchFamily="65" charset="-122"/>
              </a:rPr>
              <a:t>      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9724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364996" y="355060"/>
            <a:ext cx="11597359" cy="734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証道信息：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1.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嘉勉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持守真理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CN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2:13 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我知道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你的居所，就是有撒但座位之處；當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我忠心的見證人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安提帕在你們中間、撒但所住的地方被殺之時，你還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堅守我的名，沒有棄絕我的道。</a:t>
            </a:r>
          </a:p>
          <a:p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TW" sz="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耶穌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親密看顧者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: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我知道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(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你還堅守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…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，沒有棄絕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…)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我忠心的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見證人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我的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名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我的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道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「凡在人面前認我的，我在我天上的父面前也必認他；</a:t>
            </a:r>
          </a:p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凡在人面前不認我的，我在我天上的父面前也必不認他。」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(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馬 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10:32 -33 )</a:t>
            </a:r>
          </a:p>
          <a:p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「我屬我的良人，我的良人也屬我。」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（歌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6:3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）</a:t>
            </a: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CN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F69DC4-28D3-427A-813A-D8CFC9FEA61F}"/>
              </a:ext>
            </a:extLst>
          </p:cNvPr>
          <p:cNvCxnSpPr/>
          <p:nvPr/>
        </p:nvCxnSpPr>
        <p:spPr>
          <a:xfrm>
            <a:off x="592347" y="2691442"/>
            <a:ext cx="110073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80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D9359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D935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364996" y="355060"/>
            <a:ext cx="11597359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証道信息：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1.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嘉勉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持守真理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CN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2:13 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我知道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你的居所，就是有撒但座位之處；當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我忠心的見證人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安提帕在你們中間、撒但所住的地方被殺之時，你還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堅守我的名，沒有棄絕我的道。</a:t>
            </a:r>
          </a:p>
          <a:p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8:28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我們曉得萬事都互相效力，叫愛　神的人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得益處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，就是按他旨意被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	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召的人。</a:t>
            </a: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8:29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因為他預先所知道的人，就預先定下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效法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他兒子的模樣，使他兒子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	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在許多弟兄中作長子。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8:30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預先所定下的人又召他們來；所召來的人又稱他們為義；所稱為義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	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的人又叫他們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得榮耀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。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CN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F69DC4-28D3-427A-813A-D8CFC9FEA61F}"/>
              </a:ext>
            </a:extLst>
          </p:cNvPr>
          <p:cNvCxnSpPr/>
          <p:nvPr/>
        </p:nvCxnSpPr>
        <p:spPr>
          <a:xfrm>
            <a:off x="592347" y="2691442"/>
            <a:ext cx="110073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970018-A5E0-4EC2-AADD-17771A5D8561}"/>
              </a:ext>
            </a:extLst>
          </p:cNvPr>
          <p:cNvSpPr/>
          <p:nvPr/>
        </p:nvSpPr>
        <p:spPr>
          <a:xfrm>
            <a:off x="229645" y="5476842"/>
            <a:ext cx="11732709" cy="9144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耶穌知道你 </a:t>
            </a:r>
            <a:r>
              <a:rPr lang="en-US" altLang="zh-TW" sz="3200" dirty="0"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TW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 你知道「耶穌」嗎</a:t>
            </a:r>
            <a:r>
              <a:rPr lang="en-US" altLang="zh-TW" sz="3200" dirty="0">
                <a:latin typeface="KaiTi" panose="02010609060101010101" pitchFamily="49" charset="-122"/>
                <a:ea typeface="KaiTi" panose="02010609060101010101" pitchFamily="49" charset="-122"/>
              </a:rPr>
              <a:t>? </a:t>
            </a:r>
            <a:r>
              <a:rPr lang="zh-TW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你知道「耶穌知道你」嗎</a:t>
            </a:r>
            <a:r>
              <a:rPr lang="en-US" altLang="zh-TW" sz="3200" dirty="0">
                <a:latin typeface="KaiTi" panose="02010609060101010101" pitchFamily="49" charset="-122"/>
                <a:ea typeface="KaiTi" panose="02010609060101010101" pitchFamily="49" charset="-122"/>
              </a:rPr>
              <a:t>? </a:t>
            </a: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949E7061-2303-4EB8-BDE9-4F70E44C9432}"/>
              </a:ext>
            </a:extLst>
          </p:cNvPr>
          <p:cNvSpPr/>
          <p:nvPr/>
        </p:nvSpPr>
        <p:spPr>
          <a:xfrm rot="3403746">
            <a:off x="6626772" y="147286"/>
            <a:ext cx="329089" cy="6047981"/>
          </a:xfrm>
          <a:prstGeom prst="upArrow">
            <a:avLst>
              <a:gd name="adj1" fmla="val 63104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364996" y="243664"/>
            <a:ext cx="1159735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証道信息：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2.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責備 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妥协真理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CN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2:14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然而，有幾件事我要責備你：因為在你那裡</a:t>
            </a:r>
            <a:r>
              <a:rPr lang="zh-TW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有人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服從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了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巴蘭的教</a:t>
            </a:r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訓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；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這巴蘭曾教導巴勒將絆腳石放在以色列人面前，叫他們吃祭偶像之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物，行姦淫的事。</a:t>
            </a: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2:15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你那裡也</a:t>
            </a:r>
            <a:r>
              <a:rPr lang="zh-TW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有人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照樣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服從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了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尼哥拉一黨人的教訓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耶穌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聖潔公義者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仇敵無法從外毀滅教會，就從內部腐化教會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巴蘭的教訓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: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引誘信徒以異教、世俗為友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,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妥协、犯罪、靈性墜落 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(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民數記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22-25)  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宗教混合主義</a:t>
            </a:r>
            <a:endParaRPr lang="en-US" altLang="zh-TW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尼哥拉黨的教訓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: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把享用恩典變成了濫用恩典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放縱主義</a:t>
            </a:r>
            <a:endParaRPr lang="en-US" altLang="zh-TW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服從誰？服從到何程度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?</a:t>
            </a:r>
            <a:endParaRPr lang="en-US" altLang="zh-CN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F69DC4-28D3-427A-813A-D8CFC9FEA61F}"/>
              </a:ext>
            </a:extLst>
          </p:cNvPr>
          <p:cNvCxnSpPr/>
          <p:nvPr/>
        </p:nvCxnSpPr>
        <p:spPr>
          <a:xfrm>
            <a:off x="364996" y="2967487"/>
            <a:ext cx="110073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66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585821-9CB6-485C-ADF6-1637A5225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81" y="1914525"/>
            <a:ext cx="5462546" cy="3072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4CA32-1FB5-463C-A29D-4B3567168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212" y="1085850"/>
            <a:ext cx="7267575" cy="4686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F0ED80-EBBB-4E4F-86D9-92F349ED7237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E8E729-0DF6-46A1-A5C2-7CE1F97DC1B1}"/>
              </a:ext>
            </a:extLst>
          </p:cNvPr>
          <p:cNvSpPr/>
          <p:nvPr/>
        </p:nvSpPr>
        <p:spPr>
          <a:xfrm>
            <a:off x="297319" y="4987207"/>
            <a:ext cx="11597359" cy="182396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耶穌是救贖者及主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pPr algn="ctr"/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Jesus is the Savior and the Lord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6938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9738627-sinking-boat-in-the-fog">
            <a:extLst>
              <a:ext uri="{FF2B5EF4-FFF2-40B4-BE49-F238E27FC236}">
                <a16:creationId xmlns:a16="http://schemas.microsoft.com/office/drawing/2014/main" id="{CD5210FD-DA1A-4528-82CC-030AAD56B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4" y="3611564"/>
            <a:ext cx="3838575" cy="28717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859boat">
            <a:extLst>
              <a:ext uri="{FF2B5EF4-FFF2-40B4-BE49-F238E27FC236}">
                <a16:creationId xmlns:a16="http://schemas.microsoft.com/office/drawing/2014/main" id="{F168FAE9-31A6-4356-B09A-31D3331B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6" y="357188"/>
            <a:ext cx="3840163" cy="28813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Text Box 4">
            <a:extLst>
              <a:ext uri="{FF2B5EF4-FFF2-40B4-BE49-F238E27FC236}">
                <a16:creationId xmlns:a16="http://schemas.microsoft.com/office/drawing/2014/main" id="{CBFA67BF-AE61-458A-852B-7A5D7B490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215" y="413011"/>
            <a:ext cx="2031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教會在世界裡</a:t>
            </a:r>
          </a:p>
        </p:txBody>
      </p:sp>
      <p:sp>
        <p:nvSpPr>
          <p:cNvPr id="70661" name="Text Box 5">
            <a:extLst>
              <a:ext uri="{FF2B5EF4-FFF2-40B4-BE49-F238E27FC236}">
                <a16:creationId xmlns:a16="http://schemas.microsoft.com/office/drawing/2014/main" id="{82C6A9DB-6B58-4692-A601-9A8602D31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590" y="3611564"/>
            <a:ext cx="20409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世界在教會裡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A74DB0-2842-4169-AE92-8478CC310570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10DBC20-9D76-454F-92A5-567DE27DB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3375" y="413011"/>
            <a:ext cx="20313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但不屬於世界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分別為聖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CF53389-53A6-4F71-8C56-7402BA09E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3375" y="3611564"/>
            <a:ext cx="330090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教會与世界無異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在真理上让步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淡化了基督的独一性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失去了对世界的见证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58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  <p:bldP spid="70661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a forest&#10;&#10;Description generated with very high confidence">
            <a:extLst>
              <a:ext uri="{FF2B5EF4-FFF2-40B4-BE49-F238E27FC236}">
                <a16:creationId xmlns:a16="http://schemas.microsoft.com/office/drawing/2014/main" id="{BAA918C6-D29D-4B15-BC3E-6221B3B1F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128" y="1572460"/>
            <a:ext cx="5571066" cy="3704758"/>
          </a:xfrm>
          <a:prstGeom prst="rect">
            <a:avLst/>
          </a:prstGeom>
        </p:spPr>
      </p:pic>
      <p:pic>
        <p:nvPicPr>
          <p:cNvPr id="5" name="Picture 4" descr="A close up of a tree&#10;&#10;Description generated with high confidence">
            <a:extLst>
              <a:ext uri="{FF2B5EF4-FFF2-40B4-BE49-F238E27FC236}">
                <a16:creationId xmlns:a16="http://schemas.microsoft.com/office/drawing/2014/main" id="{B63A587A-3B0A-43BF-9249-31D378776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87" y="2564338"/>
            <a:ext cx="5291667" cy="35189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6F25A4-2D04-403A-8A08-60C613F8346F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D2605E-EA84-4E77-A62E-912CC79B5D7E}"/>
              </a:ext>
            </a:extLst>
          </p:cNvPr>
          <p:cNvSpPr/>
          <p:nvPr/>
        </p:nvSpPr>
        <p:spPr>
          <a:xfrm>
            <a:off x="4748645" y="519546"/>
            <a:ext cx="7200900" cy="129886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仇敵無法從外毀滅教會，就從內部腐化教會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32271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364996" y="243664"/>
            <a:ext cx="1159735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証道信息：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3.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警告 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悔改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CN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2:16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所以，你當悔改；若不悔改，我就快臨到你那裡，用我口中的劍攻擊他們。</a:t>
            </a:r>
          </a:p>
          <a:p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悔改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轉回服從神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口中的劍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「口」吐出來的就是話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真理。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「棄絕我、不領受我話的人，有審判他的，就是我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所講的道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在末日要審判他。」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（約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12:48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）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F69DC4-28D3-427A-813A-D8CFC9FEA61F}"/>
              </a:ext>
            </a:extLst>
          </p:cNvPr>
          <p:cNvCxnSpPr/>
          <p:nvPr/>
        </p:nvCxnSpPr>
        <p:spPr>
          <a:xfrm>
            <a:off x="474053" y="2103421"/>
            <a:ext cx="110073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8606E9-56C6-41B2-B9AF-B2ED5986FB47}"/>
              </a:ext>
            </a:extLst>
          </p:cNvPr>
          <p:cNvSpPr/>
          <p:nvPr/>
        </p:nvSpPr>
        <p:spPr>
          <a:xfrm>
            <a:off x="675409" y="5434445"/>
            <a:ext cx="10805949" cy="1209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豈不知與世俗為友就是</a:t>
            </a:r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與　神為敵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嗎？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(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雅各書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4:4)</a:t>
            </a:r>
          </a:p>
        </p:txBody>
      </p:sp>
    </p:spTree>
    <p:extLst>
      <p:ext uri="{BB962C8B-B14F-4D97-AF65-F5344CB8AC3E}">
        <p14:creationId xmlns:p14="http://schemas.microsoft.com/office/powerpoint/2010/main" val="225937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364996" y="243664"/>
            <a:ext cx="1159735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証道信息：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4.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順從真理聖靈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CN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2:17 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聖靈向眾教會所說的話，凡有耳的，就應當聽！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得勝的，我必將那隱藏的嗎哪賜給他，並賜他一塊白石，石上寫著新名；除了那領受的以外，沒有人能認識。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』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」</a:t>
            </a:r>
          </a:p>
          <a:p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耶穌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施恩幫助者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: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使得勝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當聽聖靈的話 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à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聖靈引領遵行神的真理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à"/>
            </a:pPr>
            <a:endParaRPr lang="en-US" altLang="zh-TW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à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聖靈加添力量承受壓迫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à"/>
            </a:pPr>
            <a:endParaRPr lang="en-US" altLang="zh-TW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à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聖靈提醒警戒世俗誘惑</a:t>
            </a:r>
          </a:p>
          <a:p>
            <a:pPr marL="914400" lvl="1" indent="-457200">
              <a:buFont typeface="Wingdings" panose="05000000000000000000" pitchFamily="2" charset="2"/>
              <a:buChar char="à"/>
            </a:pP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lvl="1"/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F69DC4-28D3-427A-813A-D8CFC9FEA61F}"/>
              </a:ext>
            </a:extLst>
          </p:cNvPr>
          <p:cNvCxnSpPr/>
          <p:nvPr/>
        </p:nvCxnSpPr>
        <p:spPr>
          <a:xfrm>
            <a:off x="465664" y="2539648"/>
            <a:ext cx="110073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03CCA1-FB44-4D7D-A4D4-C354C373D42C}"/>
              </a:ext>
            </a:extLst>
          </p:cNvPr>
          <p:cNvSpPr/>
          <p:nvPr/>
        </p:nvSpPr>
        <p:spPr>
          <a:xfrm>
            <a:off x="6533322" y="2928731"/>
            <a:ext cx="3604591" cy="204082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蟋蟀歌唱聲</a:t>
            </a:r>
            <a:endParaRPr lang="en-US" altLang="zh-TW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US" altLang="zh-TW" sz="3200" dirty="0">
                <a:latin typeface="KaiTi" panose="02010609060101010101" pitchFamily="49" charset="-122"/>
                <a:ea typeface="KaiTi" panose="02010609060101010101" pitchFamily="49" charset="-122"/>
              </a:rPr>
              <a:t>vs. </a:t>
            </a:r>
          </a:p>
          <a:p>
            <a:pPr algn="ctr"/>
            <a:r>
              <a:rPr lang="zh-TW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錢幣叮噹聲</a:t>
            </a:r>
            <a:endParaRPr lang="en-US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A064F-12CC-43B5-B7E6-D710AB3BB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4740" y="2697969"/>
            <a:ext cx="1793224" cy="1195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7E6EFB-D821-49E9-85F8-DD816D5EE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740" y="4513507"/>
            <a:ext cx="1834250" cy="18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6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127241" y="89505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364996" y="243664"/>
            <a:ext cx="1159735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証道信息：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5.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仰望注目應許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CN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2:17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聖靈向眾教會所說的話，凡有耳的，就應當聽！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得勝的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，我必將那隱藏的嗎哪賜給他，並賜他一塊白石，石上寫著新名；除了那領受的以外，沒有人能認識。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』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」</a:t>
            </a:r>
          </a:p>
          <a:p>
            <a:pPr lvl="1"/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耶穌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丰盛獎賞者</a:t>
            </a:r>
            <a:endParaRPr lang="en-US" altLang="zh-TW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得勝者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賜隱藏的嗎哪 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1371600" lvl="2" indent="-457200">
              <a:buFont typeface="Wingdings" panose="05000000000000000000" pitchFamily="2" charset="2"/>
              <a:buChar char="à"/>
            </a:pP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能夠與彌賽亞的國度</a:t>
            </a:r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/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宴席有分</a:t>
            </a:r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 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完全满足</a:t>
            </a:r>
            <a:endParaRPr lang="en-US" altLang="zh-TW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F69DC4-28D3-427A-813A-D8CFC9FEA61F}"/>
              </a:ext>
            </a:extLst>
          </p:cNvPr>
          <p:cNvCxnSpPr/>
          <p:nvPr/>
        </p:nvCxnSpPr>
        <p:spPr>
          <a:xfrm>
            <a:off x="465664" y="2539648"/>
            <a:ext cx="110073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9B4ABF9-F87E-4CB8-B2E9-45095B380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3183"/>
            <a:ext cx="21031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A91B79-C75C-4A8A-B372-6E475C3C8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75" y="341783"/>
            <a:ext cx="21031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364996" y="243664"/>
            <a:ext cx="11597359" cy="737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証道信息：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5.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仰望注目應許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CN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2:17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聖靈向眾教會所說的話，凡有耳的，就應當聽！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得勝的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，我必將那隱藏的嗎哪賜給他，並賜他一塊白石，石上寫著新名；除了那領受的以外，沒有人能認識。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』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」</a:t>
            </a:r>
          </a:p>
          <a:p>
            <a:pPr lvl="1"/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得勝者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賜白石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1)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無罪開釋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2)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進入大節慶筵席的信物 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1371600" lvl="2" indent="-457200">
              <a:buFont typeface="Wingdings" panose="05000000000000000000" pitchFamily="2" charset="2"/>
              <a:buChar char="à"/>
            </a:pP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進入永生的保證 </a:t>
            </a:r>
            <a:endParaRPr lang="en-US" altLang="zh-TW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1371600" lvl="2" indent="-457200">
              <a:buFont typeface="Wingdings" panose="05000000000000000000" pitchFamily="2" charset="2"/>
              <a:buChar char="à"/>
            </a:pP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耶稣给予你完全的接纳</a:t>
            </a:r>
            <a:endParaRPr lang="en-US" altLang="zh-TW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altLang="zh-TW" sz="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賜新名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新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: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時間及質素上都是新的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1371600" lvl="2" indent="-457200">
              <a:buFont typeface="Wingdings" panose="05000000000000000000" pitchFamily="2" charset="2"/>
              <a:buChar char="à"/>
            </a:pP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新名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: 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耶稣给你一个新的身份 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à"/>
            </a:pPr>
            <a:endParaRPr lang="en-US" altLang="zh-CN" sz="1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與耶稣有最親密的關係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(Dr.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、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Mr.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、綽號、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…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、乳名、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…)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à"/>
            </a:pP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lvl="1"/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	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à"/>
            </a:pP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F69DC4-28D3-427A-813A-D8CFC9FEA61F}"/>
              </a:ext>
            </a:extLst>
          </p:cNvPr>
          <p:cNvCxnSpPr/>
          <p:nvPr/>
        </p:nvCxnSpPr>
        <p:spPr>
          <a:xfrm>
            <a:off x="465664" y="2539648"/>
            <a:ext cx="110073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9B4ABF9-F87E-4CB8-B2E9-45095B380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3183"/>
            <a:ext cx="21031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A91B79-C75C-4A8A-B372-6E475C3C8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65583"/>
            <a:ext cx="21031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51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364996" y="355060"/>
            <a:ext cx="1159735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信息主題：紧紧抓住真理</a:t>
            </a:r>
            <a:endParaRPr lang="en-US" altLang="zh-C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US" altLang="zh-TW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KaiTi" panose="02010609060101010101" pitchFamily="49" charset="-122"/>
            </a:endParaRPr>
          </a:p>
          <a:p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14:6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耶穌說：「我就是道路、真理、生命；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…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」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紧紧抓住真理 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紧紧抓住耶穌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CN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lvl="1"/>
            <a:endParaRPr lang="en-US" altLang="zh-TW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 </a:t>
            </a:r>
            <a:endParaRPr lang="en-US" altLang="zh-CN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9DAED7-F86A-4424-8110-90BDA122BCA8}"/>
              </a:ext>
            </a:extLst>
          </p:cNvPr>
          <p:cNvSpPr/>
          <p:nvPr/>
        </p:nvSpPr>
        <p:spPr>
          <a:xfrm>
            <a:off x="364997" y="2784764"/>
            <a:ext cx="11335168" cy="371817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紧紧抓住真理是</a:t>
            </a:r>
            <a:endParaRPr lang="en-US" altLang="zh-C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endParaRPr lang="en-US" altLang="zh-C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正確地認識耶穌是誰，以及</a:t>
            </a:r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認識我在耶穌眼中是誰</a:t>
            </a:r>
            <a:endParaRPr lang="en-US" altLang="zh-TW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endParaRPr lang="en-US" altLang="zh-TW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的自然结果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111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364996" y="355060"/>
            <a:ext cx="1159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信息思想 ：紧紧抓住真理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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保守我們的心</a:t>
            </a:r>
            <a:endParaRPr lang="en-US" altLang="zh-CN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2E4DB1-F814-4274-98B4-0EBC17FD498D}"/>
              </a:ext>
            </a:extLst>
          </p:cNvPr>
          <p:cNvSpPr/>
          <p:nvPr/>
        </p:nvSpPr>
        <p:spPr>
          <a:xfrm>
            <a:off x="364996" y="1138688"/>
            <a:ext cx="11332423" cy="513187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仇敵無法從外毀滅教會，就從內部腐化教會</a:t>
            </a:r>
          </a:p>
          <a:p>
            <a:pPr algn="ctr"/>
            <a:endParaRPr lang="en-US" altLang="zh-TW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整海洋的水都不能使一艘船沉沒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除非水進了船內。</a:t>
            </a:r>
            <a:endParaRPr lang="en-US" altLang="zh-TW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世界上的所有誘惑也不會傷害我們，除非它進入我們內心。</a:t>
            </a:r>
            <a:endParaRPr lang="en-US" altLang="zh-TW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endParaRPr lang="zh-TW" altLang="en-US" dirty="0"/>
          </a:p>
          <a:p>
            <a:pPr algn="ctr"/>
            <a:r>
              <a:rPr lang="en-US" sz="3200" dirty="0"/>
              <a:t>All the water in the oceans cannot sink a ship unless it gets inside. Nor can all the lures in the world harm us unless it gets within us.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― edited from Eugene Peterson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55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364996" y="355060"/>
            <a:ext cx="115973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信息回應：紧紧抓住真理 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保守我們的心 </a:t>
            </a:r>
            <a:r>
              <a:rPr lang="en-US" altLang="zh-TW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 </a:t>
            </a:r>
            <a:r>
              <a:rPr lang="zh-TW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認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識耶穌</a:t>
            </a:r>
            <a:endParaRPr lang="en-US" altLang="zh-C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US" altLang="zh-TW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KaiTi" panose="02010609060101010101" pitchFamily="49" charset="-122"/>
            </a:endParaRPr>
          </a:p>
          <a:p>
            <a:endParaRPr lang="en-US" altLang="zh-TW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CN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lvl="1"/>
            <a:endParaRPr lang="en-US" altLang="zh-TW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 </a:t>
            </a:r>
            <a:endParaRPr lang="en-US" altLang="zh-CN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FDF85-A707-4C11-AB01-57B8BB824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760" y="3368281"/>
            <a:ext cx="1702443" cy="209373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83854F-AF2C-477A-AE43-66EB8E9EFD95}"/>
              </a:ext>
            </a:extLst>
          </p:cNvPr>
          <p:cNvSpPr/>
          <p:nvPr/>
        </p:nvSpPr>
        <p:spPr>
          <a:xfrm>
            <a:off x="909009" y="2520077"/>
            <a:ext cx="227820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權能審判者</a:t>
            </a:r>
            <a:endParaRPr lang="en-US" sz="2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A78E2E-4970-4094-A3C0-B12DD4449504}"/>
              </a:ext>
            </a:extLst>
          </p:cNvPr>
          <p:cNvSpPr/>
          <p:nvPr/>
        </p:nvSpPr>
        <p:spPr>
          <a:xfrm>
            <a:off x="976565" y="5247634"/>
            <a:ext cx="207671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施恩幫助者</a:t>
            </a:r>
            <a:endParaRPr lang="en-US" sz="2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6735FD-B6C8-4133-BE68-649E0820AB48}"/>
              </a:ext>
            </a:extLst>
          </p:cNvPr>
          <p:cNvSpPr/>
          <p:nvPr/>
        </p:nvSpPr>
        <p:spPr>
          <a:xfrm>
            <a:off x="982562" y="3836743"/>
            <a:ext cx="217949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親密看顧者</a:t>
            </a:r>
            <a:endParaRPr lang="en-US" sz="2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EC702A-0027-40E6-8B46-0ECE2E694E49}"/>
              </a:ext>
            </a:extLst>
          </p:cNvPr>
          <p:cNvSpPr/>
          <p:nvPr/>
        </p:nvSpPr>
        <p:spPr>
          <a:xfrm>
            <a:off x="7626987" y="3683702"/>
            <a:ext cx="227820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聖潔公義者</a:t>
            </a:r>
            <a:endParaRPr lang="en-US" sz="28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A88255-B232-454F-B865-7AEE23DD031A}"/>
              </a:ext>
            </a:extLst>
          </p:cNvPr>
          <p:cNvSpPr/>
          <p:nvPr/>
        </p:nvSpPr>
        <p:spPr>
          <a:xfrm>
            <a:off x="7663298" y="5216253"/>
            <a:ext cx="212493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丰盛獎賞者</a:t>
            </a:r>
            <a:endParaRPr lang="en-US" sz="28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94C6A2-F74C-493F-8F00-FE61615C16ED}"/>
              </a:ext>
            </a:extLst>
          </p:cNvPr>
          <p:cNvSpPr/>
          <p:nvPr/>
        </p:nvSpPr>
        <p:spPr>
          <a:xfrm>
            <a:off x="4609863" y="4283281"/>
            <a:ext cx="1702443" cy="10494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耶  救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穌  主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3D1A7AA0-B0A1-4168-BB4A-AEF06877E5F9}"/>
              </a:ext>
            </a:extLst>
          </p:cNvPr>
          <p:cNvSpPr/>
          <p:nvPr/>
        </p:nvSpPr>
        <p:spPr>
          <a:xfrm rot="17597332">
            <a:off x="3776317" y="2794040"/>
            <a:ext cx="305667" cy="10704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C78BE496-ED2D-4F45-BAD7-14F8F13346D1}"/>
              </a:ext>
            </a:extLst>
          </p:cNvPr>
          <p:cNvSpPr/>
          <p:nvPr/>
        </p:nvSpPr>
        <p:spPr>
          <a:xfrm rot="15122017">
            <a:off x="3738259" y="4859345"/>
            <a:ext cx="305667" cy="12053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5AA409A6-9EFE-42DD-A9F8-AAB15922DE7E}"/>
              </a:ext>
            </a:extLst>
          </p:cNvPr>
          <p:cNvSpPr/>
          <p:nvPr/>
        </p:nvSpPr>
        <p:spPr>
          <a:xfrm rot="16200000">
            <a:off x="3789560" y="3720201"/>
            <a:ext cx="305667" cy="107761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2611F745-640A-4D43-BDF4-F4D63B8288ED}"/>
              </a:ext>
            </a:extLst>
          </p:cNvPr>
          <p:cNvSpPr/>
          <p:nvPr/>
        </p:nvSpPr>
        <p:spPr>
          <a:xfrm rot="5400000">
            <a:off x="6845447" y="3755673"/>
            <a:ext cx="305667" cy="10910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121E2B22-4527-4D2A-B7CD-8E7B8575438D}"/>
              </a:ext>
            </a:extLst>
          </p:cNvPr>
          <p:cNvSpPr/>
          <p:nvPr/>
        </p:nvSpPr>
        <p:spPr>
          <a:xfrm rot="6737533">
            <a:off x="6807020" y="4919323"/>
            <a:ext cx="305667" cy="11369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195B878-E195-480E-AE48-67502B3710B0}"/>
              </a:ext>
            </a:extLst>
          </p:cNvPr>
          <p:cNvSpPr/>
          <p:nvPr/>
        </p:nvSpPr>
        <p:spPr>
          <a:xfrm>
            <a:off x="7626987" y="2354977"/>
            <a:ext cx="227820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全知明察者</a:t>
            </a:r>
            <a:endParaRPr lang="en-US" sz="2800" dirty="0"/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8649F4D4-C691-48CB-9DF8-C85AD6951A7A}"/>
              </a:ext>
            </a:extLst>
          </p:cNvPr>
          <p:cNvSpPr/>
          <p:nvPr/>
        </p:nvSpPr>
        <p:spPr>
          <a:xfrm rot="4249320">
            <a:off x="6911982" y="2791804"/>
            <a:ext cx="305667" cy="10725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2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8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7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5B321-D804-4BE1-B920-49E922F9E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36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獵人與大熊</a:t>
            </a:r>
            <a:endParaRPr lang="en-US" sz="3600" dirty="0">
              <a:solidFill>
                <a:srgbClr val="FFFFFF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2AA6C1-4DC3-4BDC-A9B8-3531821A9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69" r="10245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4B9A85-D1C2-4ACA-88C5-7B533DB73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52" y="942538"/>
            <a:ext cx="7163222" cy="495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2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194730" y="231657"/>
            <a:ext cx="118025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信息经文 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启示录</a:t>
            </a:r>
            <a:endParaRPr lang="en-US" altLang="zh-CN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2:12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「你要寫信給</a:t>
            </a:r>
            <a:r>
              <a:rPr lang="zh-TW" altLang="en-US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別迦摩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教會的使者，說：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『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那有兩刃利劍的，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說：</a:t>
            </a:r>
          </a:p>
          <a:p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2:13 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我知道你的居所，就是有撒但座位之處；當我忠心的見證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人安提帕在你們中間、撒但所住的地方被殺之時，你還堅守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我的名，沒有棄絕我的道。</a:t>
            </a:r>
          </a:p>
          <a:p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2:14 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然而，有幾件事我要責備你：因為在你那裡有人服從了巴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蘭的教訓；這巴蘭曾教導巴勒將絆腳石放在以色列人面前，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叫他們吃祭偶像之物，行姦淫的事。</a:t>
            </a:r>
          </a:p>
          <a:p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2:15 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你那裡也有人照樣服從了尼哥拉一黨人的教訓。</a:t>
            </a:r>
          </a:p>
        </p:txBody>
      </p:sp>
    </p:spTree>
    <p:extLst>
      <p:ext uri="{BB962C8B-B14F-4D97-AF65-F5344CB8AC3E}">
        <p14:creationId xmlns:p14="http://schemas.microsoft.com/office/powerpoint/2010/main" val="1610590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194730" y="231657"/>
            <a:ext cx="118025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信息经文 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启示录</a:t>
            </a:r>
            <a:endParaRPr lang="en-US" altLang="zh-CN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2:16 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所以，你當悔改；若不悔改，我就快臨到你那裡，用我口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中的劍攻擊他們。</a:t>
            </a:r>
            <a:endParaRPr lang="en-US" altLang="zh-TW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TW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2:17 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聖靈向眾教會所說的話，凡有耳的，就應當聽！得勝的，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我必將那隱藏的嗎哪賜給他，並賜他一塊白石，石上寫著新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名；除了那領受的以外，沒有人能認識。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』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2712116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284792" y="269463"/>
            <a:ext cx="1162241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前言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: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FA5D3-9B8B-4573-9F9A-F0E90AAB6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704" y="205423"/>
            <a:ext cx="8855901" cy="70127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A72804-88A1-45AA-BD6B-70B7A77C8C39}"/>
              </a:ext>
            </a:extLst>
          </p:cNvPr>
          <p:cNvSpPr/>
          <p:nvPr/>
        </p:nvSpPr>
        <p:spPr>
          <a:xfrm>
            <a:off x="284792" y="1175294"/>
            <a:ext cx="3422912" cy="5073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七個代表性的教會之一</a:t>
            </a:r>
            <a:endParaRPr lang="en-US" altLang="zh-TW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亞西亞省首府，建於山上，為歷史名都。</a:t>
            </a:r>
          </a:p>
          <a:p>
            <a:pPr marL="285750" indent="-285750">
              <a:lnSpc>
                <a:spcPct val="120000"/>
              </a:lnSpc>
              <a:spcAft>
                <a:spcPct val="20000"/>
              </a:spcAft>
              <a:buFont typeface="Wingdings" panose="05000000000000000000" pitchFamily="2" charset="2"/>
              <a:buChar char="v"/>
            </a:pPr>
            <a: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商業不如以弗所和示每拿發達，文化卻首屈一指</a:t>
            </a:r>
            <a:endParaRPr lang="en-US" altLang="zh-TW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ct val="20000"/>
              </a:spcAft>
              <a:buFont typeface="Wingdings" panose="05000000000000000000" pitchFamily="2" charset="2"/>
              <a:buChar char="v"/>
            </a:pPr>
            <a: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擁有舉世馳名的圖書館，規模僅次於埃及亞歷山太圖書館。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18CABB-98B8-4BCE-8305-7EF7E300AE26}"/>
              </a:ext>
            </a:extLst>
          </p:cNvPr>
          <p:cNvSpPr/>
          <p:nvPr/>
        </p:nvSpPr>
        <p:spPr>
          <a:xfrm>
            <a:off x="5656516" y="2595500"/>
            <a:ext cx="878961" cy="5517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604DE9-FB37-4E7D-B5A4-287F220DF019}"/>
              </a:ext>
            </a:extLst>
          </p:cNvPr>
          <p:cNvSpPr/>
          <p:nvPr/>
        </p:nvSpPr>
        <p:spPr>
          <a:xfrm>
            <a:off x="5305923" y="1899862"/>
            <a:ext cx="878961" cy="5517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88B0B0-B996-40F9-87A6-7B98FA69C2AE}"/>
              </a:ext>
            </a:extLst>
          </p:cNvPr>
          <p:cNvSpPr/>
          <p:nvPr/>
        </p:nvSpPr>
        <p:spPr>
          <a:xfrm>
            <a:off x="6372140" y="1805256"/>
            <a:ext cx="738970" cy="5517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75A151-7752-42B7-B876-E836361D72CF}"/>
              </a:ext>
            </a:extLst>
          </p:cNvPr>
          <p:cNvSpPr/>
          <p:nvPr/>
        </p:nvSpPr>
        <p:spPr>
          <a:xfrm>
            <a:off x="7142149" y="2929231"/>
            <a:ext cx="878961" cy="5517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FF0F43-811B-4988-9BF1-165ABC567A7B}"/>
              </a:ext>
            </a:extLst>
          </p:cNvPr>
          <p:cNvSpPr/>
          <p:nvPr/>
        </p:nvSpPr>
        <p:spPr>
          <a:xfrm>
            <a:off x="6195519" y="899425"/>
            <a:ext cx="1137095" cy="5517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7D24B3-2FFE-43E2-B26B-2987F3C064B0}"/>
              </a:ext>
            </a:extLst>
          </p:cNvPr>
          <p:cNvSpPr/>
          <p:nvPr/>
        </p:nvSpPr>
        <p:spPr>
          <a:xfrm>
            <a:off x="7130616" y="2005762"/>
            <a:ext cx="1109617" cy="5517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978CBED-9BD6-4FFA-989F-31003B749649}"/>
              </a:ext>
            </a:extLst>
          </p:cNvPr>
          <p:cNvSpPr/>
          <p:nvPr/>
        </p:nvSpPr>
        <p:spPr>
          <a:xfrm>
            <a:off x="4224910" y="4124992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A54BCA5-1C49-460B-9325-B261477FCB7C}"/>
              </a:ext>
            </a:extLst>
          </p:cNvPr>
          <p:cNvSpPr/>
          <p:nvPr/>
        </p:nvSpPr>
        <p:spPr>
          <a:xfrm>
            <a:off x="5217035" y="604875"/>
            <a:ext cx="878961" cy="5517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2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090BAF-E858-4CC8-9170-287443E26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為敬拜該撒的中心</a:t>
            </a:r>
            <a:b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</a:br>
            <a:r>
              <a:rPr lang="en-US" altLang="zh-TW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 </a:t>
            </a:r>
            <a:b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</a:b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第一座敬拜活人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皇帝該撒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)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的寺庙</a:t>
            </a:r>
            <a:b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D5CB8F8-461F-490D-9E17-C875254DC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F5F71FBA-42C8-4236-B31A-3FEA7C413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835134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敬拜</a:t>
            </a:r>
            <a:br>
              <a:rPr lang="zh-TW" altLang="en-US" sz="32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altLang="zh-TW" sz="3200" dirty="0">
              <a:solidFill>
                <a:srgbClr val="FFFFFF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32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雅典娜（</a:t>
            </a:r>
            <a:r>
              <a:rPr lang="en-US" sz="32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Athena）</a:t>
            </a:r>
          </a:p>
          <a:p>
            <a:r>
              <a:rPr lang="zh-TW" altLang="en-US" sz="32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阿斯克利皮奥斯（</a:t>
            </a:r>
            <a:r>
              <a:rPr lang="en-US" sz="3200" dirty="0" err="1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Asklepios</a:t>
            </a:r>
            <a:r>
              <a:rPr lang="en-US" sz="32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r>
              <a:rPr lang="zh-TW" altLang="en-US" sz="32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醫治之神 </a:t>
            </a:r>
            <a:r>
              <a:rPr lang="en-US" altLang="zh-TW" sz="32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TW" altLang="en-US" sz="32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蛇</a:t>
            </a:r>
            <a:r>
              <a:rPr lang="en-US" altLang="zh-TW" sz="32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endParaRPr lang="en-US" sz="3200" dirty="0">
              <a:solidFill>
                <a:srgbClr val="FFFFFF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32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狄厄尼索斯（</a:t>
            </a:r>
            <a:r>
              <a:rPr lang="en-US" sz="3200" dirty="0" err="1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Dionysos</a:t>
            </a:r>
            <a:r>
              <a:rPr lang="en-US" sz="32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</a:p>
          <a:p>
            <a:r>
              <a:rPr lang="zh-TW" altLang="en-US" sz="32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宙斯（</a:t>
            </a:r>
            <a:r>
              <a:rPr lang="en-US" sz="32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Zeus）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57C7B4-1A0D-4251-A5EB-99BB160471D0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4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364996" y="355060"/>
            <a:ext cx="11597359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証道信息：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1.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嘉勉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-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持守真理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CN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2:12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「你要寫信給</a:t>
            </a:r>
            <a:r>
              <a:rPr lang="zh-TW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別迦摩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教會的使者，說：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『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那有兩刃利劍的，</a:t>
            </a:r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說：</a:t>
            </a: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2:13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我知道你的居所，就是有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撒但座位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之處；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當我忠心的見證人安提帕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在你們中間、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撒但所住的地方被殺之時，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你還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堅守我的名，沒有棄絕我的道。</a:t>
            </a:r>
          </a:p>
          <a:p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TW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耶穌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權能審判者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: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那有兩刃利劍的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(1:16	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他右手拿著七星，從他口中出來一把兩刃的利劍；面貌如同烈日放光。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)</a:t>
            </a:r>
          </a:p>
          <a:p>
            <a:endParaRPr lang="en-US" altLang="zh-TW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撒但座位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敬拜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1)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宙斯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2)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阿斯克利皮奥斯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(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蛇）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3)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該撒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安提帕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對主忠心而殉道的見證人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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被多米仙所害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別迦摩信徒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堅守主的名，沒有棄絕主的道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CN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F69DC4-28D3-427A-813A-D8CFC9FEA61F}"/>
              </a:ext>
            </a:extLst>
          </p:cNvPr>
          <p:cNvCxnSpPr/>
          <p:nvPr/>
        </p:nvCxnSpPr>
        <p:spPr>
          <a:xfrm>
            <a:off x="724619" y="2967487"/>
            <a:ext cx="110073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A945CEA1-562E-421A-9982-F92236B31995}"/>
              </a:ext>
            </a:extLst>
          </p:cNvPr>
          <p:cNvSpPr/>
          <p:nvPr/>
        </p:nvSpPr>
        <p:spPr>
          <a:xfrm>
            <a:off x="9299864" y="5091396"/>
            <a:ext cx="2794600" cy="1672938"/>
          </a:xfrm>
          <a:prstGeom prst="wedgeEllipseCallout">
            <a:avLst>
              <a:gd name="adj1" fmla="val -248127"/>
              <a:gd name="adj2" fmla="val -6984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權力、知識、情慾、健康</a:t>
            </a:r>
            <a:endParaRPr lang="en-US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059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D935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D935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D9359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8F59-E842-4C38-ACDC-9F7185959B32}"/>
              </a:ext>
            </a:extLst>
          </p:cNvPr>
          <p:cNvSpPr/>
          <p:nvPr/>
        </p:nvSpPr>
        <p:spPr>
          <a:xfrm>
            <a:off x="97536" y="85344"/>
            <a:ext cx="11997084" cy="6678990"/>
          </a:xfrm>
          <a:prstGeom prst="rect">
            <a:avLst/>
          </a:prstGeom>
          <a:noFill/>
          <a:ln w="571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96F0-CE90-444D-8662-54C3985EF4B4}"/>
              </a:ext>
            </a:extLst>
          </p:cNvPr>
          <p:cNvSpPr txBox="1"/>
          <p:nvPr/>
        </p:nvSpPr>
        <p:spPr>
          <a:xfrm>
            <a:off x="364996" y="355060"/>
            <a:ext cx="11597359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証道信息：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1.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嘉勉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持守真理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CN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2:12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「你要寫信給</a:t>
            </a:r>
            <a:r>
              <a:rPr lang="zh-TW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別迦摩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教會的使者，說：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『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那有兩刃利劍的，</a:t>
            </a:r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說：</a:t>
            </a:r>
          </a:p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2:13 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我知道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你的居所，就是有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撒但座位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之處；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當我忠心的見證人安提帕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在你們中間、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撒但所住的地方被殺之時，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你還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堅守我的名，沒有棄絕我的道。</a:t>
            </a:r>
          </a:p>
          <a:p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耶穌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 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全知明察者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: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我知道你的居所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TW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撒但對抗上帝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我們的居所撒但座位之處 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; 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撒但所住的地方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80%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的宗教歧视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是反对基督徒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90%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因宗教信仰被杀的人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是基督徒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今年基督徒殉道人数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 10 - 15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万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「亲爱的弟兄啊，有火炼的试验临到你们，不要以为奇怪」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（彼前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4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：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12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sym typeface="Wingdings" panose="05000000000000000000" pitchFamily="2" charset="2"/>
              </a:rPr>
              <a:t>）</a:t>
            </a: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sym typeface="Wingdings" panose="05000000000000000000" pitchFamily="2" charset="2"/>
            </a:endParaRPr>
          </a:p>
          <a:p>
            <a:endParaRPr lang="en-US" altLang="zh-CN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F69DC4-28D3-427A-813A-D8CFC9FEA61F}"/>
              </a:ext>
            </a:extLst>
          </p:cNvPr>
          <p:cNvCxnSpPr/>
          <p:nvPr/>
        </p:nvCxnSpPr>
        <p:spPr>
          <a:xfrm>
            <a:off x="724619" y="2967487"/>
            <a:ext cx="110073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7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7265</TotalTime>
  <Words>1539</Words>
  <Application>Microsoft Office PowerPoint</Application>
  <PresentationFormat>Widescreen</PresentationFormat>
  <Paragraphs>202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duanningmaobixingsu</vt:lpstr>
      <vt:lpstr>KaiTi</vt:lpstr>
      <vt:lpstr>新細明體</vt:lpstr>
      <vt:lpstr>Arial</vt:lpstr>
      <vt:lpstr>Arial Black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獵人與大熊</vt:lpstr>
      <vt:lpstr>PowerPoint Presentation</vt:lpstr>
      <vt:lpstr>PowerPoint Presentation</vt:lpstr>
      <vt:lpstr>PowerPoint Presentation</vt:lpstr>
      <vt:lpstr>為敬拜該撒的中心   第一座敬拜活人(皇帝該撒)的寺庙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Shieh, Ting-Wei (Nokia - US/Raleigh)</dc:creator>
  <cp:lastModifiedBy>Pai Lien Chen</cp:lastModifiedBy>
  <cp:revision>346</cp:revision>
  <dcterms:created xsi:type="dcterms:W3CDTF">2018-03-07T02:37:04Z</dcterms:created>
  <dcterms:modified xsi:type="dcterms:W3CDTF">2018-10-14T02:29:30Z</dcterms:modified>
</cp:coreProperties>
</file>