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3" r:id="rId1"/>
  </p:sldMasterIdLst>
  <p:notesMasterIdLst>
    <p:notesMasterId r:id="rId14"/>
  </p:notes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NGZHI LI" initials="HL" lastIdx="1" clrIdx="0">
    <p:extLst>
      <p:ext uri="{19B8F6BF-5375-455C-9EA6-DF929625EA0E}">
        <p15:presenceInfo xmlns:p15="http://schemas.microsoft.com/office/powerpoint/2012/main" userId="133983366_tp_dropbox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33CC33"/>
    <a:srgbClr val="1C1C1C"/>
    <a:srgbClr val="000000"/>
    <a:srgbClr val="CCFF33"/>
    <a:srgbClr val="29292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66" autoAdjust="0"/>
    <p:restoredTop sz="86369" autoAdjust="0"/>
  </p:normalViewPr>
  <p:slideViewPr>
    <p:cSldViewPr>
      <p:cViewPr varScale="1">
        <p:scale>
          <a:sx n="74" d="100"/>
          <a:sy n="74" d="100"/>
        </p:scale>
        <p:origin x="98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1B041A0-6BDD-4989-B53F-D51A10EF3F9F}" type="datetimeFigureOut">
              <a:rPr lang="en-US"/>
              <a:pPr>
                <a:defRPr/>
              </a:pPr>
              <a:t>10/21/2018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76A99C-41FF-4FCE-A064-8C98EA388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12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A0377-95E4-4804-8FEA-A006B927D1C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9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71997-E90A-4FB7-849B-117E08C0445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66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7FEA-FC0C-4C8F-9E40-92F957116D2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74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51F93-A488-4691-BE0A-5F42867D45C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29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42529-16ED-45F8-A83C-E6D3465153E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0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EDE6E-B210-48D9-99E9-92F55E2091C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3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2DBB7-0A14-4D64-A155-47B009F17B5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79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B7E87-A43A-43F9-A077-6BF2B86CB47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8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01005-0B06-460B-825E-CADBD4683A6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40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AE6A3-DDA4-4FDC-9010-60C54E45AA4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19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469AC-C332-4386-8AEE-B870F5401B0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5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C8FD83-AB6D-4982-AB45-C980560850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kumimoji="1" lang="en-US" altLang="zh-TW" b="0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2769C1A-367D-4B7C-A03A-9BCAD5F4F0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kumimoji="1" lang="en-US" altLang="zh-TW" b="0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D082EAB-0E8E-472D-A8AC-539A5F05E8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DD4A6E7-71B9-4F07-B452-CEAD543792D2}" type="slidenum">
              <a:rPr kumimoji="1" lang="en-US" altLang="zh-TW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kumimoji="1" lang="en-US" altLang="zh-TW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02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04" r:id="rId1"/>
    <p:sldLayoutId id="2147484905" r:id="rId2"/>
    <p:sldLayoutId id="2147484906" r:id="rId3"/>
    <p:sldLayoutId id="2147484907" r:id="rId4"/>
    <p:sldLayoutId id="2147484908" r:id="rId5"/>
    <p:sldLayoutId id="2147484909" r:id="rId6"/>
    <p:sldLayoutId id="2147484910" r:id="rId7"/>
    <p:sldLayoutId id="2147484911" r:id="rId8"/>
    <p:sldLayoutId id="2147484912" r:id="rId9"/>
    <p:sldLayoutId id="2147484913" r:id="rId10"/>
    <p:sldLayoutId id="21474849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christimages.org/images_crucifixion/Carl-Bloch-Peters-Denial-of-Jesus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http://freechristimages.org/images_crucifixion/Peters-Denial-Carl-Bloch.jpg" TargetMode="Externa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ualbiblealive.com/search_results.ph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7013"/>
            <a:ext cx="9324975" cy="708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620713"/>
            <a:ext cx="7485062" cy="1685925"/>
          </a:xfrm>
        </p:spPr>
        <p:txBody>
          <a:bodyPr/>
          <a:lstStyle/>
          <a:p>
            <a:pPr eaLnBrk="1" hangingPunct="1"/>
            <a:br>
              <a:rPr lang="en-US" altLang="zh-TW" b="1">
                <a:solidFill>
                  <a:schemeClr val="accent2"/>
                </a:solidFill>
              </a:rPr>
            </a:br>
            <a:br>
              <a:rPr lang="en-US" altLang="zh-TW" b="1">
                <a:solidFill>
                  <a:schemeClr val="accent2"/>
                </a:solidFill>
              </a:rPr>
            </a:br>
            <a:r>
              <a:rPr lang="zh-TW" altLang="en-US" sz="54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中华浸信会</a:t>
            </a:r>
            <a:br>
              <a:rPr lang="zh-TW" altLang="en-US" sz="48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b="1">
                <a:solidFill>
                  <a:schemeClr val="accent2"/>
                </a:solidFill>
              </a:rPr>
            </a:br>
            <a:br>
              <a:rPr lang="zh-TW" altLang="en-US" b="1">
                <a:solidFill>
                  <a:schemeClr val="accent2"/>
                </a:solidFill>
              </a:rPr>
            </a:br>
            <a:endParaRPr lang="zh-TW" altLang="en-US" b="1">
              <a:solidFill>
                <a:schemeClr val="accent2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492375"/>
            <a:ext cx="6369050" cy="2519363"/>
          </a:xfrm>
        </p:spPr>
        <p:txBody>
          <a:bodyPr/>
          <a:lstStyle/>
          <a:p>
            <a:pPr eaLnBrk="1" hangingPunct="1"/>
            <a:r>
              <a:rPr lang="zh-TW" altLang="en-US" sz="36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主后二零一八年十月十七日</a:t>
            </a:r>
          </a:p>
          <a:p>
            <a:pPr eaLnBrk="1" hangingPunct="1"/>
            <a:r>
              <a:rPr lang="zh-CN" altLang="en-US" sz="36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讲题：再给我一次机会</a:t>
            </a:r>
          </a:p>
          <a:p>
            <a:pPr eaLnBrk="1" hangingPunct="1"/>
            <a:r>
              <a:rPr lang="zh-TW" altLang="zh-TW" sz="3600" b="1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林 恂 牧師 </a:t>
            </a:r>
            <a:r>
              <a:rPr lang="en-US" altLang="zh-TW" sz="3600" b="1" i="1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Serena Lin, D.D.</a:t>
            </a:r>
          </a:p>
        </p:txBody>
      </p:sp>
      <p:pic>
        <p:nvPicPr>
          <p:cNvPr id="3077" name="Picture 6" descr="MC90044141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24400"/>
            <a:ext cx="1822450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MC900084194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205038"/>
            <a:ext cx="1493838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5340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0"/>
            <a:ext cx="7772400" cy="1628775"/>
          </a:xfrm>
        </p:spPr>
        <p:txBody>
          <a:bodyPr/>
          <a:lstStyle/>
          <a:p>
            <a:pPr eaLnBrk="1" hangingPunct="1"/>
            <a:r>
              <a:rPr lang="zh-TW" altLang="en-US" sz="4000" b="1">
                <a:solidFill>
                  <a:srgbClr val="000099"/>
                </a:solidFill>
                <a:ea typeface="標楷體" panose="03000509000000000000" pitchFamily="65" charset="-120"/>
              </a:rPr>
              <a:t>第三景─终于陷入绝境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557338"/>
            <a:ext cx="8642350" cy="508952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约翰福音十八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27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节「约翰福音十八有大祭司的一个仆人，是彼得削掉耳朵那人的亲属，说：“我不是看见你同他在园子里吗？”彼得又不承认。立时鸡就叫了。 」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路加福音廿二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60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61a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「彼得说：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你这个人，我不晓得你说的是甚么。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正说话之间，鸡就叫了。主转过身来，看彼得。」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62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「他就出去痛哭。」</a:t>
            </a:r>
          </a:p>
          <a:p>
            <a:pPr algn="l" eaLnBrk="1" hangingPunct="1">
              <a:lnSpc>
                <a:spcPct val="80000"/>
              </a:lnSpc>
            </a:pPr>
            <a:endParaRPr lang="zh-CN" altLang="zh-TW" sz="2800" b="1">
              <a:solidFill>
                <a:srgbClr val="00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b="1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反思：属灵原则─经过一程属灵高峰之后，仍有可能步入惨痛的失败；但是，即使陷入再大的罪，仍可经历无法测度的饶恕之恩。</a:t>
            </a:r>
          </a:p>
        </p:txBody>
      </p:sp>
    </p:spTree>
    <p:extLst>
      <p:ext uri="{BB962C8B-B14F-4D97-AF65-F5344CB8AC3E}">
        <p14:creationId xmlns:p14="http://schemas.microsoft.com/office/powerpoint/2010/main" val="1553296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188913"/>
            <a:ext cx="7772400" cy="1152525"/>
          </a:xfrm>
        </p:spPr>
        <p:txBody>
          <a:bodyPr/>
          <a:lstStyle/>
          <a:p>
            <a:pPr eaLnBrk="1" hangingPunct="1"/>
            <a:r>
              <a:rPr lang="en-US" altLang="zh-TW" b="1">
                <a:solidFill>
                  <a:schemeClr val="accent2"/>
                </a:solidFill>
                <a:latin typeface="Monotype Corsiva" panose="03010101010201010101" pitchFamily="66" charset="0"/>
              </a:rPr>
              <a:t>Peter's Denial, Carl Heinrich Bloch</a:t>
            </a:r>
            <a:r>
              <a:rPr lang="en-US" altLang="zh-TW"/>
              <a:t>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5445125"/>
            <a:ext cx="7921625" cy="1412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600">
              <a:solidFill>
                <a:schemeClr val="accent2"/>
              </a:solidFill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600">
                <a:solidFill>
                  <a:schemeClr val="accent2"/>
                </a:solidFill>
                <a:latin typeface="Monotype Corsiva" panose="03010101010201010101" pitchFamily="66" charset="0"/>
              </a:rPr>
              <a:t>Carl Heinrich Bloch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rgbClr val="000000"/>
              </a:solidFill>
            </a:endParaRPr>
          </a:p>
        </p:txBody>
      </p:sp>
      <p:pic>
        <p:nvPicPr>
          <p:cNvPr id="13318" name="Picture 5" descr="Peter's Denial, Carl Bloch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268413"/>
            <a:ext cx="5329237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1798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176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549275"/>
            <a:ext cx="7772400" cy="1685925"/>
          </a:xfrm>
        </p:spPr>
        <p:txBody>
          <a:bodyPr/>
          <a:lstStyle/>
          <a:p>
            <a:pPr eaLnBrk="1" hangingPunct="1"/>
            <a:r>
              <a:rPr lang="zh-TW" altLang="en-US" b="1">
                <a:solidFill>
                  <a:srgbClr val="000099"/>
                </a:solidFill>
                <a:ea typeface="標楷體" panose="03000509000000000000" pitchFamily="65" charset="-120"/>
              </a:rPr>
              <a:t>结语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844675"/>
            <a:ext cx="7777162" cy="37941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zh-TW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马可福音十六章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节说「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去告诉祂的门徒和彼得，说：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祂在你们以先往</a:t>
            </a:r>
            <a:r>
              <a:rPr lang="zh-TW" altLang="en-US" sz="2800" b="1" u="sng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加利利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去。在那里你们要见祂，正如祂从前所告诉你们的。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」换言之，「把所有离弃我的门徒都召聚起来─特别要告诉</a:t>
            </a:r>
            <a:r>
              <a:rPr lang="zh-TW" altLang="en-US" sz="2800" b="1" u="sng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来见我。」</a:t>
            </a:r>
          </a:p>
          <a:p>
            <a:pPr algn="l" eaLnBrk="1" hangingPunct="1">
              <a:lnSpc>
                <a:spcPct val="90000"/>
              </a:lnSpc>
            </a:pPr>
            <a:r>
              <a:rPr lang="zh-TW" altLang="en-US" sz="2800" b="1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主耶稣的心意是要再次呼召彼得─回到他的事奉岗位。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TW" sz="1600" b="1">
                <a:solidFill>
                  <a:srgbClr val="000099"/>
                </a:solidFill>
              </a:rPr>
              <a:t>http://www.youtube.com/watch?v=GYMLMj-SibU</a:t>
            </a:r>
          </a:p>
        </p:txBody>
      </p:sp>
      <p:sp>
        <p:nvSpPr>
          <p:cNvPr id="14341" name="Rectangle 20">
            <a:hlinkClick r:id="rId3"/>
          </p:cNvPr>
          <p:cNvSpPr>
            <a:spLocks noChangeArrowheads="1"/>
          </p:cNvSpPr>
          <p:nvPr/>
        </p:nvSpPr>
        <p:spPr bwMode="auto">
          <a:xfrm>
            <a:off x="0" y="2195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rgbClr val="000000"/>
              </a:solidFill>
            </a:endParaRPr>
          </a:p>
        </p:txBody>
      </p:sp>
      <p:pic>
        <p:nvPicPr>
          <p:cNvPr id="14342" name="Picture 21" descr="peter, Jesus, sea, Galilee, sea of galilee, feed, sheep, john 21: 15-25, seas, feed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940300"/>
            <a:ext cx="28082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06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72400" cy="1470025"/>
          </a:xfrm>
        </p:spPr>
        <p:txBody>
          <a:bodyPr/>
          <a:lstStyle/>
          <a:p>
            <a:pPr eaLnBrk="1" hangingPunct="1"/>
            <a:r>
              <a:rPr lang="zh-CN" altLang="en-US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约翰福音十八</a:t>
            </a:r>
            <a:r>
              <a:rPr lang="en-US" altLang="zh-CN" b="1">
                <a:solidFill>
                  <a:srgbClr val="000099"/>
                </a:solidFill>
                <a:latin typeface="Modern No. 20" panose="02070704070505020303" pitchFamily="18" charset="0"/>
                <a:ea typeface="標楷體" panose="03000509000000000000" pitchFamily="65" charset="-120"/>
              </a:rPr>
              <a:t>15-27</a:t>
            </a:r>
            <a:endParaRPr lang="en-US" altLang="zh-TW" b="1">
              <a:solidFill>
                <a:srgbClr val="000099"/>
              </a:solidFill>
              <a:latin typeface="Modern No. 20" panose="02070704070505020303" pitchFamily="18" charset="0"/>
              <a:ea typeface="標楷體" panose="03000509000000000000" pitchFamily="65" charset="-12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00113" y="1628775"/>
            <a:ext cx="7840662" cy="49688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zh-CN" altLang="en-US" sz="2000" b="1">
              <a:solidFill>
                <a:srgbClr val="000099"/>
              </a:solidFill>
              <a:latin typeface="SimSun" panose="02010600030101010101" pitchFamily="2" charset="-122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r>
              <a:rPr lang="zh-CN" altLang="en-US" sz="24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「西门彼得跟着耶稣，还有一个门徒跟着。那门徒是大祭司所认识的，他就同耶稣进了大祭司的院子，彼得却站在门外。大祭司所认识的那个门徒出来，和看门的使女说了一声，就领彼得进去。那看门的使女对彼得说：“你不也是这人的门徒吗？＂他说：“我不是。＂仆人和差役因为天冷，就生了炭火，站在哪里烤火，彼得也同他们站着烤火。大祭司就以耶稣的门徒和他的教训盘问他。耶稣回答说：“我从来是明明地对世人说话。我常在会堂和殿里，就是犹太人聚集的地方教训人，我在暗地里并没有说什么你为什么问我呢？可以问那听见的人，我对他们说的是什么；我所说的，他们都知道。＂</a:t>
            </a:r>
            <a:endParaRPr lang="zh-TW" altLang="en-US" sz="2400" b="1">
              <a:solidFill>
                <a:srgbClr val="000099"/>
              </a:solidFill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499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72400" cy="1470025"/>
          </a:xfrm>
        </p:spPr>
        <p:txBody>
          <a:bodyPr/>
          <a:lstStyle/>
          <a:p>
            <a:pPr eaLnBrk="1" hangingPunct="1"/>
            <a:r>
              <a:rPr lang="zh-CN" altLang="en-US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约翰福音十八</a:t>
            </a:r>
            <a:r>
              <a:rPr lang="en-US" altLang="zh-CN" b="1">
                <a:solidFill>
                  <a:srgbClr val="000099"/>
                </a:solidFill>
                <a:latin typeface="Modern No. 20" panose="02070704070505020303" pitchFamily="18" charset="0"/>
                <a:ea typeface="標楷體" panose="03000509000000000000" pitchFamily="65" charset="-120"/>
              </a:rPr>
              <a:t>15-27</a:t>
            </a:r>
            <a:endParaRPr lang="en-US" altLang="zh-TW" b="1">
              <a:solidFill>
                <a:srgbClr val="000099"/>
              </a:solidFill>
              <a:latin typeface="Modern No. 20" panose="02070704070505020303" pitchFamily="18" charset="0"/>
              <a:ea typeface="標楷體" panose="03000509000000000000" pitchFamily="65" charset="-12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00113" y="1628775"/>
            <a:ext cx="7840662" cy="49688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zh-CN" altLang="en-US" sz="2000" b="1">
              <a:solidFill>
                <a:srgbClr val="000099"/>
              </a:solidFill>
              <a:latin typeface="SimSun" panose="02010600030101010101" pitchFamily="2" charset="-122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r>
              <a:rPr lang="zh-CN" altLang="en-US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耶稣说了这话，旁边站着的一个差役用手掌打他，说：“你这样回答大祭司吗？＂耶稣说：“我若说得不是，你可以指证那不是；我若说得是，你为什么打我呢？＂亚那就把耶稣解到大祭司该亚法哪里，仍是捆着解去的。西门彼得正站着烤火，有人对他说：“你不也是他的门徒吗？＂彼得不承认，说：“我不是！＂有大祭司的一个仆人，是彼得削掉耳朵那人的亲属，说：“我不是看见你同他在园</a:t>
            </a:r>
            <a:r>
              <a:rPr lang="zh-TW" altLang="en-US" sz="2800" b="1">
                <a:solidFill>
                  <a:srgbClr val="000099"/>
                </a:solidFill>
                <a:ea typeface="標楷體" panose="03000509000000000000" pitchFamily="65" charset="-120"/>
              </a:rPr>
              <a:t>子裏嗎？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”</a:t>
            </a:r>
            <a:r>
              <a:rPr lang="zh-TW" altLang="en-US" sz="2800" b="1">
                <a:solidFill>
                  <a:srgbClr val="000099"/>
                </a:solidFill>
                <a:ea typeface="標楷體" panose="03000509000000000000" pitchFamily="65" charset="-120"/>
              </a:rPr>
              <a:t>彼得又不承認。立時雞就叫了。」</a:t>
            </a:r>
          </a:p>
        </p:txBody>
      </p:sp>
    </p:spTree>
    <p:extLst>
      <p:ext uri="{BB962C8B-B14F-4D97-AF65-F5344CB8AC3E}">
        <p14:creationId xmlns:p14="http://schemas.microsoft.com/office/powerpoint/2010/main" val="271105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013"/>
            <a:ext cx="914400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72400" cy="1008063"/>
          </a:xfrm>
        </p:spPr>
        <p:txBody>
          <a:bodyPr/>
          <a:lstStyle/>
          <a:p>
            <a:pPr eaLnBrk="1" hangingPunct="1"/>
            <a:r>
              <a:rPr lang="zh-CN" altLang="en-US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属灵失败的前奏</a:t>
            </a:r>
            <a:endParaRPr lang="zh-TW" altLang="en-US" b="1">
              <a:solidFill>
                <a:srgbClr val="000099"/>
              </a:solidFill>
              <a:latin typeface="SimSun" panose="02010600030101010101" pitchFamily="2" charset="-122"/>
              <a:ea typeface="標楷體" panose="03000509000000000000" pitchFamily="65" charset="-12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628775"/>
            <a:ext cx="7921625" cy="3938588"/>
          </a:xfrm>
        </p:spPr>
        <p:txBody>
          <a:bodyPr/>
          <a:lstStyle/>
          <a:p>
            <a:pPr eaLnBrk="1" hangingPunct="1"/>
            <a:r>
              <a:rPr lang="zh-CN" altLang="en-US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第一因素是─过于自信 （马太福音廿六</a:t>
            </a:r>
            <a:r>
              <a:rPr lang="en-US" altLang="zh-CN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33-35a</a:t>
            </a:r>
            <a:r>
              <a:rPr lang="zh-CN" altLang="en-US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）</a:t>
            </a:r>
          </a:p>
          <a:p>
            <a:pPr algn="l" eaLnBrk="1" hangingPunct="1"/>
            <a:r>
              <a:rPr lang="zh-CN" altLang="en-US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耶稣对门徒说：「今夜，你们为我的缘故都要跌倒」（</a:t>
            </a:r>
            <a:r>
              <a:rPr lang="en-US" altLang="zh-CN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V31</a:t>
            </a:r>
            <a:r>
              <a:rPr lang="zh-CN" altLang="en-US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）；彼得回答说：「众人虽然为你的缘故跌倒，我却永不跌倒」（</a:t>
            </a:r>
            <a:r>
              <a:rPr lang="en-US" altLang="zh-CN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V33</a:t>
            </a:r>
            <a:r>
              <a:rPr lang="zh-CN" altLang="en-US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）主耶稣说「我实在告诉你：今夜鸡叫以先，你要三次不认我」（</a:t>
            </a:r>
            <a:r>
              <a:rPr lang="en-US" altLang="zh-CN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v34</a:t>
            </a:r>
            <a:r>
              <a:rPr lang="zh-CN" altLang="en-US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）彼得说</a:t>
            </a:r>
            <a:r>
              <a:rPr lang="en-US" altLang="zh-CN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(V35a)</a:t>
            </a:r>
            <a:r>
              <a:rPr lang="zh-CN" altLang="en-US" sz="2800" b="1">
                <a:solidFill>
                  <a:srgbClr val="000099"/>
                </a:solidFill>
                <a:latin typeface="SimSun" panose="02010600030101010101" pitchFamily="2" charset="-122"/>
                <a:ea typeface="標楷體" panose="03000509000000000000" pitchFamily="65" charset="-120"/>
              </a:rPr>
              <a:t>「我就是必须和祢同死，也总不能不认祢」</a:t>
            </a:r>
            <a:endParaRPr lang="zh-TW" altLang="en-US" sz="2800" b="1">
              <a:solidFill>
                <a:srgbClr val="000099"/>
              </a:solidFill>
              <a:latin typeface="SimSun" panose="02010600030101010101" pitchFamily="2" charset="-122"/>
              <a:ea typeface="標楷體" panose="03000509000000000000" pitchFamily="65" charset="-120"/>
            </a:endParaRPr>
          </a:p>
        </p:txBody>
      </p:sp>
      <p:pic>
        <p:nvPicPr>
          <p:cNvPr id="6149" name="Picture 5" descr="MC900056144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868863"/>
            <a:ext cx="139382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394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72400" cy="1223963"/>
          </a:xfrm>
        </p:spPr>
        <p:txBody>
          <a:bodyPr/>
          <a:lstStyle/>
          <a:p>
            <a:pPr eaLnBrk="1" hangingPunct="1"/>
            <a:r>
              <a:rPr lang="zh-TW" altLang="en-US" b="1">
                <a:solidFill>
                  <a:srgbClr val="000099"/>
                </a:solidFill>
                <a:ea typeface="標楷體" panose="03000509000000000000" pitchFamily="65" charset="-120"/>
              </a:rPr>
              <a:t>属灵失败的前奏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773238"/>
            <a:ext cx="8748712" cy="4176712"/>
          </a:xfrm>
        </p:spPr>
        <p:txBody>
          <a:bodyPr/>
          <a:lstStyle/>
          <a:p>
            <a:pPr eaLnBrk="1" hangingPunct="1"/>
            <a:r>
              <a:rPr lang="zh-TW" altLang="zh-TW" sz="3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第二因素是─不服神 </a:t>
            </a:r>
            <a:r>
              <a:rPr lang="en-US" altLang="zh-TW" sz="3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马可福音十四</a:t>
            </a:r>
            <a:r>
              <a:rPr lang="en-US" altLang="zh-TW" sz="3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31)</a:t>
            </a:r>
          </a:p>
          <a:p>
            <a:pPr algn="l" eaLnBrk="1" hangingPunct="1"/>
            <a:r>
              <a:rPr lang="zh-TW" altLang="en-US" sz="3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（「主啊！祢搞错了</a:t>
            </a:r>
            <a:r>
              <a:rPr lang="en-US" altLang="zh-TW" sz="3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3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祢根本不知道自己在说什么！」）</a:t>
            </a:r>
            <a:r>
              <a:rPr lang="zh-TW" altLang="en-US" sz="3400" b="1">
                <a:solidFill>
                  <a:srgbClr val="000099"/>
                </a:solidFill>
                <a:ea typeface="標楷體" panose="03000509000000000000" pitchFamily="65" charset="-120"/>
              </a:rPr>
              <a:t>挑战神的全能、全知、全爱与主权，实在是揭开了属灵失败的序幕。</a:t>
            </a:r>
            <a:endParaRPr lang="zh-TW" altLang="en-US" sz="3400" b="1">
              <a:solidFill>
                <a:srgbClr val="00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0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第三因素是─疏于祷告（马太福音廿六</a:t>
            </a:r>
            <a:r>
              <a:rPr lang="en-US" altLang="zh-TW" sz="30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40~43</a:t>
            </a:r>
            <a:r>
              <a:rPr lang="zh-TW" altLang="en-US" sz="30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algn="l" eaLnBrk="1" hangingPunct="1"/>
            <a:r>
              <a:rPr lang="zh-TW" altLang="en-US" sz="30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「总要警醒祷告，免得入了迷惑。你们心灵固然愿意，肉体却软弱了。」</a:t>
            </a:r>
          </a:p>
        </p:txBody>
      </p:sp>
      <p:pic>
        <p:nvPicPr>
          <p:cNvPr id="7173" name="Picture 5" descr="MC90020309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5229225"/>
            <a:ext cx="15097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0" descr="MC900295271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765175"/>
            <a:ext cx="1154112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821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333375"/>
            <a:ext cx="7772400" cy="1295400"/>
          </a:xfrm>
        </p:spPr>
        <p:txBody>
          <a:bodyPr/>
          <a:lstStyle/>
          <a:p>
            <a:pPr eaLnBrk="1" hangingPunct="1"/>
            <a:r>
              <a:rPr lang="zh-TW" altLang="en-US" b="1">
                <a:solidFill>
                  <a:srgbClr val="000099"/>
                </a:solidFill>
                <a:ea typeface="標楷體" panose="03000509000000000000" pitchFamily="65" charset="-120"/>
              </a:rPr>
              <a:t>属灵失败的前奏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628775"/>
            <a:ext cx="7632700" cy="401002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zh-TW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第四因素是─我行我素</a:t>
            </a:r>
            <a:endParaRPr lang="zh-TW" altLang="en-US" sz="2800" b="1">
              <a:solidFill>
                <a:srgbClr val="00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当主耶稣说「祷告」─</a:t>
            </a:r>
            <a:r>
              <a:rPr lang="zh-TW" altLang="en-US" sz="2800" b="1" u="sng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睡觉了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当主耶稣说「我要洗你的脚」─</a:t>
            </a:r>
            <a:r>
              <a:rPr lang="zh-TW" altLang="en-US" sz="2800" b="1" u="sng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说「祢 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永不可洗我的脚」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约十三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8)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当主耶稣说「时候到了，人子被卖在罪人手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里了」─ </a:t>
            </a:r>
            <a:r>
              <a:rPr lang="zh-TW" altLang="en-US" sz="2800" b="1" u="sng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拔出刀来，砍掉一个人的耳朵。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当主耶稣说「你会三次否认我」─</a:t>
            </a:r>
            <a:r>
              <a:rPr lang="zh-TW" altLang="en-US" sz="2800" b="1" u="sng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说：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「我和祢一同死，也不会否认祢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</a:p>
        </p:txBody>
      </p:sp>
      <p:pic>
        <p:nvPicPr>
          <p:cNvPr id="8197" name="Picture 14" descr="MC90029553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083175"/>
            <a:ext cx="2368550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231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333375"/>
            <a:ext cx="7772400" cy="1295400"/>
          </a:xfrm>
        </p:spPr>
        <p:txBody>
          <a:bodyPr/>
          <a:lstStyle/>
          <a:p>
            <a:pPr eaLnBrk="1" hangingPunct="1"/>
            <a:r>
              <a:rPr lang="zh-TW" altLang="en-US" b="1">
                <a:solidFill>
                  <a:srgbClr val="000099"/>
                </a:solidFill>
                <a:ea typeface="標楷體" panose="03000509000000000000" pitchFamily="65" charset="-120"/>
              </a:rPr>
              <a:t>击碎→重新再造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628775"/>
            <a:ext cx="7632700" cy="4010025"/>
          </a:xfrm>
        </p:spPr>
        <p:txBody>
          <a:bodyPr/>
          <a:lstStyle/>
          <a:p>
            <a:pPr algn="l" eaLnBrk="1" hangingPunct="1"/>
            <a:endParaRPr lang="en-US" altLang="zh-TW" b="1">
              <a:solidFill>
                <a:srgbClr val="00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/>
            <a:r>
              <a:rPr lang="zh-TW" altLang="en-US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en-US" altLang="zh-TW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我们有这宝贝放在瓦器里，要显明这莫大的能力，是出于神，不是出于我们。」</a:t>
            </a:r>
            <a:r>
              <a:rPr lang="zh-TW" altLang="en-US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林后四</a:t>
            </a:r>
            <a:r>
              <a:rPr lang="en-US" altLang="zh-TW" sz="28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9221" name="Rectangle 12"/>
          <p:cNvSpPr>
            <a:spLocks noChangeArrowheads="1"/>
          </p:cNvSpPr>
          <p:nvPr/>
        </p:nvSpPr>
        <p:spPr bwMode="auto">
          <a:xfrm>
            <a:off x="0" y="3017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rgbClr val="000000"/>
              </a:solidFill>
            </a:endParaRPr>
          </a:p>
        </p:txBody>
      </p:sp>
      <p:pic>
        <p:nvPicPr>
          <p:cNvPr id="9222" name="Picture 24" descr="pot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860800"/>
            <a:ext cx="19907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375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188913"/>
            <a:ext cx="7993063" cy="1008062"/>
          </a:xfrm>
        </p:spPr>
        <p:txBody>
          <a:bodyPr/>
          <a:lstStyle/>
          <a:p>
            <a:pPr eaLnBrk="1" hangingPunct="1"/>
            <a:r>
              <a:rPr lang="zh-TW" altLang="en-US" b="1">
                <a:solidFill>
                  <a:srgbClr val="000099"/>
                </a:solidFill>
                <a:ea typeface="標楷體" panose="03000509000000000000" pitchFamily="65" charset="-120"/>
              </a:rPr>
              <a:t>属灵崩溃的三景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341438"/>
            <a:ext cx="8281987" cy="4297362"/>
          </a:xfrm>
        </p:spPr>
        <p:txBody>
          <a:bodyPr/>
          <a:lstStyle/>
          <a:p>
            <a:pPr algn="l" eaLnBrk="1" hangingPunct="1"/>
            <a:r>
              <a:rPr lang="zh-TW" altLang="zh-TW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第一景─一位女服务员强于百位壮士（马太福音廿六</a:t>
            </a:r>
            <a:r>
              <a:rPr lang="en-US" altLang="zh-TW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69</a:t>
            </a:r>
            <a:r>
              <a:rPr lang="zh-TW" altLang="en-US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）「彼得在外面院子里坐着，有一个使女前来说：</a:t>
            </a:r>
            <a:r>
              <a:rPr lang="en-US" altLang="zh-TW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你素来也是同那加利利人耶稣一伙的。</a:t>
            </a:r>
            <a:r>
              <a:rPr lang="en-US" altLang="zh-TW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」接下去</a:t>
            </a:r>
            <a:r>
              <a:rPr lang="en-US" altLang="zh-TW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(70</a:t>
            </a:r>
            <a:r>
              <a:rPr lang="zh-TW" altLang="en-US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节</a:t>
            </a:r>
            <a:r>
              <a:rPr lang="en-US" altLang="zh-TW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900" b="1" u="sng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</a:t>
            </a:r>
            <a:r>
              <a:rPr lang="zh-TW" altLang="en-US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回答：「</a:t>
            </a:r>
            <a:r>
              <a:rPr lang="zh-TW" altLang="en-US" sz="2900" b="1" u="sng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</a:t>
            </a:r>
            <a:r>
              <a:rPr lang="zh-TW" altLang="en-US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在众人面前却不承认，说：</a:t>
            </a:r>
            <a:r>
              <a:rPr lang="en-US" altLang="zh-TW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我不知道你说的是甚么。</a:t>
            </a:r>
            <a:r>
              <a:rPr lang="en-US" altLang="zh-TW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9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CN" altLang="zh-TW" sz="2900" b="1">
              <a:solidFill>
                <a:srgbClr val="00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/>
            <a:r>
              <a:rPr lang="zh-TW" altLang="en-US" sz="2900" b="1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反思：属灵原则─虽曾经历过大风大浪的勇士，并不保证在小事上能得胜</a:t>
            </a:r>
          </a:p>
        </p:txBody>
      </p:sp>
      <p:pic>
        <p:nvPicPr>
          <p:cNvPr id="10245" name="Picture 7" descr="MC900128568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4941888"/>
            <a:ext cx="103981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20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32375"/>
            <a:ext cx="1562100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25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5084763"/>
            <a:ext cx="125412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26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5" y="3357563"/>
            <a:ext cx="11080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27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941888"/>
            <a:ext cx="125412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28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373688"/>
            <a:ext cx="1270000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29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013325"/>
            <a:ext cx="12700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30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373688"/>
            <a:ext cx="1270000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31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084763"/>
            <a:ext cx="1270000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32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373688"/>
            <a:ext cx="1270000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33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6805">
            <a:off x="5003800" y="5373688"/>
            <a:ext cx="1270000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34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652963"/>
            <a:ext cx="1270000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Picture 35" descr="MC90011615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5373688"/>
            <a:ext cx="1270000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5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powerpoint.in/ppt/ppt2/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188913"/>
            <a:ext cx="7772400" cy="1470025"/>
          </a:xfrm>
        </p:spPr>
        <p:txBody>
          <a:bodyPr/>
          <a:lstStyle/>
          <a:p>
            <a:pPr eaLnBrk="1" hangingPunct="1"/>
            <a:r>
              <a:rPr lang="zh-TW" altLang="en-US" b="1">
                <a:solidFill>
                  <a:srgbClr val="000099"/>
                </a:solidFill>
                <a:ea typeface="標楷體" panose="03000509000000000000" pitchFamily="65" charset="-120"/>
              </a:rPr>
              <a:t>第二景─带着起誓的谎言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557338"/>
            <a:ext cx="8208962" cy="4081462"/>
          </a:xfrm>
        </p:spPr>
        <p:txBody>
          <a:bodyPr/>
          <a:lstStyle/>
          <a:p>
            <a:pPr algn="l" eaLnBrk="1" hangingPunct="1"/>
            <a:r>
              <a:rPr lang="zh-TW" altLang="zh-TW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第二景─带着起誓的谎言（马太福音廿六</a:t>
            </a:r>
            <a:r>
              <a:rPr lang="en-US" altLang="zh-TW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71</a:t>
            </a:r>
            <a:r>
              <a:rPr lang="zh-TW" altLang="en-US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72</a:t>
            </a:r>
            <a:r>
              <a:rPr lang="zh-TW" altLang="en-US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algn="l" eaLnBrk="1" hangingPunct="1"/>
            <a:r>
              <a:rPr lang="zh-TW" altLang="en-US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「既出去，到了门口，又有一个使女看见他，就对那里的人说：</a:t>
            </a:r>
            <a:r>
              <a:rPr lang="en-US" altLang="zh-TW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这个人也是同拿撒勒人耶稣一伙的。</a:t>
            </a:r>
            <a:r>
              <a:rPr lang="en-US" altLang="zh-TW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；彼得又不承认，并且起誓说：</a:t>
            </a:r>
            <a:r>
              <a:rPr lang="en-US" altLang="zh-TW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我不认得那个人！</a:t>
            </a:r>
            <a:r>
              <a:rPr lang="en-US" altLang="zh-TW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400" b="1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CN" altLang="zh-TW" sz="2400" b="1">
              <a:solidFill>
                <a:srgbClr val="00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eaLnBrk="1" hangingPunct="1"/>
            <a:r>
              <a:rPr lang="zh-TW" altLang="en-US" sz="2400" b="1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反思：属灵原则─一个谎言往往须加套上另一谎言</a:t>
            </a:r>
          </a:p>
          <a:p>
            <a:pPr eaLnBrk="1" hangingPunct="1"/>
            <a:r>
              <a:rPr lang="zh-TW" altLang="en-US" sz="2400" b="1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反思：属灵原则─群羊中，最安全稳妥的羊，往往是那只最靠近牧羊人的。</a:t>
            </a:r>
          </a:p>
        </p:txBody>
      </p:sp>
      <p:pic>
        <p:nvPicPr>
          <p:cNvPr id="11269" name="t2343366" descr="1574R-226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652963"/>
            <a:ext cx="161925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peter, lord, Jesus, deny, denies, betrays, curse, cuss, lie, Lying, deceit, lords, curses, lies, decei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365625"/>
            <a:ext cx="17653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2480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</TotalTime>
  <Words>1617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標楷體</vt:lpstr>
      <vt:lpstr>新細明體</vt:lpstr>
      <vt:lpstr>SimSun</vt:lpstr>
      <vt:lpstr>Arial</vt:lpstr>
      <vt:lpstr>Calibri</vt:lpstr>
      <vt:lpstr>Modern No. 20</vt:lpstr>
      <vt:lpstr>Monotype Corsiva</vt:lpstr>
      <vt:lpstr>Times New Roman</vt:lpstr>
      <vt:lpstr>Default Design</vt:lpstr>
      <vt:lpstr>  中华浸信会   </vt:lpstr>
      <vt:lpstr>约翰福音十八15-27</vt:lpstr>
      <vt:lpstr>约翰福音十八15-27</vt:lpstr>
      <vt:lpstr>属灵失败的前奏</vt:lpstr>
      <vt:lpstr>属灵失败的前奏</vt:lpstr>
      <vt:lpstr>属灵失败的前奏</vt:lpstr>
      <vt:lpstr>击碎→重新再造</vt:lpstr>
      <vt:lpstr>属灵崩溃的三景</vt:lpstr>
      <vt:lpstr>第二景─带着起誓的谎言</vt:lpstr>
      <vt:lpstr>第三景─终于陷入绝境</vt:lpstr>
      <vt:lpstr>Peter's Denial, Carl Heinrich Bloch </vt:lpstr>
      <vt:lpstr>结语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Lingjuan</dc:creator>
  <cp:lastModifiedBy>Hongzhi Li</cp:lastModifiedBy>
  <cp:revision>121</cp:revision>
  <cp:lastPrinted>1601-01-01T00:00:00Z</cp:lastPrinted>
  <dcterms:created xsi:type="dcterms:W3CDTF">1601-01-01T00:00:00Z</dcterms:created>
  <dcterms:modified xsi:type="dcterms:W3CDTF">2018-10-22T02:34:02Z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