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70" r:id="rId5"/>
    <p:sldId id="271" r:id="rId6"/>
    <p:sldId id="272" r:id="rId7"/>
    <p:sldId id="273" r:id="rId8"/>
    <p:sldId id="274" r:id="rId9"/>
    <p:sldId id="275" r:id="rId10"/>
    <p:sldId id="277" r:id="rId11"/>
    <p:sldId id="276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82" d="100"/>
          <a:sy n="82" d="100"/>
        </p:scale>
        <p:origin x="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CB796-80DD-4CDB-AB15-6AF95E903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4413" y="1421296"/>
            <a:ext cx="8701639" cy="1083365"/>
          </a:xfrm>
        </p:spPr>
        <p:txBody>
          <a:bodyPr/>
          <a:lstStyle/>
          <a:p>
            <a:r>
              <a:rPr lang="en-US" b="1" dirty="0" err="1"/>
              <a:t>敬畏耶和华是智慧的开端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2CED3-A89C-49DE-A89D-BD7412BEE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9471" y="3814916"/>
            <a:ext cx="9715142" cy="2088747"/>
          </a:xfrm>
        </p:spPr>
        <p:txBody>
          <a:bodyPr>
            <a:normAutofit lnSpcReduction="10000"/>
          </a:bodyPr>
          <a:lstStyle/>
          <a:p>
            <a:pPr algn="ctr"/>
            <a:r>
              <a:rPr lang="ja-JP" altLang="en-US" sz="4000" b="1" dirty="0"/>
              <a:t>真智慧</a:t>
            </a:r>
            <a:endParaRPr lang="en-US" altLang="ja-JP" sz="4000" b="1" dirty="0"/>
          </a:p>
          <a:p>
            <a:pPr algn="ctr"/>
            <a:endParaRPr lang="en-US" altLang="ja-JP" sz="4000" b="1" dirty="0"/>
          </a:p>
          <a:p>
            <a:pPr algn="ctr"/>
            <a:r>
              <a:rPr lang="en-US" sz="4000" b="1" dirty="0" err="1"/>
              <a:t>雅各书第三章</a:t>
            </a:r>
            <a:r>
              <a:rPr lang="zh-CN" altLang="en-US" sz="4000" b="1" dirty="0"/>
              <a:t>第十三到十八节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18651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B7179A-56A3-4362-85DA-F6C2DFF9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2751487"/>
            <a:ext cx="102472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475987-29D3-4413-B253-C0E4E434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624110"/>
            <a:ext cx="9894473" cy="1065542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真智慧</a:t>
            </a:r>
            <a:r>
              <a:rPr lang="en-US" sz="4000" b="1" dirty="0"/>
              <a:t> --- </a:t>
            </a:r>
            <a:r>
              <a:rPr lang="ja-JP" altLang="en-US" sz="4000" b="1" dirty="0"/>
              <a:t>生活的应用 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讲一个故事 </a:t>
            </a:r>
            <a:r>
              <a:rPr lang="en-US" altLang="ja-JP" sz="4000" b="1" dirty="0"/>
              <a:t>)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FC62E-A968-4D20-ACAB-56F981CA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139" y="2054941"/>
            <a:ext cx="9894473" cy="4024251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个人买房经历 </a:t>
            </a:r>
            <a:r>
              <a:rPr lang="en-US" altLang="zh-CN" sz="3200" b="1" dirty="0"/>
              <a:t>– 2008 </a:t>
            </a:r>
            <a:r>
              <a:rPr lang="ja-JP" altLang="en-US" sz="3200" b="1" dirty="0"/>
              <a:t>年</a:t>
            </a:r>
            <a:endParaRPr lang="en-US" altLang="ja-JP" sz="3200" b="1" dirty="0"/>
          </a:p>
          <a:p>
            <a:pPr marL="0" indent="0">
              <a:buNone/>
            </a:pPr>
            <a:r>
              <a:rPr lang="en-US" altLang="ja-JP" sz="3200" b="1" dirty="0"/>
              <a:t>		</a:t>
            </a:r>
            <a:r>
              <a:rPr lang="ja-JP" altLang="en-US" sz="3000" b="1" dirty="0"/>
              <a:t>伶听神的声音</a:t>
            </a:r>
            <a:endParaRPr lang="en-US" altLang="zh-CN" sz="3000" b="1" dirty="0"/>
          </a:p>
          <a:p>
            <a:endParaRPr lang="en-US" sz="3200" dirty="0"/>
          </a:p>
          <a:p>
            <a:r>
              <a:rPr lang="zh-CN" altLang="en-US" sz="3200" b="1" dirty="0"/>
              <a:t>有一颗感恩的心</a:t>
            </a:r>
            <a:endParaRPr lang="en-US" altLang="zh-CN" sz="3200" b="1" dirty="0"/>
          </a:p>
          <a:p>
            <a:pPr marL="457200" lvl="1" indent="0">
              <a:buNone/>
            </a:pPr>
            <a:r>
              <a:rPr lang="en-US" sz="3000" b="1" dirty="0"/>
              <a:t>	</a:t>
            </a:r>
            <a:r>
              <a:rPr lang="ja-JP" altLang="en-US" sz="3000" b="1" dirty="0"/>
              <a:t>学会珍惜</a:t>
            </a:r>
            <a:endParaRPr lang="en-US" altLang="ja-JP" sz="3000" b="1" dirty="0"/>
          </a:p>
          <a:p>
            <a:pPr marL="457200" lvl="1" indent="0">
              <a:buNone/>
            </a:pPr>
            <a:r>
              <a:rPr lang="en-US" sz="3000" b="1" dirty="0"/>
              <a:t>	</a:t>
            </a:r>
            <a:r>
              <a:rPr lang="ja-JP" altLang="en-US" sz="3000" b="1" dirty="0"/>
              <a:t>懂得欣赏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552246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61D33-C137-4CE0-B02B-1AC528D7B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5278" y="570272"/>
            <a:ext cx="9429136" cy="1160206"/>
          </a:xfrm>
        </p:spPr>
        <p:txBody>
          <a:bodyPr/>
          <a:lstStyle/>
          <a:p>
            <a:r>
              <a:rPr lang="en-US" b="1" dirty="0" err="1"/>
              <a:t>真智慧</a:t>
            </a:r>
            <a:r>
              <a:rPr lang="en-US" b="1" dirty="0"/>
              <a:t> --- </a:t>
            </a:r>
            <a:r>
              <a:rPr lang="ja-JP" altLang="en-US" b="1" dirty="0"/>
              <a:t>生活的应用 </a:t>
            </a:r>
            <a:r>
              <a:rPr lang="en-US" altLang="ja-JP" b="1" dirty="0"/>
              <a:t>(</a:t>
            </a:r>
            <a:r>
              <a:rPr lang="ja-JP" altLang="en-US" b="1" dirty="0"/>
              <a:t>牵手</a:t>
            </a:r>
            <a:r>
              <a:rPr lang="en-US" altLang="ja-JP" b="1" dirty="0"/>
              <a:t>)</a:t>
            </a: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ED0FE0-AB14-4A71-9EA7-A0BE2BBA94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4235" y="1815498"/>
            <a:ext cx="7736872" cy="4351991"/>
          </a:xfrm>
        </p:spPr>
      </p:pic>
    </p:spTree>
    <p:extLst>
      <p:ext uri="{BB962C8B-B14F-4D97-AF65-F5344CB8AC3E}">
        <p14:creationId xmlns:p14="http://schemas.microsoft.com/office/powerpoint/2010/main" val="3550996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E8B16DD-A7DB-4F5E-9191-784578FD59EA}"/>
              </a:ext>
            </a:extLst>
          </p:cNvPr>
          <p:cNvSpPr/>
          <p:nvPr/>
        </p:nvSpPr>
        <p:spPr>
          <a:xfrm>
            <a:off x="1311965" y="1689650"/>
            <a:ext cx="9949070" cy="2912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5400" b="1" dirty="0" err="1">
                <a:latin typeface="MS Gothic" panose="020B0609070205080204" pitchFamily="49" charset="-128"/>
                <a:ea typeface="Calibri" panose="020F0502020204030204" pitchFamily="34" charset="0"/>
                <a:cs typeface="MS Gothic" panose="020B0609070205080204" pitchFamily="49" charset="-128"/>
              </a:rPr>
              <a:t>敬畏耶和</a:t>
            </a:r>
            <a:r>
              <a:rPr lang="en-US" sz="5400" b="1" dirty="0" err="1">
                <a:latin typeface="Microsoft JhengHei" panose="020B0604030504040204" pitchFamily="34" charset="-120"/>
                <a:ea typeface="Calibri" panose="020F0502020204030204" pitchFamily="34" charset="0"/>
                <a:cs typeface="Microsoft JhengHei" panose="020B0604030504040204" pitchFamily="34" charset="-120"/>
              </a:rPr>
              <a:t>华是智慧的开端</a:t>
            </a:r>
            <a:r>
              <a:rPr lang="en-US" sz="5400" b="1" dirty="0">
                <a:latin typeface="Microsoft JhengHei" panose="020B0604030504040204" pitchFamily="34" charset="-120"/>
                <a:ea typeface="Calibri" panose="020F0502020204030204" pitchFamily="34" charset="0"/>
                <a:cs typeface="Microsoft JhengHei" panose="020B0604030504040204" pitchFamily="34" charset="-120"/>
              </a:rPr>
              <a:t>；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5400" b="1" dirty="0" err="1">
                <a:latin typeface="Microsoft JhengHei" panose="020B0604030504040204" pitchFamily="34" charset="-120"/>
                <a:ea typeface="Calibri" panose="020F0502020204030204" pitchFamily="34" charset="0"/>
                <a:cs typeface="Microsoft JhengHei" panose="020B0604030504040204" pitchFamily="34" charset="-120"/>
              </a:rPr>
              <a:t>认识至圣者便是聪明</a:t>
            </a:r>
            <a:r>
              <a:rPr lang="en-US" sz="5400" b="1" dirty="0">
                <a:latin typeface="Microsoft JhengHei" panose="020B0604030504040204" pitchFamily="34" charset="-120"/>
                <a:ea typeface="Calibri" panose="020F0502020204030204" pitchFamily="34" charset="0"/>
                <a:cs typeface="Microsoft JhengHei" panose="020B0604030504040204" pitchFamily="34" charset="-120"/>
              </a:rPr>
              <a:t>。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5400" b="1" dirty="0">
                <a:latin typeface="MS Gothic" panose="020B0609070205080204" pitchFamily="49" charset="-128"/>
                <a:ea typeface="Calibri" panose="020F0502020204030204" pitchFamily="34" charset="0"/>
                <a:cs typeface="MS Gothic" panose="020B0609070205080204" pitchFamily="49" charset="-128"/>
              </a:rPr>
              <a:t>箴</a:t>
            </a:r>
            <a:r>
              <a:rPr lang="en-US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9:10)</a:t>
            </a:r>
          </a:p>
        </p:txBody>
      </p:sp>
    </p:spTree>
    <p:extLst>
      <p:ext uri="{BB962C8B-B14F-4D97-AF65-F5344CB8AC3E}">
        <p14:creationId xmlns:p14="http://schemas.microsoft.com/office/powerpoint/2010/main" val="419554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734AF-C5EF-4745-8C37-2FD2D4FD8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678" y="363894"/>
            <a:ext cx="9161444" cy="755779"/>
          </a:xfrm>
        </p:spPr>
        <p:txBody>
          <a:bodyPr>
            <a:normAutofit fontScale="90000"/>
          </a:bodyPr>
          <a:lstStyle/>
          <a:p>
            <a:r>
              <a:rPr lang="en-US" sz="4400" b="1" dirty="0" err="1"/>
              <a:t>雅各书第三章</a:t>
            </a:r>
            <a:r>
              <a:rPr lang="en-US" sz="4400" b="1" dirty="0"/>
              <a:t> --- </a:t>
            </a:r>
            <a:r>
              <a:rPr lang="ja-JP" altLang="en-US" sz="4400" b="1" dirty="0"/>
              <a:t>真智慧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2810C-7554-4BA3-8907-1DF739A28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1119673"/>
            <a:ext cx="10808502" cy="5645021"/>
          </a:xfrm>
        </p:spPr>
        <p:txBody>
          <a:bodyPr>
            <a:noAutofit/>
          </a:bodyPr>
          <a:lstStyle/>
          <a:p>
            <a:r>
              <a:rPr lang="en-US" sz="2200" b="1" dirty="0"/>
              <a:t>3:13 </a:t>
            </a:r>
            <a:r>
              <a:rPr lang="en-US" sz="2200" b="1" dirty="0" err="1"/>
              <a:t>你们中间谁是有智慧、有见识的呢？他就当在智慧的温柔上显出他的善行来</a:t>
            </a:r>
            <a:r>
              <a:rPr lang="en-US" sz="2200" b="1" dirty="0"/>
              <a:t>。</a:t>
            </a:r>
          </a:p>
          <a:p>
            <a:endParaRPr lang="en-US" sz="2200" b="1" dirty="0"/>
          </a:p>
          <a:p>
            <a:r>
              <a:rPr lang="en-US" sz="2200" b="1" dirty="0"/>
              <a:t>3:14 </a:t>
            </a:r>
            <a:r>
              <a:rPr lang="en-US" sz="2200" b="1" dirty="0" err="1"/>
              <a:t>你们心里若怀着苦毒的嫉妒和纷争，就不可自夸，也不可说谎话抵挡真道</a:t>
            </a:r>
            <a:r>
              <a:rPr lang="en-US" sz="2200" b="1" dirty="0"/>
              <a:t>。</a:t>
            </a:r>
          </a:p>
          <a:p>
            <a:endParaRPr lang="en-US" sz="2200" b="1" dirty="0"/>
          </a:p>
          <a:p>
            <a:r>
              <a:rPr lang="en-US" sz="2200" b="1" dirty="0"/>
              <a:t>3:15 </a:t>
            </a:r>
            <a:r>
              <a:rPr lang="en-US" sz="2200" b="1" dirty="0" err="1"/>
              <a:t>这样的智慧不是从上头来的，乃是属地的，属情欲的、属鬼魔的</a:t>
            </a:r>
            <a:r>
              <a:rPr lang="en-US" sz="2200" b="1" dirty="0"/>
              <a:t>。</a:t>
            </a:r>
          </a:p>
          <a:p>
            <a:endParaRPr lang="en-US" sz="2200" b="1" dirty="0"/>
          </a:p>
          <a:p>
            <a:r>
              <a:rPr lang="en-US" sz="2200" b="1" dirty="0"/>
              <a:t>3:16 </a:t>
            </a:r>
            <a:r>
              <a:rPr lang="en-US" sz="2200" b="1" dirty="0" err="1"/>
              <a:t>在何处有嫉妒纷争，就在何处有扰乱和各样的坏事</a:t>
            </a:r>
            <a:r>
              <a:rPr lang="en-US" sz="2200" b="1" dirty="0"/>
              <a:t>。</a:t>
            </a:r>
          </a:p>
          <a:p>
            <a:endParaRPr lang="en-US" sz="2200" b="1" dirty="0"/>
          </a:p>
          <a:p>
            <a:r>
              <a:rPr lang="en-US" sz="2200" b="1" dirty="0"/>
              <a:t>3:17 </a:t>
            </a:r>
            <a:r>
              <a:rPr lang="en-US" sz="2200" b="1" dirty="0" err="1"/>
              <a:t>惟独从上头来的智慧，先是清洁，后是和平，温良柔顺，满有怜悯，多结善果，没有偏见，没有假冒</a:t>
            </a:r>
            <a:r>
              <a:rPr lang="en-US" sz="2200" b="1" dirty="0"/>
              <a:t>。</a:t>
            </a:r>
          </a:p>
          <a:p>
            <a:endParaRPr lang="en-US" sz="2200" b="1" dirty="0"/>
          </a:p>
          <a:p>
            <a:r>
              <a:rPr lang="en-US" sz="2200" b="1" dirty="0"/>
              <a:t>3:18 </a:t>
            </a:r>
            <a:r>
              <a:rPr lang="en-US" sz="2200" b="1" dirty="0" err="1"/>
              <a:t>并且使人和平的，是用和平所栽种的义果</a:t>
            </a:r>
            <a:r>
              <a:rPr lang="en-US" sz="2200" b="1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46956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B7179A-56A3-4362-85DA-F6C2DFF9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2751487"/>
            <a:ext cx="102472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algn="just" defTabSz="914400"/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algn="just" defTabSz="914400"/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algn="just" defTabSz="914400"/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475987-29D3-4413-B253-C0E4E434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624110"/>
            <a:ext cx="9894473" cy="1065542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论智慧：真智慧与假智慧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FC62E-A968-4D20-ACAB-56F981CA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139" y="1809135"/>
            <a:ext cx="9894473" cy="4270058"/>
          </a:xfrm>
        </p:spPr>
        <p:txBody>
          <a:bodyPr>
            <a:normAutofit/>
          </a:bodyPr>
          <a:lstStyle/>
          <a:p>
            <a:pPr lvl="0" algn="just" defTabSz="914400"/>
            <a:r>
              <a:rPr lang="zh-CN" altLang="en-US" sz="3200" b="1" dirty="0"/>
              <a:t>雅各在这里讨论真假智慧的分别</a:t>
            </a:r>
            <a:endParaRPr lang="en-US" altLang="zh-CN" sz="3200" b="1" dirty="0"/>
          </a:p>
          <a:p>
            <a:pPr marL="0" lvl="0" indent="0" algn="just" defTabSz="914400">
              <a:buNone/>
            </a:pPr>
            <a:endParaRPr lang="en-US" altLang="zh-CN" sz="3200" b="1" dirty="0"/>
          </a:p>
          <a:p>
            <a:pPr lvl="0" algn="just" defTabSz="914400"/>
            <a:r>
              <a:rPr lang="zh-CN" altLang="en-US" sz="3200" b="1" dirty="0"/>
              <a:t>这里描述一个真正有智慧的人 </a:t>
            </a:r>
            <a:r>
              <a:rPr lang="en-US" altLang="zh-CN" sz="3200" b="1" dirty="0"/>
              <a:t>---</a:t>
            </a:r>
            <a:r>
              <a:rPr lang="zh-CN" altLang="en-US" sz="3200" b="1" dirty="0"/>
              <a:t> 就是主耶稣基督</a:t>
            </a:r>
            <a:endParaRPr lang="en-US" altLang="zh-CN" sz="3200" b="1" dirty="0"/>
          </a:p>
          <a:p>
            <a:pPr lvl="0" algn="just" defTabSz="914400"/>
            <a:endParaRPr lang="en-US" altLang="zh-CN" sz="3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0" algn="just" defTabSz="914400"/>
            <a:r>
              <a:rPr lang="zh-CN" altLang="en-US" sz="3200" b="1" dirty="0"/>
              <a:t>这里描绘了一个有属世智慧的人</a:t>
            </a:r>
            <a:endParaRPr lang="en-US" altLang="zh-CN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81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B7179A-56A3-4362-85DA-F6C2DFF9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2751487"/>
            <a:ext cx="102472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475987-29D3-4413-B253-C0E4E434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624110"/>
            <a:ext cx="9894473" cy="1065542"/>
          </a:xfrm>
        </p:spPr>
        <p:txBody>
          <a:bodyPr>
            <a:normAutofit/>
          </a:bodyPr>
          <a:lstStyle/>
          <a:p>
            <a:r>
              <a:rPr lang="en-US" sz="4000" b="1" dirty="0"/>
              <a:t>论智慧：真智慧与假智慧（3:13～14）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FC62E-A968-4D20-ACAB-56F981CA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139" y="1809135"/>
            <a:ext cx="9894473" cy="4270058"/>
          </a:xfrm>
        </p:spPr>
        <p:txBody>
          <a:bodyPr>
            <a:normAutofit lnSpcReduction="10000"/>
          </a:bodyPr>
          <a:lstStyle/>
          <a:p>
            <a:r>
              <a:rPr lang="en-US" altLang="zh-CN" sz="3200" b="1" dirty="0"/>
              <a:t>3:13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如果一个人有智慧有见识的话，他就会在善行上表现出智慧与见识，并会表现出因智慧而产生的谦卑态度。</a:t>
            </a:r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en-US" altLang="zh-CN" sz="3200" b="1" dirty="0"/>
          </a:p>
          <a:p>
            <a:r>
              <a:rPr lang="en-US" altLang="zh-CN" sz="3200" b="1" dirty="0"/>
              <a:t>3:14</a:t>
            </a:r>
            <a:r>
              <a:rPr lang="zh-CN" altLang="en-US" sz="3200" b="1" dirty="0"/>
              <a:t> 至于属世的智慧人，特征是心中怀着苦毒的嫉妒和自私的野心。</a:t>
            </a:r>
            <a:endParaRPr lang="en-US" altLang="zh-CN" sz="3200" b="1" dirty="0"/>
          </a:p>
          <a:p>
            <a:pPr marL="0" indent="0">
              <a:buNone/>
            </a:pPr>
            <a:r>
              <a:rPr lang="en-US" altLang="zh-CN" sz="2800" b="1" dirty="0"/>
              <a:t>	</a:t>
            </a:r>
            <a:endParaRPr lang="en-US" altLang="zh-CN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3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B7179A-56A3-4362-85DA-F6C2DFF9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2751487"/>
            <a:ext cx="102472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475987-29D3-4413-B253-C0E4E434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624110"/>
            <a:ext cx="9894473" cy="1065542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论智慧：假智慧</a:t>
            </a:r>
            <a:r>
              <a:rPr lang="en-US" sz="4000" b="1" dirty="0"/>
              <a:t>（ 3:15～16 ）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FC62E-A968-4D20-ACAB-56F981CA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555" y="1799303"/>
            <a:ext cx="10884309" cy="5058697"/>
          </a:xfrm>
        </p:spPr>
        <p:txBody>
          <a:bodyPr>
            <a:normAutofit/>
          </a:bodyPr>
          <a:lstStyle/>
          <a:p>
            <a:r>
              <a:rPr lang="en-US" altLang="zh-CN" sz="3200" b="1" dirty="0"/>
              <a:t>3:15 </a:t>
            </a:r>
            <a:r>
              <a:rPr lang="en-US" sz="3200" b="1" dirty="0" err="1"/>
              <a:t>这样的智慧不是从上头来的，乃是属地的，属情欲的、属鬼魔的</a:t>
            </a:r>
            <a:r>
              <a:rPr lang="en-US" sz="3200" b="1" dirty="0"/>
              <a:t>。</a:t>
            </a:r>
          </a:p>
          <a:p>
            <a:pPr marL="0" indent="0">
              <a:buNone/>
            </a:pPr>
            <a:r>
              <a:rPr lang="en-US" altLang="zh-CN" sz="3200" b="1" dirty="0"/>
              <a:t>	</a:t>
            </a:r>
          </a:p>
          <a:p>
            <a:endParaRPr lang="en-US" sz="3200" b="1" dirty="0"/>
          </a:p>
          <a:p>
            <a:r>
              <a:rPr lang="en-US" sz="3200" b="1" dirty="0"/>
              <a:t>3:16 </a:t>
            </a:r>
            <a:r>
              <a:rPr lang="en-US" sz="3200" b="1" dirty="0" err="1"/>
              <a:t>在何处有嫉妒纷争，就在何处有扰乱和各样的坏事</a:t>
            </a:r>
            <a:r>
              <a:rPr lang="en-US" sz="4000" b="1" dirty="0"/>
              <a:t>。</a:t>
            </a:r>
          </a:p>
          <a:p>
            <a:pPr marL="0" indent="0">
              <a:buNone/>
            </a:pPr>
            <a:r>
              <a:rPr lang="en-US" altLang="zh-CN" sz="2400" b="1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95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B7179A-56A3-4362-85DA-F6C2DFF9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2751487"/>
            <a:ext cx="102472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475987-29D3-4413-B253-C0E4E434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624110"/>
            <a:ext cx="9894473" cy="1065542"/>
          </a:xfrm>
        </p:spPr>
        <p:txBody>
          <a:bodyPr>
            <a:normAutofit/>
          </a:bodyPr>
          <a:lstStyle/>
          <a:p>
            <a:r>
              <a:rPr lang="en-US" sz="4000" b="1" dirty="0"/>
              <a:t>论智慧：真智慧（3:17）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FC62E-A968-4D20-ACAB-56F981CA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139" y="2202425"/>
            <a:ext cx="9894473" cy="3876767"/>
          </a:xfrm>
        </p:spPr>
        <p:txBody>
          <a:bodyPr>
            <a:normAutofit/>
          </a:bodyPr>
          <a:lstStyle/>
          <a:p>
            <a:r>
              <a:rPr lang="en-US" sz="2900" b="1" dirty="0"/>
              <a:t>3:17 </a:t>
            </a:r>
            <a:r>
              <a:rPr lang="en-US" sz="3200" b="1" dirty="0" err="1"/>
              <a:t>惟独从上头来的智慧</a:t>
            </a:r>
            <a:r>
              <a:rPr lang="en-US" sz="2900" b="1" dirty="0" err="1"/>
              <a:t>，先是清洁，后是和平，温良柔顺，满有怜悯，多结善果，没有偏见，没有假冒</a:t>
            </a:r>
            <a:r>
              <a:rPr lang="en-US" sz="2900" b="1" dirty="0"/>
              <a:t>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561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B7179A-56A3-4362-85DA-F6C2DFF9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2751487"/>
            <a:ext cx="102472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475987-29D3-4413-B253-C0E4E434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624110"/>
            <a:ext cx="9894473" cy="1065542"/>
          </a:xfrm>
        </p:spPr>
        <p:txBody>
          <a:bodyPr>
            <a:normAutofit/>
          </a:bodyPr>
          <a:lstStyle/>
          <a:p>
            <a:r>
              <a:rPr lang="en-US" sz="4000" b="1" dirty="0"/>
              <a:t>论智慧：真智慧（3:17）-- </a:t>
            </a:r>
            <a:r>
              <a:rPr lang="zh-CN" alt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寓意故事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FC62E-A968-4D20-ACAB-56F981CA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139" y="1823189"/>
            <a:ext cx="9894473" cy="4389540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在一条横跨深水河的窄桥上，有两只羊迎面相遇。它们既不能转身走回头，又不希望产生冲突。「经过简短的对话后，其中一只羊伏下来，让另一只羊在它身上走过，结果没有发生不愉快的事。 」</a:t>
            </a:r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30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B7179A-56A3-4362-85DA-F6C2DFF9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2751487"/>
            <a:ext cx="102472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475987-29D3-4413-B253-C0E4E434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624110"/>
            <a:ext cx="9894473" cy="1065542"/>
          </a:xfrm>
        </p:spPr>
        <p:txBody>
          <a:bodyPr>
            <a:normAutofit/>
          </a:bodyPr>
          <a:lstStyle/>
          <a:p>
            <a:r>
              <a:rPr lang="en-US" sz="4000" b="1" dirty="0"/>
              <a:t>论智慧：真智慧（3:17）--- </a:t>
            </a:r>
            <a:r>
              <a:rPr lang="ja-JP" altLang="en-US" sz="4000" b="1" dirty="0"/>
              <a:t>继续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FC62E-A968-4D20-ACAB-56F981CA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139" y="1689653"/>
            <a:ext cx="9894473" cy="438954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真智慧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的</a:t>
            </a:r>
            <a:r>
              <a:rPr lang="ja-JP" altLang="en-US" sz="3200" b="1" dirty="0"/>
              <a:t>另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一个特征是柔顺。</a:t>
            </a:r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意思就是愿意和解的、和蔼可亲的、讲理的、愿意在真理的引导下让步的，即偏执顽固的相反。</a:t>
            </a:r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11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B7179A-56A3-4362-85DA-F6C2DFF9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2751487"/>
            <a:ext cx="102472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475987-29D3-4413-B253-C0E4E434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624110"/>
            <a:ext cx="9894473" cy="1065542"/>
          </a:xfrm>
        </p:spPr>
        <p:txBody>
          <a:bodyPr>
            <a:normAutofit/>
          </a:bodyPr>
          <a:lstStyle/>
          <a:p>
            <a:r>
              <a:rPr lang="en-US" sz="4000" b="1" dirty="0"/>
              <a:t>论智慧：真智慧（3:18）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FC62E-A968-4D20-ACAB-56F981CA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139" y="1689653"/>
            <a:ext cx="9894473" cy="4389540"/>
          </a:xfrm>
        </p:spPr>
        <p:txBody>
          <a:bodyPr>
            <a:normAutofit/>
          </a:bodyPr>
          <a:lstStyle/>
          <a:p>
            <a:r>
              <a:rPr lang="en-US" sz="3200" b="1" dirty="0"/>
              <a:t>3:18 </a:t>
            </a:r>
            <a:r>
              <a:rPr lang="en-US" sz="3200" b="1" dirty="0" err="1"/>
              <a:t>并且使人和平的，是用和平所栽种的义果</a:t>
            </a:r>
            <a:r>
              <a:rPr lang="en-US" sz="3200" b="1" dirty="0"/>
              <a:t>。</a:t>
            </a:r>
          </a:p>
          <a:p>
            <a:pPr marL="0" indent="0">
              <a:buNone/>
            </a:pPr>
            <a:endParaRPr lang="en-US" altLang="zh-CN" sz="29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9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真智慧是爱好和平的</a:t>
            </a:r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有智慧的人，他是个缔造和平的人</a:t>
            </a:r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7280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5050</TotalTime>
  <Words>328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メイリオ</vt:lpstr>
      <vt:lpstr>Microsoft JhengHei</vt:lpstr>
      <vt:lpstr>MS Gothic</vt:lpstr>
      <vt:lpstr>Arial</vt:lpstr>
      <vt:lpstr>Calibri</vt:lpstr>
      <vt:lpstr>Century Gothic</vt:lpstr>
      <vt:lpstr>Times New Roman</vt:lpstr>
      <vt:lpstr>Wingdings 3</vt:lpstr>
      <vt:lpstr>幼圆</vt:lpstr>
      <vt:lpstr>Wisp</vt:lpstr>
      <vt:lpstr>敬畏耶和华是智慧的开端</vt:lpstr>
      <vt:lpstr>雅各书第三章 --- 真智慧 </vt:lpstr>
      <vt:lpstr>论智慧：真智慧与假智慧</vt:lpstr>
      <vt:lpstr>论智慧：真智慧与假智慧（3:13～14）</vt:lpstr>
      <vt:lpstr>论智慧：假智慧（ 3:15～16 ）</vt:lpstr>
      <vt:lpstr>论智慧：真智慧（3:17）</vt:lpstr>
      <vt:lpstr>论智慧：真智慧（3:17）-- 寓意故事</vt:lpstr>
      <vt:lpstr>论智慧：真智慧（3:17）--- 继续</vt:lpstr>
      <vt:lpstr>论智慧：真智慧（3:18）</vt:lpstr>
      <vt:lpstr>真智慧 --- 生活的应用 (讲一个故事 )</vt:lpstr>
      <vt:lpstr>真智慧 --- 生活的应用 (牵手)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敬畏耶和华是智慧的开端</dc:title>
  <dc:creator>Chunshan Zhang</dc:creator>
  <cp:lastModifiedBy>Chunshan Zhang</cp:lastModifiedBy>
  <cp:revision>65</cp:revision>
  <dcterms:created xsi:type="dcterms:W3CDTF">2018-07-13T19:59:40Z</dcterms:created>
  <dcterms:modified xsi:type="dcterms:W3CDTF">2018-08-20T15:52:37Z</dcterms:modified>
</cp:coreProperties>
</file>