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0"/>
  </p:notesMasterIdLst>
  <p:handoutMasterIdLst>
    <p:handoutMasterId r:id="rId11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82" r:id="rId9"/>
  </p:sldIdLst>
  <p:sldSz cx="9144000" cy="6858000" type="screen4x3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143" userDrawn="1">
          <p15:clr>
            <a:srgbClr val="A4A3A4"/>
          </p15:clr>
        </p15:guide>
        <p15:guide id="8" pos="5616" userDrawn="1">
          <p15:clr>
            <a:srgbClr val="A4A3A4"/>
          </p15:clr>
        </p15:guide>
        <p15:guide id="9" pos="432" userDrawn="1">
          <p15:clr>
            <a:srgbClr val="A4A3A4"/>
          </p15:clr>
        </p15:guide>
        <p15:guide id="10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84" autoAdjust="0"/>
  </p:normalViewPr>
  <p:slideViewPr>
    <p:cSldViewPr>
      <p:cViewPr varScale="1">
        <p:scale>
          <a:sx n="62" d="100"/>
          <a:sy n="62" d="100"/>
        </p:scale>
        <p:origin x="2006" y="5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2880"/>
        <p:guide pos="143"/>
        <p:guide pos="5616"/>
        <p:guide pos="432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9/17/2018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9/17/2018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1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9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04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1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2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1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5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6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471" y="1828800"/>
            <a:ext cx="6916951" cy="2147926"/>
          </a:xfrm>
        </p:spPr>
        <p:txBody>
          <a:bodyPr anchor="ctr">
            <a:normAutofit/>
          </a:bodyPr>
          <a:lstStyle>
            <a:lvl1pPr algn="ctr">
              <a:defRPr sz="3301" cap="all" normalizeH="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71" y="4063998"/>
            <a:ext cx="6916951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81001" y="482603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09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09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002720">
              <a:defRPr baseline="0"/>
            </a:lvl6pPr>
            <a:lvl7pPr marL="2002720">
              <a:defRPr baseline="0"/>
            </a:lvl7pPr>
            <a:lvl8pPr marL="2002720">
              <a:defRPr baseline="0"/>
            </a:lvl8pPr>
            <a:lvl9pPr marL="200272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685800"/>
            <a:ext cx="1383347" cy="5588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6781800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3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3301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 marL="2002720">
              <a:defRPr sz="1050"/>
            </a:lvl7pPr>
            <a:lvl8pPr marL="2002720">
              <a:defRPr sz="1050"/>
            </a:lvl8pPr>
            <a:lvl9pPr marL="200272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 marL="2002720">
              <a:defRPr sz="1050" baseline="0"/>
            </a:lvl6pPr>
            <a:lvl7pPr marL="2002720">
              <a:defRPr sz="1050" baseline="0"/>
            </a:lvl7pPr>
            <a:lvl8pPr marL="2002720">
              <a:defRPr sz="1050" baseline="0"/>
            </a:lvl8pPr>
            <a:lvl9pPr marL="2002720"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09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 marL="2002720">
              <a:defRPr sz="1050"/>
            </a:lvl6pPr>
            <a:lvl7pPr marL="2002720">
              <a:defRPr sz="1050"/>
            </a:lvl7pPr>
            <a:lvl8pPr marL="2002720">
              <a:defRPr sz="1050"/>
            </a:lvl8pPr>
            <a:lvl9pPr marL="200272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09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 marL="2002720">
              <a:defRPr sz="1050"/>
            </a:lvl6pPr>
            <a:lvl7pPr marL="2002720">
              <a:defRPr sz="1050"/>
            </a:lvl7pPr>
            <a:lvl8pPr marL="2002720">
              <a:defRPr sz="1050" baseline="0"/>
            </a:lvl8pPr>
            <a:lvl9pPr marL="2002720"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482603"/>
            <a:ext cx="4953000" cy="5842001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09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81002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09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1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09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84" rtl="0" eaLnBrk="1" latinLnBrk="0" hangingPunct="1">
        <a:lnSpc>
          <a:spcPct val="80000"/>
        </a:lnSpc>
        <a:spcBef>
          <a:spcPct val="0"/>
        </a:spcBef>
        <a:buNone/>
        <a:defRPr sz="2701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95" indent="-205795" algn="l" defTabSz="91448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90000"/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85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3179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Cambria" pitchFamily="18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4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769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564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358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2154" indent="-205795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813" y="1447800"/>
            <a:ext cx="6916951" cy="2147926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圣灵的果实</a:t>
            </a:r>
            <a:r>
              <a:rPr lang="en-US" altLang="zh-CN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忍耐</a:t>
            </a:r>
            <a:endParaRPr 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14800"/>
            <a:ext cx="6916951" cy="101600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雅各书 五章 </a:t>
            </a:r>
            <a:r>
              <a:rPr lang="en-US" altLang="zh-CN" sz="3600" dirty="0"/>
              <a:t>7-11</a:t>
            </a:r>
            <a:r>
              <a:rPr lang="zh-CN" altLang="en-US" sz="3600" dirty="0"/>
              <a:t>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0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弟兄们哪，你们要忍耐，直到主来。看哪，农夫忍耐等候地里宝贵的出产，直到得了秋雨春雨。 </a:t>
            </a:r>
          </a:p>
          <a:p>
            <a:pPr marL="0" indent="0">
              <a:buNone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你们也当忍耐，坚固你们的心；因为主来的日子近了。 </a:t>
            </a:r>
          </a:p>
          <a:p>
            <a:pPr marL="0" indent="0">
              <a:buNone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弟兄们，你们不要彼此埋怨，免得受审判。看哪，审判的主站在门前了。 </a:t>
            </a:r>
          </a:p>
          <a:p>
            <a:pPr marL="0" indent="0">
              <a:buNone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10.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弟兄们，你们要把那先前奉主名说话的众先知当作能受苦能忍耐的榜样。 </a:t>
            </a:r>
          </a:p>
          <a:p>
            <a:pPr marL="0" indent="0">
              <a:buNone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11.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那先前忍耐的人，我们称他们是有福的。你们听见过约伯的忍耐，也知道主给他的结局，明显主是满心怜悯，大有慈悲。 </a:t>
            </a:r>
          </a:p>
          <a:p>
            <a:pPr marL="166688" indent="-166688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0"/>
            <a:ext cx="4191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雅各书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8458200" cy="4114800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忍耐的时间：直到主来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忍耐的原因：因为主来的日子近了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不忍耐的后果：受审判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忍耐的榜样：众先知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忍耐的结果：有福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3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3403" y="1371600"/>
            <a:ext cx="3195426" cy="44704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约伯的榜样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一个受祝福的人，行为正直且敬畏神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允许撒旦夺去约伯的财富、子女和健康。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约伯依然虔诚，没有离弃神，忍受并耐心等待。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约伯大受赏赐，超过先前。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30" y="3316406"/>
            <a:ext cx="5915169" cy="353219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31" y="0"/>
            <a:ext cx="5915169" cy="3325801"/>
          </a:xfrm>
        </p:spPr>
      </p:pic>
    </p:spTree>
    <p:extLst>
      <p:ext uri="{BB962C8B-B14F-4D97-AF65-F5344CB8AC3E}">
        <p14:creationId xmlns:p14="http://schemas.microsoft.com/office/powerpoint/2010/main" val="548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33450" y="3980661"/>
            <a:ext cx="2895600" cy="285419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林书豪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a. NBA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球星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b.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几度沉浮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c.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忍耐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信心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d.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成就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2628900" cy="3810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30513" t="11852" r="30641" b="4730"/>
          <a:stretch/>
        </p:blipFill>
        <p:spPr bwMode="auto">
          <a:xfrm>
            <a:off x="3829050" y="0"/>
            <a:ext cx="5314950" cy="6834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33016" cy="46482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基督徒的忍耐与世人的忍耐不同，因为世人的忍耐是被动的自我控制，而基督徒的忍耐是主动的自我控制。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一个是消极的忍受，一个是有盼望的等待。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基督徒有永恒的价值作为人生取向，有主必再来为切实、可靠的盼望。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基督徒的忍耐是积极的、有行动的忍耐，要在忍耐的同时，不断追求灵命的长大和成熟，为主耶稣的再来做好预备。</a:t>
            </a:r>
          </a:p>
        </p:txBody>
      </p:sp>
    </p:spTree>
    <p:extLst>
      <p:ext uri="{BB962C8B-B14F-4D97-AF65-F5344CB8AC3E}">
        <p14:creationId xmlns:p14="http://schemas.microsoft.com/office/powerpoint/2010/main" val="12665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458200" cy="525780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忍耐的根基是信心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忍耐的动力是盼望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忍耐的结果是喜乐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神允许苦难临到我们，是为了我们的好处。最终，因着祂的怜悯和大爱，祂总是将我们的悲哀和痛苦转为喜乐和祝福。“来吧，我们归向耶和华！祂撕裂我们，也必医治；祂打伤我们，也必缠裹。过两天祂必使我们苏醒，第三天祂必使我们兴起，我们就在祂面前得以存活。”（何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6:1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833</TotalTime>
  <Words>675</Words>
  <Application>Microsoft Office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微软雅黑</vt:lpstr>
      <vt:lpstr>楷体</vt:lpstr>
      <vt:lpstr>Arial</vt:lpstr>
      <vt:lpstr>Cambria</vt:lpstr>
      <vt:lpstr>Century Gothic</vt:lpstr>
      <vt:lpstr>Crimson landscape design template</vt:lpstr>
      <vt:lpstr>圣灵的果实—忍耐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圣灵的果实—忍耐</dc:title>
  <dc:creator>LI, Hongzhi</dc:creator>
  <cp:lastModifiedBy>LI, Hongzhi</cp:lastModifiedBy>
  <cp:revision>120</cp:revision>
  <cp:lastPrinted>2018-09-12T19:29:17Z</cp:lastPrinted>
  <dcterms:created xsi:type="dcterms:W3CDTF">2018-07-24T15:12:35Z</dcterms:created>
  <dcterms:modified xsi:type="dcterms:W3CDTF">2018-09-17T14:56:42Z</dcterms:modified>
</cp:coreProperties>
</file>