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8" r:id="rId1"/>
  </p:sldMasterIdLst>
  <p:sldIdLst>
    <p:sldId id="258" r:id="rId2"/>
    <p:sldId id="257" r:id="rId3"/>
    <p:sldId id="259" r:id="rId4"/>
    <p:sldId id="260" r:id="rId5"/>
    <p:sldId id="269" r:id="rId6"/>
    <p:sldId id="262" r:id="rId7"/>
    <p:sldId id="270" r:id="rId8"/>
    <p:sldId id="261" r:id="rId9"/>
    <p:sldId id="263" r:id="rId10"/>
    <p:sldId id="264" r:id="rId11"/>
    <p:sldId id="265" r:id="rId12"/>
    <p:sldId id="266" r:id="rId13"/>
    <p:sldId id="268"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131" d="100"/>
          <a:sy n="131" d="100"/>
        </p:scale>
        <p:origin x="3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825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6/3/18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2400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31588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875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5586B75A-687E-405C-8A0B-8D00578BA2C3}" type="datetimeFigureOut">
              <a:rPr lang="en-US" smtClean="0"/>
              <a:pPr/>
              <a:t>6/3/18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98530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6/3/18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6926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514968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86B75A-687E-405C-8A0B-8D00578BA2C3}" type="datetimeFigureOut">
              <a:rPr lang="en-US" smtClean="0"/>
              <a:pPr/>
              <a:t>6/3/18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755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6/3/18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54152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6/3/18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84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6/3/18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2170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alpha val="5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586B75A-687E-405C-8A0B-8D00578BA2C3}" type="datetimeFigureOut">
              <a:rPr lang="en-US" smtClean="0"/>
              <a:pPr/>
              <a:t>6/3/18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67248954"/>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86648D-901F-431C-8FFE-6455ADDAC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10" name="Oval 9">
            <a:extLst>
              <a:ext uri="{FF2B5EF4-FFF2-40B4-BE49-F238E27FC236}">
                <a16:creationId xmlns:a16="http://schemas.microsoft.com/office/drawing/2014/main" id="{328E7ECE-D1D9-4A45-83E3-B3AAC21AF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F2299C5D-8E7A-4F30-B5A0-E61C1AF51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E26DA74-1E2B-C049-AD1C-E06EEC2038DA}"/>
              </a:ext>
            </a:extLst>
          </p:cNvPr>
          <p:cNvSpPr>
            <a:spLocks noGrp="1"/>
          </p:cNvSpPr>
          <p:nvPr>
            <p:ph type="title"/>
          </p:nvPr>
        </p:nvSpPr>
        <p:spPr>
          <a:xfrm>
            <a:off x="3344" y="-171117"/>
            <a:ext cx="12188656" cy="6857998"/>
          </a:xfrm>
        </p:spPr>
        <p:txBody>
          <a:bodyPr>
            <a:normAutofit/>
          </a:bodyPr>
          <a:lstStyle/>
          <a:p>
            <a:pPr algn="ctr"/>
            <a:r>
              <a:rPr lang="en-US" sz="7200" b="1" dirty="0">
                <a:solidFill>
                  <a:srgbClr val="FFFFFF"/>
                </a:solidFill>
              </a:rPr>
              <a:t>CHRISTIAN MATURITY (1)</a:t>
            </a:r>
            <a:br>
              <a:rPr lang="en-US" sz="7200" b="1" dirty="0">
                <a:solidFill>
                  <a:srgbClr val="FFFFFF"/>
                </a:solidFill>
              </a:rPr>
            </a:br>
            <a:r>
              <a:rPr lang="en-US" sz="7200" b="1" dirty="0">
                <a:solidFill>
                  <a:srgbClr val="FFFFFF"/>
                </a:solidFill>
              </a:rPr>
              <a:t>HOLY LIVING</a:t>
            </a:r>
            <a:br>
              <a:rPr lang="en-US" sz="7200" b="1" dirty="0">
                <a:solidFill>
                  <a:srgbClr val="FFFFFF"/>
                </a:solidFill>
              </a:rPr>
            </a:br>
            <a:r>
              <a:rPr lang="zh-Hans" altLang="en-US" sz="7200" b="1" dirty="0">
                <a:solidFill>
                  <a:srgbClr val="FFFFFF"/>
                </a:solidFill>
              </a:rPr>
              <a:t>基督徒成长的身量 （</a:t>
            </a:r>
            <a:r>
              <a:rPr lang="en-US" altLang="zh-Hans" sz="7200" b="1" dirty="0">
                <a:solidFill>
                  <a:srgbClr val="FFFFFF"/>
                </a:solidFill>
              </a:rPr>
              <a:t>1</a:t>
            </a:r>
            <a:r>
              <a:rPr lang="zh-Hans" altLang="en-US" sz="7200" b="1" dirty="0">
                <a:solidFill>
                  <a:srgbClr val="FFFFFF"/>
                </a:solidFill>
              </a:rPr>
              <a:t>）</a:t>
            </a:r>
            <a:br>
              <a:rPr lang="en-US" altLang="zh-Hans" sz="7200" b="1" dirty="0">
                <a:solidFill>
                  <a:srgbClr val="FFFFFF"/>
                </a:solidFill>
              </a:rPr>
            </a:br>
            <a:r>
              <a:rPr lang="zh-Hans" altLang="en-US" sz="7200" b="1" dirty="0">
                <a:solidFill>
                  <a:srgbClr val="FFFFFF"/>
                </a:solidFill>
              </a:rPr>
              <a:t>圣洁的生活</a:t>
            </a:r>
            <a:br>
              <a:rPr lang="en-US" sz="7200" b="1" dirty="0">
                <a:solidFill>
                  <a:srgbClr val="FFFFFF"/>
                </a:solidFill>
              </a:rPr>
            </a:br>
            <a:r>
              <a:rPr lang="en-US" sz="7200" b="1" dirty="0">
                <a:solidFill>
                  <a:srgbClr val="FFFFFF"/>
                </a:solidFill>
              </a:rPr>
              <a:t>I PETER 1:15-25</a:t>
            </a:r>
            <a:br>
              <a:rPr lang="en-US" sz="7200" b="1" dirty="0">
                <a:solidFill>
                  <a:srgbClr val="FFFFFF"/>
                </a:solidFill>
              </a:rPr>
            </a:br>
            <a:r>
              <a:rPr lang="zh-Hans" altLang="en-US" sz="7200" b="1" dirty="0">
                <a:solidFill>
                  <a:srgbClr val="FFFFFF"/>
                </a:solidFill>
              </a:rPr>
              <a:t>彼得前书一章十五</a:t>
            </a:r>
            <a:r>
              <a:rPr lang="en-US" altLang="zh-Hans" sz="7200" b="1" dirty="0">
                <a:solidFill>
                  <a:srgbClr val="FFFFFF"/>
                </a:solidFill>
              </a:rPr>
              <a:t>-</a:t>
            </a:r>
            <a:r>
              <a:rPr lang="zh-Hans" altLang="en-US" sz="7200" b="1" dirty="0">
                <a:solidFill>
                  <a:srgbClr val="FFFFFF"/>
                </a:solidFill>
              </a:rPr>
              <a:t>二十五节</a:t>
            </a:r>
            <a:endParaRPr lang="en-US" sz="7200" b="1" dirty="0">
              <a:solidFill>
                <a:srgbClr val="FFFFFF"/>
              </a:solidFill>
            </a:endParaRPr>
          </a:p>
        </p:txBody>
      </p:sp>
      <p:sp>
        <p:nvSpPr>
          <p:cNvPr id="3" name="Content Placeholder 2">
            <a:extLst>
              <a:ext uri="{FF2B5EF4-FFF2-40B4-BE49-F238E27FC236}">
                <a16:creationId xmlns:a16="http://schemas.microsoft.com/office/drawing/2014/main" id="{2375E955-A471-C847-9676-11826C2917F2}"/>
              </a:ext>
            </a:extLst>
          </p:cNvPr>
          <p:cNvSpPr>
            <a:spLocks noGrp="1"/>
          </p:cNvSpPr>
          <p:nvPr>
            <p:ph idx="1"/>
          </p:nvPr>
        </p:nvSpPr>
        <p:spPr>
          <a:xfrm>
            <a:off x="3344" y="4201296"/>
            <a:ext cx="12188656" cy="2656703"/>
          </a:xfrm>
        </p:spPr>
        <p:txBody>
          <a:bodyPr>
            <a:normAutofit/>
          </a:bodyPr>
          <a:lstStyle/>
          <a:p>
            <a:endParaRPr lang="en-US" sz="5400" b="1" dirty="0">
              <a:solidFill>
                <a:schemeClr val="bg1">
                  <a:lumMod val="95000"/>
                  <a:lumOff val="5000"/>
                </a:schemeClr>
              </a:solidFill>
            </a:endParaRPr>
          </a:p>
          <a:p>
            <a:endParaRPr lang="en-US" sz="5400" b="1" dirty="0">
              <a:solidFill>
                <a:srgbClr val="FFFFFF"/>
              </a:solidFill>
            </a:endParaRPr>
          </a:p>
        </p:txBody>
      </p:sp>
    </p:spTree>
    <p:extLst>
      <p:ext uri="{BB962C8B-B14F-4D97-AF65-F5344CB8AC3E}">
        <p14:creationId xmlns:p14="http://schemas.microsoft.com/office/powerpoint/2010/main" val="3547582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86648D-901F-431C-8FFE-6455ADDAC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10" name="Oval 9">
            <a:extLst>
              <a:ext uri="{FF2B5EF4-FFF2-40B4-BE49-F238E27FC236}">
                <a16:creationId xmlns:a16="http://schemas.microsoft.com/office/drawing/2014/main" id="{328E7ECE-D1D9-4A45-83E3-B3AAC21AF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F2299C5D-8E7A-4F30-B5A0-E61C1AF51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E26DA74-1E2B-C049-AD1C-E06EEC2038DA}"/>
              </a:ext>
            </a:extLst>
          </p:cNvPr>
          <p:cNvSpPr>
            <a:spLocks noGrp="1"/>
          </p:cNvSpPr>
          <p:nvPr>
            <p:ph type="title"/>
          </p:nvPr>
        </p:nvSpPr>
        <p:spPr>
          <a:xfrm>
            <a:off x="3344" y="0"/>
            <a:ext cx="12188656" cy="2310714"/>
          </a:xfrm>
        </p:spPr>
        <p:txBody>
          <a:bodyPr>
            <a:normAutofit/>
          </a:bodyPr>
          <a:lstStyle/>
          <a:p>
            <a:pPr algn="ctr"/>
            <a:r>
              <a:rPr lang="en-US" b="1" dirty="0">
                <a:solidFill>
                  <a:srgbClr val="FFFFFF"/>
                </a:solidFill>
              </a:rPr>
              <a:t>WE OBEY the truth (22)</a:t>
            </a:r>
            <a:br>
              <a:rPr lang="en-US" b="1" dirty="0">
                <a:solidFill>
                  <a:srgbClr val="FFFFFF"/>
                </a:solidFill>
              </a:rPr>
            </a:br>
            <a:r>
              <a:rPr lang="zh-Hans" altLang="en-US" b="1" dirty="0">
                <a:solidFill>
                  <a:srgbClr val="FFFFFF"/>
                </a:solidFill>
              </a:rPr>
              <a:t>我们顺从真理</a:t>
            </a:r>
            <a:endParaRPr lang="en-US" b="1" dirty="0">
              <a:solidFill>
                <a:srgbClr val="FFFFFF"/>
              </a:solidFill>
            </a:endParaRPr>
          </a:p>
        </p:txBody>
      </p:sp>
      <p:sp>
        <p:nvSpPr>
          <p:cNvPr id="3" name="Content Placeholder 2">
            <a:extLst>
              <a:ext uri="{FF2B5EF4-FFF2-40B4-BE49-F238E27FC236}">
                <a16:creationId xmlns:a16="http://schemas.microsoft.com/office/drawing/2014/main" id="{2375E955-A471-C847-9676-11826C2917F2}"/>
              </a:ext>
            </a:extLst>
          </p:cNvPr>
          <p:cNvSpPr>
            <a:spLocks noGrp="1"/>
          </p:cNvSpPr>
          <p:nvPr>
            <p:ph idx="1"/>
          </p:nvPr>
        </p:nvSpPr>
        <p:spPr>
          <a:xfrm>
            <a:off x="3344" y="2001520"/>
            <a:ext cx="12188656" cy="4856480"/>
          </a:xfrm>
        </p:spPr>
        <p:txBody>
          <a:bodyPr>
            <a:normAutofit/>
          </a:bodyPr>
          <a:lstStyle/>
          <a:p>
            <a:r>
              <a:rPr lang="en-US" sz="4000" b="1" dirty="0">
                <a:solidFill>
                  <a:schemeClr val="bg1">
                    <a:lumMod val="95000"/>
                    <a:lumOff val="5000"/>
                  </a:schemeClr>
                </a:solidFill>
              </a:rPr>
              <a:t>"Having purified your souls by your obedience to the truth for a sincere brotherly love, love one another earnestly from a pure heart.</a:t>
            </a:r>
          </a:p>
          <a:p>
            <a:r>
              <a:rPr lang="zh-Hans" altLang="en-US" sz="4000" b="1" dirty="0">
                <a:solidFill>
                  <a:schemeClr val="bg1">
                    <a:lumMod val="95000"/>
                    <a:lumOff val="5000"/>
                  </a:schemeClr>
                </a:solidFill>
              </a:rPr>
              <a:t>你们既因顺从真理，洁净自己的心，以致爱弟兄没有虚假，就当从心里彼此切实相爱</a:t>
            </a:r>
            <a:r>
              <a:rPr lang="en-US" altLang="zh-Hans" sz="4000" b="1" dirty="0">
                <a:solidFill>
                  <a:schemeClr val="bg1">
                    <a:lumMod val="95000"/>
                    <a:lumOff val="5000"/>
                  </a:schemeClr>
                </a:solidFill>
              </a:rPr>
              <a:t>."</a:t>
            </a:r>
            <a:endParaRPr lang="en-US" sz="4000" b="1" dirty="0">
              <a:solidFill>
                <a:schemeClr val="bg1">
                  <a:lumMod val="95000"/>
                  <a:lumOff val="5000"/>
                </a:schemeClr>
              </a:solidFill>
            </a:endParaRPr>
          </a:p>
          <a:p>
            <a:endParaRPr lang="en-US" sz="5400" b="1" dirty="0">
              <a:solidFill>
                <a:srgbClr val="FFFFFF"/>
              </a:solidFill>
            </a:endParaRPr>
          </a:p>
        </p:txBody>
      </p:sp>
      <p:sp>
        <p:nvSpPr>
          <p:cNvPr id="4" name="TextBox 3">
            <a:extLst>
              <a:ext uri="{FF2B5EF4-FFF2-40B4-BE49-F238E27FC236}">
                <a16:creationId xmlns:a16="http://schemas.microsoft.com/office/drawing/2014/main" id="{1360A78E-9C17-4448-9CE1-B9B604545026}"/>
              </a:ext>
            </a:extLst>
          </p:cNvPr>
          <p:cNvSpPr txBox="1"/>
          <p:nvPr/>
        </p:nvSpPr>
        <p:spPr>
          <a:xfrm>
            <a:off x="469557" y="5844746"/>
            <a:ext cx="4860626" cy="461665"/>
          </a:xfrm>
          <a:prstGeom prst="rect">
            <a:avLst/>
          </a:prstGeom>
          <a:noFill/>
        </p:spPr>
        <p:txBody>
          <a:bodyPr wrap="none" rtlCol="0">
            <a:spAutoFit/>
          </a:bodyPr>
          <a:lstStyle/>
          <a:p>
            <a:r>
              <a:rPr lang="en-US" sz="2400" b="1" dirty="0">
                <a:solidFill>
                  <a:schemeClr val="bg1"/>
                </a:solidFill>
              </a:rPr>
              <a:t>Illustration: The Love of God</a:t>
            </a:r>
          </a:p>
        </p:txBody>
      </p:sp>
    </p:spTree>
    <p:extLst>
      <p:ext uri="{BB962C8B-B14F-4D97-AF65-F5344CB8AC3E}">
        <p14:creationId xmlns:p14="http://schemas.microsoft.com/office/powerpoint/2010/main" val="3857706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86648D-901F-431C-8FFE-6455ADDAC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10" name="Oval 9">
            <a:extLst>
              <a:ext uri="{FF2B5EF4-FFF2-40B4-BE49-F238E27FC236}">
                <a16:creationId xmlns:a16="http://schemas.microsoft.com/office/drawing/2014/main" id="{328E7ECE-D1D9-4A45-83E3-B3AAC21AF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F2299C5D-8E7A-4F30-B5A0-E61C1AF51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E26DA74-1E2B-C049-AD1C-E06EEC2038DA}"/>
              </a:ext>
            </a:extLst>
          </p:cNvPr>
          <p:cNvSpPr>
            <a:spLocks noGrp="1"/>
          </p:cNvSpPr>
          <p:nvPr>
            <p:ph type="title"/>
          </p:nvPr>
        </p:nvSpPr>
        <p:spPr>
          <a:xfrm>
            <a:off x="3344" y="0"/>
            <a:ext cx="12188656" cy="2310714"/>
          </a:xfrm>
        </p:spPr>
        <p:txBody>
          <a:bodyPr>
            <a:normAutofit/>
          </a:bodyPr>
          <a:lstStyle/>
          <a:p>
            <a:pPr algn="ctr"/>
            <a:r>
              <a:rPr lang="en-US" b="1" dirty="0">
                <a:solidFill>
                  <a:srgbClr val="FFFFFF"/>
                </a:solidFill>
              </a:rPr>
              <a:t>We HAVE BEEN born again (23)</a:t>
            </a:r>
            <a:br>
              <a:rPr lang="en-US" b="1" dirty="0">
                <a:solidFill>
                  <a:srgbClr val="FFFFFF"/>
                </a:solidFill>
              </a:rPr>
            </a:br>
            <a:r>
              <a:rPr lang="zh-Hans" altLang="en-US" b="1" dirty="0">
                <a:solidFill>
                  <a:srgbClr val="FFFFFF"/>
                </a:solidFill>
              </a:rPr>
              <a:t>我们蒙了重生</a:t>
            </a:r>
            <a:endParaRPr lang="en-US" b="1" dirty="0">
              <a:solidFill>
                <a:srgbClr val="FFFFFF"/>
              </a:solidFill>
            </a:endParaRPr>
          </a:p>
        </p:txBody>
      </p:sp>
      <p:sp>
        <p:nvSpPr>
          <p:cNvPr id="3" name="Content Placeholder 2">
            <a:extLst>
              <a:ext uri="{FF2B5EF4-FFF2-40B4-BE49-F238E27FC236}">
                <a16:creationId xmlns:a16="http://schemas.microsoft.com/office/drawing/2014/main" id="{2375E955-A471-C847-9676-11826C2917F2}"/>
              </a:ext>
            </a:extLst>
          </p:cNvPr>
          <p:cNvSpPr>
            <a:spLocks noGrp="1"/>
          </p:cNvSpPr>
          <p:nvPr>
            <p:ph idx="1"/>
          </p:nvPr>
        </p:nvSpPr>
        <p:spPr>
          <a:xfrm>
            <a:off x="3344" y="2001520"/>
            <a:ext cx="12188656" cy="4856480"/>
          </a:xfrm>
        </p:spPr>
        <p:txBody>
          <a:bodyPr>
            <a:normAutofit/>
          </a:bodyPr>
          <a:lstStyle/>
          <a:p>
            <a:r>
              <a:rPr lang="en-US" sz="4000" b="1" dirty="0">
                <a:solidFill>
                  <a:schemeClr val="bg1">
                    <a:lumMod val="95000"/>
                    <a:lumOff val="5000"/>
                  </a:schemeClr>
                </a:solidFill>
              </a:rPr>
              <a:t>"Since you have been born again, not of perishable seed but of imperishable, through the living and abiding word of God.</a:t>
            </a:r>
          </a:p>
          <a:p>
            <a:r>
              <a:rPr lang="zh-Hans" altLang="en-US" sz="4000" b="1" dirty="0">
                <a:solidFill>
                  <a:schemeClr val="bg1">
                    <a:lumMod val="95000"/>
                    <a:lumOff val="5000"/>
                  </a:schemeClr>
                </a:solidFill>
              </a:rPr>
              <a:t>你们蒙了重生，不是由于能坏的种子，乃是由于不能坏的种子，是藉着神活泼常存的道</a:t>
            </a:r>
            <a:r>
              <a:rPr lang="en-US" altLang="zh-Hans" sz="4000" b="1" dirty="0">
                <a:solidFill>
                  <a:schemeClr val="bg1">
                    <a:lumMod val="95000"/>
                    <a:lumOff val="5000"/>
                  </a:schemeClr>
                </a:solidFill>
              </a:rPr>
              <a:t>."</a:t>
            </a:r>
            <a:endParaRPr lang="en-US" sz="4000" b="1" dirty="0">
              <a:solidFill>
                <a:schemeClr val="bg1">
                  <a:lumMod val="95000"/>
                  <a:lumOff val="5000"/>
                </a:schemeClr>
              </a:solidFill>
            </a:endParaRPr>
          </a:p>
          <a:p>
            <a:endParaRPr lang="en-US" sz="5400" b="1" dirty="0">
              <a:solidFill>
                <a:srgbClr val="FFFFFF"/>
              </a:solidFill>
            </a:endParaRPr>
          </a:p>
        </p:txBody>
      </p:sp>
    </p:spTree>
    <p:extLst>
      <p:ext uri="{BB962C8B-B14F-4D97-AF65-F5344CB8AC3E}">
        <p14:creationId xmlns:p14="http://schemas.microsoft.com/office/powerpoint/2010/main" val="240146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86648D-901F-431C-8FFE-6455ADDAC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10" name="Oval 9">
            <a:extLst>
              <a:ext uri="{FF2B5EF4-FFF2-40B4-BE49-F238E27FC236}">
                <a16:creationId xmlns:a16="http://schemas.microsoft.com/office/drawing/2014/main" id="{328E7ECE-D1D9-4A45-83E3-B3AAC21AF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F2299C5D-8E7A-4F30-B5A0-E61C1AF51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E26DA74-1E2B-C049-AD1C-E06EEC2038DA}"/>
              </a:ext>
            </a:extLst>
          </p:cNvPr>
          <p:cNvSpPr>
            <a:spLocks noGrp="1"/>
          </p:cNvSpPr>
          <p:nvPr>
            <p:ph type="title"/>
          </p:nvPr>
        </p:nvSpPr>
        <p:spPr>
          <a:xfrm>
            <a:off x="3344" y="0"/>
            <a:ext cx="12188656" cy="2310714"/>
          </a:xfrm>
        </p:spPr>
        <p:txBody>
          <a:bodyPr>
            <a:normAutofit/>
          </a:bodyPr>
          <a:lstStyle/>
          <a:p>
            <a:pPr algn="ctr"/>
            <a:r>
              <a:rPr lang="en-US" b="1" dirty="0">
                <a:solidFill>
                  <a:srgbClr val="FFFFFF"/>
                </a:solidFill>
              </a:rPr>
              <a:t>We are temporary ON EARTH (24)</a:t>
            </a:r>
            <a:br>
              <a:rPr lang="en-US" b="1" dirty="0">
                <a:solidFill>
                  <a:srgbClr val="FFFFFF"/>
                </a:solidFill>
              </a:rPr>
            </a:br>
            <a:r>
              <a:rPr lang="zh-Hans" altLang="en-US" b="1" dirty="0">
                <a:solidFill>
                  <a:srgbClr val="FFFFFF"/>
                </a:solidFill>
              </a:rPr>
              <a:t>我们在世是暂时的居民</a:t>
            </a:r>
            <a:endParaRPr lang="en-US" b="1" dirty="0">
              <a:solidFill>
                <a:srgbClr val="FFFFFF"/>
              </a:solidFill>
            </a:endParaRPr>
          </a:p>
        </p:txBody>
      </p:sp>
      <p:sp>
        <p:nvSpPr>
          <p:cNvPr id="3" name="Content Placeholder 2">
            <a:extLst>
              <a:ext uri="{FF2B5EF4-FFF2-40B4-BE49-F238E27FC236}">
                <a16:creationId xmlns:a16="http://schemas.microsoft.com/office/drawing/2014/main" id="{2375E955-A471-C847-9676-11826C2917F2}"/>
              </a:ext>
            </a:extLst>
          </p:cNvPr>
          <p:cNvSpPr>
            <a:spLocks noGrp="1"/>
          </p:cNvSpPr>
          <p:nvPr>
            <p:ph idx="1"/>
          </p:nvPr>
        </p:nvSpPr>
        <p:spPr>
          <a:xfrm>
            <a:off x="3344" y="2001520"/>
            <a:ext cx="12188656" cy="4856480"/>
          </a:xfrm>
        </p:spPr>
        <p:txBody>
          <a:bodyPr>
            <a:normAutofit/>
          </a:bodyPr>
          <a:lstStyle/>
          <a:p>
            <a:r>
              <a:rPr lang="en-US" sz="4000" b="1" dirty="0">
                <a:solidFill>
                  <a:schemeClr val="bg1">
                    <a:lumMod val="95000"/>
                    <a:lumOff val="5000"/>
                  </a:schemeClr>
                </a:solidFill>
              </a:rPr>
              <a:t>"For all flesh is like grass and all its glory like the flower of grass. The grass withers and the flower falls.</a:t>
            </a:r>
          </a:p>
          <a:p>
            <a:r>
              <a:rPr lang="zh-Hans" altLang="en-US" sz="4000" b="1" dirty="0">
                <a:solidFill>
                  <a:schemeClr val="bg1">
                    <a:lumMod val="95000"/>
                    <a:lumOff val="5000"/>
                  </a:schemeClr>
                </a:solidFill>
              </a:rPr>
              <a:t>因为凡有血气的，尽都如草，他的美荣都象草上的花。草必枯干，花必凋谢</a:t>
            </a:r>
            <a:r>
              <a:rPr lang="en-US" altLang="zh-Hans" sz="4000" b="1" dirty="0">
                <a:solidFill>
                  <a:schemeClr val="bg1">
                    <a:lumMod val="95000"/>
                    <a:lumOff val="5000"/>
                  </a:schemeClr>
                </a:solidFill>
              </a:rPr>
              <a:t>."</a:t>
            </a:r>
            <a:endParaRPr lang="en-US" sz="4000" b="1" dirty="0">
              <a:solidFill>
                <a:schemeClr val="bg1">
                  <a:lumMod val="95000"/>
                  <a:lumOff val="5000"/>
                </a:schemeClr>
              </a:solidFill>
            </a:endParaRPr>
          </a:p>
          <a:p>
            <a:endParaRPr lang="en-US" sz="5400" b="1" dirty="0">
              <a:solidFill>
                <a:srgbClr val="FFFFFF"/>
              </a:solidFill>
            </a:endParaRPr>
          </a:p>
        </p:txBody>
      </p:sp>
    </p:spTree>
    <p:extLst>
      <p:ext uri="{BB962C8B-B14F-4D97-AF65-F5344CB8AC3E}">
        <p14:creationId xmlns:p14="http://schemas.microsoft.com/office/powerpoint/2010/main" val="338147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084967-B639-8D4C-AB87-4B718BF3A2A3}"/>
              </a:ext>
            </a:extLst>
          </p:cNvPr>
          <p:cNvPicPr>
            <a:picLocks noChangeAspect="1"/>
          </p:cNvPicPr>
          <p:nvPr/>
        </p:nvPicPr>
        <p:blipFill>
          <a:blip r:embed="rId2"/>
          <a:stretch>
            <a:fillRect/>
          </a:stretch>
        </p:blipFill>
        <p:spPr>
          <a:xfrm>
            <a:off x="-407772" y="0"/>
            <a:ext cx="7913748" cy="6858000"/>
          </a:xfrm>
          <a:prstGeom prst="rect">
            <a:avLst/>
          </a:prstGeom>
        </p:spPr>
      </p:pic>
      <p:pic>
        <p:nvPicPr>
          <p:cNvPr id="7" name="Picture 6">
            <a:extLst>
              <a:ext uri="{FF2B5EF4-FFF2-40B4-BE49-F238E27FC236}">
                <a16:creationId xmlns:a16="http://schemas.microsoft.com/office/drawing/2014/main" id="{F328AC8C-39FC-9E4E-BFF0-DFA5655DAB58}"/>
              </a:ext>
            </a:extLst>
          </p:cNvPr>
          <p:cNvPicPr>
            <a:picLocks noChangeAspect="1"/>
          </p:cNvPicPr>
          <p:nvPr/>
        </p:nvPicPr>
        <p:blipFill>
          <a:blip r:embed="rId3"/>
          <a:stretch>
            <a:fillRect/>
          </a:stretch>
        </p:blipFill>
        <p:spPr>
          <a:xfrm>
            <a:off x="6875505" y="0"/>
            <a:ext cx="5143500" cy="6858000"/>
          </a:xfrm>
          <a:prstGeom prst="rect">
            <a:avLst/>
          </a:prstGeom>
        </p:spPr>
      </p:pic>
    </p:spTree>
    <p:extLst>
      <p:ext uri="{BB962C8B-B14F-4D97-AF65-F5344CB8AC3E}">
        <p14:creationId xmlns:p14="http://schemas.microsoft.com/office/powerpoint/2010/main" val="226100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86648D-901F-431C-8FFE-6455ADDAC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10" name="Oval 9">
            <a:extLst>
              <a:ext uri="{FF2B5EF4-FFF2-40B4-BE49-F238E27FC236}">
                <a16:creationId xmlns:a16="http://schemas.microsoft.com/office/drawing/2014/main" id="{328E7ECE-D1D9-4A45-83E3-B3AAC21AF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F2299C5D-8E7A-4F30-B5A0-E61C1AF51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E26DA74-1E2B-C049-AD1C-E06EEC2038DA}"/>
              </a:ext>
            </a:extLst>
          </p:cNvPr>
          <p:cNvSpPr>
            <a:spLocks noGrp="1"/>
          </p:cNvSpPr>
          <p:nvPr>
            <p:ph type="title"/>
          </p:nvPr>
        </p:nvSpPr>
        <p:spPr>
          <a:xfrm>
            <a:off x="3344" y="0"/>
            <a:ext cx="12188656" cy="2310714"/>
          </a:xfrm>
        </p:spPr>
        <p:txBody>
          <a:bodyPr>
            <a:normAutofit/>
          </a:bodyPr>
          <a:lstStyle/>
          <a:p>
            <a:pPr algn="ctr"/>
            <a:r>
              <a:rPr lang="en-US" b="1" dirty="0">
                <a:solidFill>
                  <a:srgbClr val="FFFFFF"/>
                </a:solidFill>
              </a:rPr>
              <a:t>WE HAVE GOD'S WORD FOREVER (25)</a:t>
            </a:r>
            <a:br>
              <a:rPr lang="en-US" b="1" dirty="0">
                <a:solidFill>
                  <a:srgbClr val="FFFFFF"/>
                </a:solidFill>
              </a:rPr>
            </a:br>
            <a:r>
              <a:rPr lang="zh-Hans" altLang="en-US" b="1" dirty="0">
                <a:solidFill>
                  <a:srgbClr val="FFFFFF"/>
                </a:solidFill>
              </a:rPr>
              <a:t>我们永远有神的话 （道）</a:t>
            </a:r>
            <a:endParaRPr lang="en-US" b="1" dirty="0">
              <a:solidFill>
                <a:srgbClr val="FFFFFF"/>
              </a:solidFill>
            </a:endParaRPr>
          </a:p>
        </p:txBody>
      </p:sp>
      <p:sp>
        <p:nvSpPr>
          <p:cNvPr id="3" name="Content Placeholder 2">
            <a:extLst>
              <a:ext uri="{FF2B5EF4-FFF2-40B4-BE49-F238E27FC236}">
                <a16:creationId xmlns:a16="http://schemas.microsoft.com/office/drawing/2014/main" id="{2375E955-A471-C847-9676-11826C2917F2}"/>
              </a:ext>
            </a:extLst>
          </p:cNvPr>
          <p:cNvSpPr>
            <a:spLocks noGrp="1"/>
          </p:cNvSpPr>
          <p:nvPr>
            <p:ph idx="1"/>
          </p:nvPr>
        </p:nvSpPr>
        <p:spPr>
          <a:xfrm>
            <a:off x="0" y="2310714"/>
            <a:ext cx="12188656" cy="4856480"/>
          </a:xfrm>
        </p:spPr>
        <p:txBody>
          <a:bodyPr>
            <a:normAutofit/>
          </a:bodyPr>
          <a:lstStyle/>
          <a:p>
            <a:r>
              <a:rPr lang="en-US" sz="4000" b="1" dirty="0">
                <a:solidFill>
                  <a:schemeClr val="bg1">
                    <a:lumMod val="95000"/>
                    <a:lumOff val="5000"/>
                  </a:schemeClr>
                </a:solidFill>
              </a:rPr>
              <a:t>"but the WORD of the Lord remains forever. And this WORD is the GOOD NEWS that was preached to you.</a:t>
            </a:r>
          </a:p>
          <a:p>
            <a:r>
              <a:rPr lang="zh-Hans" altLang="en-US" sz="5400" b="1" dirty="0">
                <a:solidFill>
                  <a:srgbClr val="FFFFFF"/>
                </a:solidFill>
              </a:rPr>
              <a:t>惟有主的道是永存的。所传给你们的福音就是这道</a:t>
            </a:r>
            <a:r>
              <a:rPr lang="en-US" altLang="zh-Hans" sz="5400" b="1" dirty="0">
                <a:solidFill>
                  <a:srgbClr val="FFFFFF"/>
                </a:solidFill>
              </a:rPr>
              <a:t>."</a:t>
            </a:r>
            <a:endParaRPr lang="en-US" sz="5400" b="1" dirty="0">
              <a:solidFill>
                <a:srgbClr val="FFFFFF"/>
              </a:solidFill>
            </a:endParaRPr>
          </a:p>
        </p:txBody>
      </p:sp>
      <p:sp>
        <p:nvSpPr>
          <p:cNvPr id="4" name="TextBox 3">
            <a:extLst>
              <a:ext uri="{FF2B5EF4-FFF2-40B4-BE49-F238E27FC236}">
                <a16:creationId xmlns:a16="http://schemas.microsoft.com/office/drawing/2014/main" id="{35F044DA-1365-C143-AD92-B25BC9D86E4A}"/>
              </a:ext>
            </a:extLst>
          </p:cNvPr>
          <p:cNvSpPr txBox="1"/>
          <p:nvPr/>
        </p:nvSpPr>
        <p:spPr>
          <a:xfrm>
            <a:off x="630195" y="5943600"/>
            <a:ext cx="4943982" cy="461665"/>
          </a:xfrm>
          <a:prstGeom prst="rect">
            <a:avLst/>
          </a:prstGeom>
          <a:noFill/>
        </p:spPr>
        <p:txBody>
          <a:bodyPr wrap="none" rtlCol="0">
            <a:spAutoFit/>
          </a:bodyPr>
          <a:lstStyle/>
          <a:p>
            <a:r>
              <a:rPr lang="en-US" sz="2400" b="1" dirty="0">
                <a:solidFill>
                  <a:schemeClr val="bg1"/>
                </a:solidFill>
              </a:rPr>
              <a:t>Illustration: "Are You Jesus?"</a:t>
            </a:r>
          </a:p>
        </p:txBody>
      </p:sp>
    </p:spTree>
    <p:extLst>
      <p:ext uri="{BB962C8B-B14F-4D97-AF65-F5344CB8AC3E}">
        <p14:creationId xmlns:p14="http://schemas.microsoft.com/office/powerpoint/2010/main" val="314649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86648D-901F-431C-8FFE-6455ADDAC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10" name="Oval 9">
            <a:extLst>
              <a:ext uri="{FF2B5EF4-FFF2-40B4-BE49-F238E27FC236}">
                <a16:creationId xmlns:a16="http://schemas.microsoft.com/office/drawing/2014/main" id="{328E7ECE-D1D9-4A45-83E3-B3AAC21AF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F2299C5D-8E7A-4F30-B5A0-E61C1AF51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E26DA74-1E2B-C049-AD1C-E06EEC2038DA}"/>
              </a:ext>
            </a:extLst>
          </p:cNvPr>
          <p:cNvSpPr>
            <a:spLocks noGrp="1"/>
          </p:cNvSpPr>
          <p:nvPr>
            <p:ph type="title"/>
          </p:nvPr>
        </p:nvSpPr>
        <p:spPr>
          <a:xfrm>
            <a:off x="3344" y="0"/>
            <a:ext cx="12188656" cy="2310714"/>
          </a:xfrm>
        </p:spPr>
        <p:txBody>
          <a:bodyPr>
            <a:normAutofit/>
          </a:bodyPr>
          <a:lstStyle/>
          <a:p>
            <a:pPr algn="ctr"/>
            <a:r>
              <a:rPr lang="en-US" b="1" dirty="0">
                <a:solidFill>
                  <a:srgbClr val="FFFFFF"/>
                </a:solidFill>
              </a:rPr>
              <a:t>SEVEN SIGNS OF CHRISTIAN IMMATURITY</a:t>
            </a:r>
            <a:br>
              <a:rPr lang="en-US" b="1" dirty="0">
                <a:solidFill>
                  <a:srgbClr val="FFFFFF"/>
                </a:solidFill>
              </a:rPr>
            </a:br>
            <a:r>
              <a:rPr lang="zh-Hans" altLang="en-US" b="1" dirty="0">
                <a:solidFill>
                  <a:srgbClr val="FFFFFF"/>
                </a:solidFill>
              </a:rPr>
              <a:t>七个基督徒不成熟的标志</a:t>
            </a:r>
            <a:endParaRPr lang="en-US" b="1" dirty="0">
              <a:solidFill>
                <a:srgbClr val="FFFFFF"/>
              </a:solidFill>
            </a:endParaRPr>
          </a:p>
        </p:txBody>
      </p:sp>
      <p:sp>
        <p:nvSpPr>
          <p:cNvPr id="3" name="Content Placeholder 2">
            <a:extLst>
              <a:ext uri="{FF2B5EF4-FFF2-40B4-BE49-F238E27FC236}">
                <a16:creationId xmlns:a16="http://schemas.microsoft.com/office/drawing/2014/main" id="{2375E955-A471-C847-9676-11826C2917F2}"/>
              </a:ext>
            </a:extLst>
          </p:cNvPr>
          <p:cNvSpPr>
            <a:spLocks noGrp="1"/>
          </p:cNvSpPr>
          <p:nvPr>
            <p:ph idx="1"/>
          </p:nvPr>
        </p:nvSpPr>
        <p:spPr>
          <a:xfrm>
            <a:off x="3344" y="2001520"/>
            <a:ext cx="12188656" cy="4856480"/>
          </a:xfrm>
        </p:spPr>
        <p:txBody>
          <a:bodyPr>
            <a:normAutofit/>
          </a:bodyPr>
          <a:lstStyle/>
          <a:p>
            <a:endParaRPr lang="en-US" sz="5400" b="1" dirty="0">
              <a:solidFill>
                <a:schemeClr val="bg1">
                  <a:lumMod val="95000"/>
                  <a:lumOff val="5000"/>
                </a:schemeClr>
              </a:solidFill>
            </a:endParaRPr>
          </a:p>
          <a:p>
            <a:r>
              <a:rPr lang="en-US" sz="5400" b="1" dirty="0">
                <a:solidFill>
                  <a:schemeClr val="bg1"/>
                </a:solidFill>
              </a:rPr>
              <a:t>1. PITY PARTY</a:t>
            </a:r>
            <a:r>
              <a:rPr lang="zh-Hans" altLang="en-US" sz="5400" b="1" dirty="0">
                <a:solidFill>
                  <a:schemeClr val="bg1"/>
                </a:solidFill>
              </a:rPr>
              <a:t> 可怜自己</a:t>
            </a:r>
            <a:endParaRPr lang="en-US" sz="5400" b="1" dirty="0">
              <a:solidFill>
                <a:schemeClr val="bg1"/>
              </a:solidFill>
            </a:endParaRPr>
          </a:p>
          <a:p>
            <a:r>
              <a:rPr lang="en-US" sz="5400" b="1" dirty="0">
                <a:solidFill>
                  <a:schemeClr val="bg1"/>
                </a:solidFill>
              </a:rPr>
              <a:t>2. BLAME GAME</a:t>
            </a:r>
            <a:r>
              <a:rPr lang="zh-Hans" altLang="en-US" sz="5400" b="1" dirty="0">
                <a:solidFill>
                  <a:schemeClr val="bg1"/>
                </a:solidFill>
              </a:rPr>
              <a:t>错怪别人</a:t>
            </a:r>
            <a:endParaRPr lang="en-US" sz="5400" b="1" dirty="0">
              <a:solidFill>
                <a:schemeClr val="bg1"/>
              </a:solidFill>
            </a:endParaRPr>
          </a:p>
          <a:p>
            <a:r>
              <a:rPr lang="en-US" sz="5400" b="1" dirty="0">
                <a:solidFill>
                  <a:schemeClr val="bg1"/>
                </a:solidFill>
              </a:rPr>
              <a:t>3. HASTY DECISION</a:t>
            </a:r>
            <a:r>
              <a:rPr lang="zh-Hans" altLang="en-US" sz="5400" b="1" dirty="0">
                <a:solidFill>
                  <a:schemeClr val="bg1"/>
                </a:solidFill>
              </a:rPr>
              <a:t> 太快的决定</a:t>
            </a:r>
            <a:r>
              <a:rPr lang="en-US" sz="5400" b="1" dirty="0">
                <a:solidFill>
                  <a:schemeClr val="bg1"/>
                </a:solidFill>
              </a:rPr>
              <a:t>                            </a:t>
            </a:r>
          </a:p>
          <a:p>
            <a:pPr marL="0" indent="0">
              <a:buNone/>
            </a:pPr>
            <a:endParaRPr lang="en-US" sz="5400" b="1" dirty="0">
              <a:solidFill>
                <a:schemeClr val="bg1">
                  <a:lumMod val="95000"/>
                  <a:lumOff val="5000"/>
                </a:schemeClr>
              </a:solidFill>
            </a:endParaRPr>
          </a:p>
          <a:p>
            <a:endParaRPr lang="en-US" sz="5400" b="1" dirty="0">
              <a:solidFill>
                <a:srgbClr val="FFFFFF"/>
              </a:solidFill>
            </a:endParaRPr>
          </a:p>
        </p:txBody>
      </p:sp>
    </p:spTree>
    <p:extLst>
      <p:ext uri="{BB962C8B-B14F-4D97-AF65-F5344CB8AC3E}">
        <p14:creationId xmlns:p14="http://schemas.microsoft.com/office/powerpoint/2010/main" val="379744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86648D-901F-431C-8FFE-6455ADDAC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10" name="Oval 9">
            <a:extLst>
              <a:ext uri="{FF2B5EF4-FFF2-40B4-BE49-F238E27FC236}">
                <a16:creationId xmlns:a16="http://schemas.microsoft.com/office/drawing/2014/main" id="{328E7ECE-D1D9-4A45-83E3-B3AAC21AF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F2299C5D-8E7A-4F30-B5A0-E61C1AF51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E26DA74-1E2B-C049-AD1C-E06EEC2038DA}"/>
              </a:ext>
            </a:extLst>
          </p:cNvPr>
          <p:cNvSpPr>
            <a:spLocks noGrp="1"/>
          </p:cNvSpPr>
          <p:nvPr>
            <p:ph type="title"/>
          </p:nvPr>
        </p:nvSpPr>
        <p:spPr>
          <a:xfrm>
            <a:off x="3344" y="0"/>
            <a:ext cx="12188656" cy="2310714"/>
          </a:xfrm>
        </p:spPr>
        <p:txBody>
          <a:bodyPr>
            <a:normAutofit/>
          </a:bodyPr>
          <a:lstStyle/>
          <a:p>
            <a:pPr algn="ctr"/>
            <a:r>
              <a:rPr lang="en-US" b="1" dirty="0">
                <a:solidFill>
                  <a:srgbClr val="FFFFFF"/>
                </a:solidFill>
              </a:rPr>
              <a:t>SEVEN SIGNS OF CHRISTIAN IMMATURITY</a:t>
            </a:r>
            <a:br>
              <a:rPr lang="en-US" b="1" dirty="0">
                <a:solidFill>
                  <a:srgbClr val="FFFFFF"/>
                </a:solidFill>
              </a:rPr>
            </a:br>
            <a:r>
              <a:rPr lang="zh-Hans" altLang="en-US" b="1" dirty="0">
                <a:solidFill>
                  <a:srgbClr val="FFFFFF"/>
                </a:solidFill>
              </a:rPr>
              <a:t>七个基督徒不成熟的标志</a:t>
            </a:r>
            <a:endParaRPr lang="en-US" b="1" dirty="0">
              <a:solidFill>
                <a:srgbClr val="FFFFFF"/>
              </a:solidFill>
            </a:endParaRPr>
          </a:p>
        </p:txBody>
      </p:sp>
      <p:sp>
        <p:nvSpPr>
          <p:cNvPr id="3" name="Content Placeholder 2">
            <a:extLst>
              <a:ext uri="{FF2B5EF4-FFF2-40B4-BE49-F238E27FC236}">
                <a16:creationId xmlns:a16="http://schemas.microsoft.com/office/drawing/2014/main" id="{2375E955-A471-C847-9676-11826C2917F2}"/>
              </a:ext>
            </a:extLst>
          </p:cNvPr>
          <p:cNvSpPr>
            <a:spLocks noGrp="1"/>
          </p:cNvSpPr>
          <p:nvPr>
            <p:ph idx="1"/>
          </p:nvPr>
        </p:nvSpPr>
        <p:spPr>
          <a:xfrm>
            <a:off x="3344" y="1272746"/>
            <a:ext cx="12188656" cy="5585254"/>
          </a:xfrm>
        </p:spPr>
        <p:txBody>
          <a:bodyPr>
            <a:normAutofit/>
          </a:bodyPr>
          <a:lstStyle/>
          <a:p>
            <a:endParaRPr lang="en-US" sz="5400" b="1" dirty="0">
              <a:solidFill>
                <a:schemeClr val="bg1">
                  <a:lumMod val="95000"/>
                  <a:lumOff val="5000"/>
                </a:schemeClr>
              </a:solidFill>
            </a:endParaRPr>
          </a:p>
          <a:p>
            <a:pPr marL="0" indent="0">
              <a:buNone/>
            </a:pPr>
            <a:r>
              <a:rPr lang="en-US" altLang="zh-Hans" sz="5400" b="1" dirty="0">
                <a:solidFill>
                  <a:schemeClr val="bg1">
                    <a:lumMod val="95000"/>
                    <a:lumOff val="5000"/>
                  </a:schemeClr>
                </a:solidFill>
              </a:rPr>
              <a:t>4.</a:t>
            </a:r>
            <a:r>
              <a:rPr lang="zh-Hans" altLang="en-US" sz="5400" b="1" dirty="0">
                <a:solidFill>
                  <a:schemeClr val="bg1">
                    <a:lumMod val="95000"/>
                    <a:lumOff val="5000"/>
                  </a:schemeClr>
                </a:solidFill>
              </a:rPr>
              <a:t> </a:t>
            </a:r>
            <a:r>
              <a:rPr lang="en-US" altLang="zh-Hans" sz="5400" b="1" dirty="0">
                <a:solidFill>
                  <a:schemeClr val="bg1">
                    <a:lumMod val="95000"/>
                    <a:lumOff val="5000"/>
                  </a:schemeClr>
                </a:solidFill>
              </a:rPr>
              <a:t>FEAR FACTOR</a:t>
            </a:r>
            <a:r>
              <a:rPr lang="zh-Hans" altLang="en-US" sz="5400" b="1" dirty="0">
                <a:solidFill>
                  <a:schemeClr val="bg1">
                    <a:lumMod val="95000"/>
                    <a:lumOff val="5000"/>
                  </a:schemeClr>
                </a:solidFill>
              </a:rPr>
              <a:t> 惧怕事情</a:t>
            </a:r>
            <a:endParaRPr lang="en-US" altLang="zh-Hans" sz="5400" b="1" dirty="0">
              <a:solidFill>
                <a:schemeClr val="bg1">
                  <a:lumMod val="95000"/>
                  <a:lumOff val="5000"/>
                </a:schemeClr>
              </a:solidFill>
            </a:endParaRPr>
          </a:p>
          <a:p>
            <a:pPr marL="0" indent="0">
              <a:buNone/>
            </a:pPr>
            <a:r>
              <a:rPr lang="en-US" sz="5400" b="1" dirty="0">
                <a:solidFill>
                  <a:schemeClr val="bg1">
                    <a:lumMod val="95000"/>
                    <a:lumOff val="5000"/>
                  </a:schemeClr>
                </a:solidFill>
              </a:rPr>
              <a:t>5. ANGRY ISSUE</a:t>
            </a:r>
            <a:r>
              <a:rPr lang="zh-Hans" altLang="en-US" sz="5400" b="1" dirty="0">
                <a:solidFill>
                  <a:schemeClr val="bg1">
                    <a:lumMod val="95000"/>
                    <a:lumOff val="5000"/>
                  </a:schemeClr>
                </a:solidFill>
              </a:rPr>
              <a:t> 动怒，失去控制</a:t>
            </a:r>
            <a:endParaRPr lang="en-US" sz="5400" b="1" dirty="0">
              <a:solidFill>
                <a:schemeClr val="bg1">
                  <a:lumMod val="95000"/>
                  <a:lumOff val="5000"/>
                </a:schemeClr>
              </a:solidFill>
            </a:endParaRPr>
          </a:p>
          <a:p>
            <a:pPr marL="0" indent="0">
              <a:buNone/>
            </a:pPr>
            <a:r>
              <a:rPr lang="en-US" sz="5400" b="1" dirty="0">
                <a:solidFill>
                  <a:schemeClr val="bg1">
                    <a:lumMod val="95000"/>
                    <a:lumOff val="5000"/>
                  </a:schemeClr>
                </a:solidFill>
              </a:rPr>
              <a:t>6. LACK OF TRUST</a:t>
            </a:r>
            <a:r>
              <a:rPr lang="zh-Hans" altLang="en-US" sz="5400" b="1" dirty="0">
                <a:solidFill>
                  <a:schemeClr val="bg1">
                    <a:lumMod val="95000"/>
                    <a:lumOff val="5000"/>
                  </a:schemeClr>
                </a:solidFill>
              </a:rPr>
              <a:t> 不信任</a:t>
            </a:r>
            <a:endParaRPr lang="en-US" sz="5400" b="1" dirty="0">
              <a:solidFill>
                <a:schemeClr val="bg1">
                  <a:lumMod val="95000"/>
                  <a:lumOff val="5000"/>
                </a:schemeClr>
              </a:solidFill>
            </a:endParaRPr>
          </a:p>
          <a:p>
            <a:pPr marL="0" indent="0">
              <a:buNone/>
            </a:pPr>
            <a:r>
              <a:rPr lang="en-US" sz="5400" b="1" dirty="0">
                <a:solidFill>
                  <a:schemeClr val="bg1">
                    <a:lumMod val="95000"/>
                    <a:lumOff val="5000"/>
                  </a:schemeClr>
                </a:solidFill>
              </a:rPr>
              <a:t>7. TEMPTING GOD, DISOBEY</a:t>
            </a:r>
            <a:r>
              <a:rPr lang="zh-Hans" altLang="en-US" sz="5400" b="1" dirty="0">
                <a:solidFill>
                  <a:schemeClr val="bg1">
                    <a:lumMod val="95000"/>
                    <a:lumOff val="5000"/>
                  </a:schemeClr>
                </a:solidFill>
              </a:rPr>
              <a:t> 试探神，不服从神</a:t>
            </a:r>
            <a:endParaRPr lang="en-US" altLang="zh-Hans" sz="5400" b="1" dirty="0">
              <a:solidFill>
                <a:schemeClr val="bg1">
                  <a:lumMod val="95000"/>
                  <a:lumOff val="5000"/>
                </a:schemeClr>
              </a:solidFill>
            </a:endParaRPr>
          </a:p>
          <a:p>
            <a:pPr marL="0" indent="0">
              <a:buNone/>
            </a:pPr>
            <a:endParaRPr lang="en-US" sz="5400" b="1" dirty="0">
              <a:solidFill>
                <a:schemeClr val="bg1">
                  <a:lumMod val="95000"/>
                  <a:lumOff val="5000"/>
                </a:schemeClr>
              </a:solidFill>
            </a:endParaRPr>
          </a:p>
          <a:p>
            <a:pPr marL="0" indent="0">
              <a:buNone/>
            </a:pPr>
            <a:endParaRPr lang="en-US" sz="5400" b="1" dirty="0">
              <a:solidFill>
                <a:schemeClr val="bg1">
                  <a:lumMod val="95000"/>
                  <a:lumOff val="5000"/>
                </a:schemeClr>
              </a:solidFill>
            </a:endParaRPr>
          </a:p>
          <a:p>
            <a:endParaRPr lang="en-US" sz="5400" b="1" dirty="0">
              <a:solidFill>
                <a:srgbClr val="FFFFFF"/>
              </a:solidFill>
            </a:endParaRPr>
          </a:p>
        </p:txBody>
      </p:sp>
    </p:spTree>
    <p:extLst>
      <p:ext uri="{BB962C8B-B14F-4D97-AF65-F5344CB8AC3E}">
        <p14:creationId xmlns:p14="http://schemas.microsoft.com/office/powerpoint/2010/main" val="305358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86648D-901F-431C-8FFE-6455ADDAC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10" name="Oval 9">
            <a:extLst>
              <a:ext uri="{FF2B5EF4-FFF2-40B4-BE49-F238E27FC236}">
                <a16:creationId xmlns:a16="http://schemas.microsoft.com/office/drawing/2014/main" id="{328E7ECE-D1D9-4A45-83E3-B3AAC21AF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F2299C5D-8E7A-4F30-B5A0-E61C1AF51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E26DA74-1E2B-C049-AD1C-E06EEC2038DA}"/>
              </a:ext>
            </a:extLst>
          </p:cNvPr>
          <p:cNvSpPr>
            <a:spLocks noGrp="1"/>
          </p:cNvSpPr>
          <p:nvPr>
            <p:ph type="title"/>
          </p:nvPr>
        </p:nvSpPr>
        <p:spPr>
          <a:xfrm>
            <a:off x="-107867" y="-147299"/>
            <a:ext cx="12188656" cy="2310714"/>
          </a:xfrm>
        </p:spPr>
        <p:txBody>
          <a:bodyPr>
            <a:normAutofit/>
          </a:bodyPr>
          <a:lstStyle/>
          <a:p>
            <a:pPr algn="ctr"/>
            <a:r>
              <a:rPr lang="en-US" altLang="zh-Hans" b="1" dirty="0">
                <a:solidFill>
                  <a:srgbClr val="FFFFFF"/>
                </a:solidFill>
              </a:rPr>
              <a:t>We are holy</a:t>
            </a:r>
            <a:r>
              <a:rPr lang="zh-Hans" altLang="en-US" b="1" dirty="0">
                <a:solidFill>
                  <a:srgbClr val="FFFFFF"/>
                </a:solidFill>
              </a:rPr>
              <a:t> </a:t>
            </a:r>
            <a:r>
              <a:rPr lang="en-US" altLang="zh-Hans" b="1" dirty="0">
                <a:solidFill>
                  <a:srgbClr val="FFFFFF"/>
                </a:solidFill>
              </a:rPr>
              <a:t>15-16</a:t>
            </a:r>
            <a:br>
              <a:rPr lang="en-US" altLang="zh-Hans" b="1" dirty="0">
                <a:solidFill>
                  <a:srgbClr val="FFFFFF"/>
                </a:solidFill>
              </a:rPr>
            </a:br>
            <a:r>
              <a:rPr lang="zh-Hans" altLang="en-US" b="1" dirty="0">
                <a:solidFill>
                  <a:srgbClr val="FFFFFF"/>
                </a:solidFill>
              </a:rPr>
              <a:t>我们是圣洁的</a:t>
            </a:r>
            <a:endParaRPr lang="en-US" b="1" dirty="0">
              <a:solidFill>
                <a:srgbClr val="FFFFFF"/>
              </a:solidFill>
            </a:endParaRPr>
          </a:p>
        </p:txBody>
      </p:sp>
      <p:sp>
        <p:nvSpPr>
          <p:cNvPr id="3" name="Content Placeholder 2">
            <a:extLst>
              <a:ext uri="{FF2B5EF4-FFF2-40B4-BE49-F238E27FC236}">
                <a16:creationId xmlns:a16="http://schemas.microsoft.com/office/drawing/2014/main" id="{2375E955-A471-C847-9676-11826C2917F2}"/>
              </a:ext>
            </a:extLst>
          </p:cNvPr>
          <p:cNvSpPr>
            <a:spLocks noGrp="1"/>
          </p:cNvSpPr>
          <p:nvPr>
            <p:ph idx="1"/>
          </p:nvPr>
        </p:nvSpPr>
        <p:spPr>
          <a:xfrm>
            <a:off x="382722" y="2016116"/>
            <a:ext cx="12188656" cy="4856480"/>
          </a:xfrm>
        </p:spPr>
        <p:txBody>
          <a:bodyPr>
            <a:normAutofit/>
          </a:bodyPr>
          <a:lstStyle/>
          <a:p>
            <a:pPr lvl="1"/>
            <a:endParaRPr lang="en-US" sz="5200" b="1" dirty="0">
              <a:solidFill>
                <a:schemeClr val="bg1">
                  <a:lumMod val="95000"/>
                  <a:lumOff val="5000"/>
                </a:schemeClr>
              </a:solidFill>
            </a:endParaRPr>
          </a:p>
          <a:p>
            <a:endParaRPr lang="en-US" sz="5400" b="1" dirty="0">
              <a:solidFill>
                <a:srgbClr val="FFFFFF"/>
              </a:solidFill>
            </a:endParaRPr>
          </a:p>
        </p:txBody>
      </p:sp>
      <p:sp>
        <p:nvSpPr>
          <p:cNvPr id="4" name="TextBox 3">
            <a:extLst>
              <a:ext uri="{FF2B5EF4-FFF2-40B4-BE49-F238E27FC236}">
                <a16:creationId xmlns:a16="http://schemas.microsoft.com/office/drawing/2014/main" id="{7901348D-4BF8-B249-BB59-532553EF4932}"/>
              </a:ext>
            </a:extLst>
          </p:cNvPr>
          <p:cNvSpPr txBox="1"/>
          <p:nvPr/>
        </p:nvSpPr>
        <p:spPr>
          <a:xfrm>
            <a:off x="147943" y="2192608"/>
            <a:ext cx="13704088" cy="4154984"/>
          </a:xfrm>
          <a:prstGeom prst="rect">
            <a:avLst/>
          </a:prstGeom>
          <a:noFill/>
        </p:spPr>
        <p:txBody>
          <a:bodyPr wrap="square" rtlCol="0">
            <a:spAutoFit/>
          </a:bodyPr>
          <a:lstStyle/>
          <a:p>
            <a:r>
              <a:rPr lang="en-US" sz="4400" b="1" dirty="0">
                <a:solidFill>
                  <a:schemeClr val="bg1"/>
                </a:solidFill>
              </a:rPr>
              <a:t>"He who called you is holy, you also be </a:t>
            </a:r>
          </a:p>
          <a:p>
            <a:r>
              <a:rPr lang="en-US" sz="4400" b="1" dirty="0">
                <a:solidFill>
                  <a:schemeClr val="bg1"/>
                </a:solidFill>
              </a:rPr>
              <a:t>holy in all your conduct. Since it is </a:t>
            </a:r>
          </a:p>
          <a:p>
            <a:r>
              <a:rPr lang="en-US" sz="4400" b="1" dirty="0">
                <a:solidFill>
                  <a:schemeClr val="bg1"/>
                </a:solidFill>
              </a:rPr>
              <a:t>written, You shall be holy, for I am Holy. </a:t>
            </a:r>
          </a:p>
          <a:p>
            <a:r>
              <a:rPr lang="zh-Hans" altLang="en-US" sz="4400" b="1" dirty="0">
                <a:solidFill>
                  <a:schemeClr val="bg1"/>
                </a:solidFill>
              </a:rPr>
              <a:t>那召你们的即是圣洁，你们在一切所行的事上</a:t>
            </a:r>
            <a:endParaRPr lang="en-US" altLang="zh-Hans" sz="4400" b="1" dirty="0">
              <a:solidFill>
                <a:schemeClr val="bg1"/>
              </a:solidFill>
            </a:endParaRPr>
          </a:p>
          <a:p>
            <a:r>
              <a:rPr lang="zh-Hans" altLang="en-US" sz="4400" b="1" dirty="0">
                <a:solidFill>
                  <a:schemeClr val="bg1"/>
                </a:solidFill>
              </a:rPr>
              <a:t>也要圣洁；因为经上记着说：你们要圣洁，</a:t>
            </a:r>
            <a:endParaRPr lang="en-US" altLang="zh-Hans" sz="4400" b="1" dirty="0">
              <a:solidFill>
                <a:schemeClr val="bg1"/>
              </a:solidFill>
            </a:endParaRPr>
          </a:p>
          <a:p>
            <a:r>
              <a:rPr lang="zh-Hans" altLang="en-US" sz="4400" b="1" dirty="0">
                <a:solidFill>
                  <a:schemeClr val="bg1"/>
                </a:solidFill>
              </a:rPr>
              <a:t>因为我是圣洁的。”</a:t>
            </a:r>
            <a:endParaRPr lang="en-US" sz="4400" b="1" dirty="0">
              <a:solidFill>
                <a:schemeClr val="bg1"/>
              </a:solidFill>
            </a:endParaRPr>
          </a:p>
        </p:txBody>
      </p:sp>
    </p:spTree>
    <p:extLst>
      <p:ext uri="{BB962C8B-B14F-4D97-AF65-F5344CB8AC3E}">
        <p14:creationId xmlns:p14="http://schemas.microsoft.com/office/powerpoint/2010/main" val="2037837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DDC602-3F43-0747-9859-8CCA3962F590}"/>
              </a:ext>
            </a:extLst>
          </p:cNvPr>
          <p:cNvSpPr/>
          <p:nvPr/>
        </p:nvSpPr>
        <p:spPr>
          <a:xfrm>
            <a:off x="86498" y="1112109"/>
            <a:ext cx="12105502" cy="4832092"/>
          </a:xfrm>
          <a:prstGeom prst="rect">
            <a:avLst/>
          </a:prstGeom>
        </p:spPr>
        <p:txBody>
          <a:bodyPr wrap="square">
            <a:spAutoFit/>
          </a:bodyPr>
          <a:lstStyle/>
          <a:p>
            <a:pPr fontAlgn="base"/>
            <a:endParaRPr lang="en-US" sz="2800" b="1" dirty="0">
              <a:solidFill>
                <a:srgbClr val="000000"/>
              </a:solidFill>
              <a:latin typeface="inherit"/>
            </a:endParaRPr>
          </a:p>
          <a:p>
            <a:pPr fontAlgn="base"/>
            <a:r>
              <a:rPr lang="en-US" sz="2800" b="1" dirty="0">
                <a:solidFill>
                  <a:srgbClr val="000000"/>
                </a:solidFill>
                <a:latin typeface="inherit"/>
              </a:rPr>
              <a:t>The great scientist Isaac Newton once tried an experiment by looking directly at the Sun. It was recorded: "The brightness burned into his retina, and he suffered temporary blindness. Even after he hid for three days behind closed shutters, still the bright spot would not fade from his vision. If he had stared a few minutes longer, Newton might have permanently lost all vision. The chemical receptors that govern eyesight cannot withstand the full force of unfiltered sunlight. " This a great lesson for all of us. We can live with God of the Universe, by living a Holy Life, but can never be greater than God. As illustrated by the children of Israel. God is holy and they must be holy. However, out of thousands of Israelites, only Joshua and Caleb went into the Promise Land!</a:t>
            </a:r>
            <a:endParaRPr lang="en-US" sz="2800" b="1" i="0" u="none" strike="noStrike" dirty="0">
              <a:solidFill>
                <a:srgbClr val="000000"/>
              </a:solidFill>
              <a:effectLst/>
              <a:latin typeface="inherit"/>
            </a:endParaRPr>
          </a:p>
        </p:txBody>
      </p:sp>
    </p:spTree>
    <p:extLst>
      <p:ext uri="{BB962C8B-B14F-4D97-AF65-F5344CB8AC3E}">
        <p14:creationId xmlns:p14="http://schemas.microsoft.com/office/powerpoint/2010/main" val="400660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86648D-901F-431C-8FFE-6455ADDAC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10" name="Oval 9">
            <a:extLst>
              <a:ext uri="{FF2B5EF4-FFF2-40B4-BE49-F238E27FC236}">
                <a16:creationId xmlns:a16="http://schemas.microsoft.com/office/drawing/2014/main" id="{328E7ECE-D1D9-4A45-83E3-B3AAC21AF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F2299C5D-8E7A-4F30-B5A0-E61C1AF51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E26DA74-1E2B-C049-AD1C-E06EEC2038DA}"/>
              </a:ext>
            </a:extLst>
          </p:cNvPr>
          <p:cNvSpPr>
            <a:spLocks noGrp="1"/>
          </p:cNvSpPr>
          <p:nvPr>
            <p:ph type="title"/>
          </p:nvPr>
        </p:nvSpPr>
        <p:spPr>
          <a:xfrm>
            <a:off x="3344" y="0"/>
            <a:ext cx="12188656" cy="2310714"/>
          </a:xfrm>
        </p:spPr>
        <p:txBody>
          <a:bodyPr>
            <a:normAutofit/>
          </a:bodyPr>
          <a:lstStyle/>
          <a:p>
            <a:pPr algn="ctr"/>
            <a:r>
              <a:rPr lang="en-US" altLang="zh-Hans" b="1" dirty="0">
                <a:solidFill>
                  <a:srgbClr val="FFFFFF"/>
                </a:solidFill>
              </a:rPr>
              <a:t>We fear god (17)</a:t>
            </a:r>
            <a:br>
              <a:rPr lang="en-US" altLang="zh-Hans" b="1" dirty="0">
                <a:solidFill>
                  <a:srgbClr val="FFFFFF"/>
                </a:solidFill>
              </a:rPr>
            </a:br>
            <a:r>
              <a:rPr lang="zh-Hans" altLang="en-US" b="1" dirty="0">
                <a:solidFill>
                  <a:srgbClr val="FFFFFF"/>
                </a:solidFill>
              </a:rPr>
              <a:t>我们惧怕（敬畏）神</a:t>
            </a:r>
            <a:endParaRPr lang="en-US" b="1" dirty="0">
              <a:solidFill>
                <a:srgbClr val="FFFFFF"/>
              </a:solidFill>
            </a:endParaRPr>
          </a:p>
        </p:txBody>
      </p:sp>
      <p:sp>
        <p:nvSpPr>
          <p:cNvPr id="3" name="Content Placeholder 2">
            <a:extLst>
              <a:ext uri="{FF2B5EF4-FFF2-40B4-BE49-F238E27FC236}">
                <a16:creationId xmlns:a16="http://schemas.microsoft.com/office/drawing/2014/main" id="{2375E955-A471-C847-9676-11826C2917F2}"/>
              </a:ext>
            </a:extLst>
          </p:cNvPr>
          <p:cNvSpPr>
            <a:spLocks noGrp="1"/>
          </p:cNvSpPr>
          <p:nvPr>
            <p:ph idx="1"/>
          </p:nvPr>
        </p:nvSpPr>
        <p:spPr>
          <a:xfrm>
            <a:off x="3344" y="2001520"/>
            <a:ext cx="12188656" cy="4856480"/>
          </a:xfrm>
        </p:spPr>
        <p:txBody>
          <a:bodyPr>
            <a:normAutofit/>
          </a:bodyPr>
          <a:lstStyle/>
          <a:p>
            <a:r>
              <a:rPr lang="en-US" sz="4000" b="1" dirty="0">
                <a:solidFill>
                  <a:schemeClr val="bg1">
                    <a:lumMod val="95000"/>
                    <a:lumOff val="5000"/>
                  </a:schemeClr>
                </a:solidFill>
              </a:rPr>
              <a:t>"conduct</a:t>
            </a:r>
            <a:r>
              <a:rPr lang="zh-Hans" altLang="en-US" sz="4000" b="1" dirty="0">
                <a:solidFill>
                  <a:schemeClr val="bg1">
                    <a:lumMod val="95000"/>
                    <a:lumOff val="5000"/>
                  </a:schemeClr>
                </a:solidFill>
              </a:rPr>
              <a:t> </a:t>
            </a:r>
            <a:r>
              <a:rPr lang="en-US" altLang="zh-Hans" sz="4000" b="1" dirty="0">
                <a:solidFill>
                  <a:schemeClr val="bg1">
                    <a:lumMod val="95000"/>
                    <a:lumOff val="5000"/>
                  </a:schemeClr>
                </a:solidFill>
              </a:rPr>
              <a:t>yourselves</a:t>
            </a:r>
            <a:r>
              <a:rPr lang="zh-Hans" altLang="en-US" sz="4000" b="1" dirty="0">
                <a:solidFill>
                  <a:schemeClr val="bg1">
                    <a:lumMod val="95000"/>
                    <a:lumOff val="5000"/>
                  </a:schemeClr>
                </a:solidFill>
              </a:rPr>
              <a:t> </a:t>
            </a:r>
            <a:r>
              <a:rPr lang="en-US" altLang="zh-Hans" sz="4000" b="1" dirty="0">
                <a:solidFill>
                  <a:schemeClr val="bg1">
                    <a:lumMod val="95000"/>
                    <a:lumOff val="5000"/>
                  </a:schemeClr>
                </a:solidFill>
              </a:rPr>
              <a:t>with</a:t>
            </a:r>
            <a:r>
              <a:rPr lang="zh-Hans" altLang="en-US" sz="4000" b="1" dirty="0">
                <a:solidFill>
                  <a:schemeClr val="bg1">
                    <a:lumMod val="95000"/>
                    <a:lumOff val="5000"/>
                  </a:schemeClr>
                </a:solidFill>
              </a:rPr>
              <a:t> </a:t>
            </a:r>
            <a:r>
              <a:rPr lang="en-US" altLang="zh-Hans" sz="4000" b="1" dirty="0">
                <a:solidFill>
                  <a:schemeClr val="bg1">
                    <a:lumMod val="95000"/>
                    <a:lumOff val="5000"/>
                  </a:schemeClr>
                </a:solidFill>
              </a:rPr>
              <a:t>FEAR</a:t>
            </a:r>
            <a:r>
              <a:rPr lang="zh-Hans" altLang="en-US" sz="4000" b="1" dirty="0">
                <a:solidFill>
                  <a:schemeClr val="bg1">
                    <a:lumMod val="95000"/>
                    <a:lumOff val="5000"/>
                  </a:schemeClr>
                </a:solidFill>
              </a:rPr>
              <a:t> </a:t>
            </a:r>
            <a:r>
              <a:rPr lang="en-US" altLang="zh-Hans" sz="4000" b="1" dirty="0">
                <a:solidFill>
                  <a:schemeClr val="bg1">
                    <a:lumMod val="95000"/>
                    <a:lumOff val="5000"/>
                  </a:schemeClr>
                </a:solidFill>
              </a:rPr>
              <a:t>throughout</a:t>
            </a:r>
            <a:r>
              <a:rPr lang="zh-Hans" altLang="en-US" sz="4000" b="1" dirty="0">
                <a:solidFill>
                  <a:schemeClr val="bg1">
                    <a:lumMod val="95000"/>
                    <a:lumOff val="5000"/>
                  </a:schemeClr>
                </a:solidFill>
              </a:rPr>
              <a:t> </a:t>
            </a:r>
            <a:r>
              <a:rPr lang="en-US" altLang="zh-Hans" sz="4000" b="1" dirty="0">
                <a:solidFill>
                  <a:schemeClr val="bg1">
                    <a:lumMod val="95000"/>
                    <a:lumOff val="5000"/>
                  </a:schemeClr>
                </a:solidFill>
              </a:rPr>
              <a:t>the</a:t>
            </a:r>
            <a:r>
              <a:rPr lang="zh-Hans" altLang="en-US" sz="4000" b="1" dirty="0">
                <a:solidFill>
                  <a:schemeClr val="bg1">
                    <a:lumMod val="95000"/>
                    <a:lumOff val="5000"/>
                  </a:schemeClr>
                </a:solidFill>
              </a:rPr>
              <a:t> </a:t>
            </a:r>
            <a:r>
              <a:rPr lang="en-US" altLang="zh-Hans" sz="4000" b="1" dirty="0">
                <a:solidFill>
                  <a:schemeClr val="bg1">
                    <a:lumMod val="95000"/>
                    <a:lumOff val="5000"/>
                  </a:schemeClr>
                </a:solidFill>
              </a:rPr>
              <a:t>time</a:t>
            </a:r>
            <a:r>
              <a:rPr lang="zh-Hans" altLang="en-US" sz="4000" b="1" dirty="0">
                <a:solidFill>
                  <a:schemeClr val="bg1">
                    <a:lumMod val="95000"/>
                    <a:lumOff val="5000"/>
                  </a:schemeClr>
                </a:solidFill>
              </a:rPr>
              <a:t> </a:t>
            </a:r>
            <a:r>
              <a:rPr lang="en-US" altLang="zh-Hans" sz="4000" b="1" dirty="0">
                <a:solidFill>
                  <a:schemeClr val="bg1">
                    <a:lumMod val="95000"/>
                    <a:lumOff val="5000"/>
                  </a:schemeClr>
                </a:solidFill>
              </a:rPr>
              <a:t>of</a:t>
            </a:r>
            <a:r>
              <a:rPr lang="zh-Hans" altLang="en-US" sz="4000" b="1" dirty="0">
                <a:solidFill>
                  <a:schemeClr val="bg1">
                    <a:lumMod val="95000"/>
                    <a:lumOff val="5000"/>
                  </a:schemeClr>
                </a:solidFill>
              </a:rPr>
              <a:t> </a:t>
            </a:r>
            <a:r>
              <a:rPr lang="en-US" altLang="zh-Hans" sz="4000" b="1" dirty="0">
                <a:solidFill>
                  <a:schemeClr val="bg1">
                    <a:lumMod val="95000"/>
                    <a:lumOff val="5000"/>
                  </a:schemeClr>
                </a:solidFill>
              </a:rPr>
              <a:t>your</a:t>
            </a:r>
            <a:r>
              <a:rPr lang="zh-Hans" altLang="en-US" sz="4000" b="1" dirty="0">
                <a:solidFill>
                  <a:schemeClr val="bg1">
                    <a:lumMod val="95000"/>
                    <a:lumOff val="5000"/>
                  </a:schemeClr>
                </a:solidFill>
              </a:rPr>
              <a:t> </a:t>
            </a:r>
            <a:r>
              <a:rPr lang="en-US" altLang="zh-Hans" sz="4000" b="1" dirty="0">
                <a:solidFill>
                  <a:schemeClr val="bg1">
                    <a:lumMod val="95000"/>
                    <a:lumOff val="5000"/>
                  </a:schemeClr>
                </a:solidFill>
              </a:rPr>
              <a:t>exile.</a:t>
            </a:r>
          </a:p>
          <a:p>
            <a:r>
              <a:rPr lang="zh-Hans" altLang="en-US" sz="4000" b="1" dirty="0">
                <a:solidFill>
                  <a:schemeClr val="bg1">
                    <a:lumMod val="95000"/>
                    <a:lumOff val="5000"/>
                  </a:schemeClr>
                </a:solidFill>
              </a:rPr>
              <a:t>你们既称那不偏待人，按各人行为审判人的主为父，</a:t>
            </a:r>
            <a:endParaRPr lang="en-US" altLang="zh-Hans" sz="4000" b="1" dirty="0">
              <a:solidFill>
                <a:schemeClr val="bg1">
                  <a:lumMod val="95000"/>
                  <a:lumOff val="5000"/>
                </a:schemeClr>
              </a:solidFill>
            </a:endParaRPr>
          </a:p>
          <a:p>
            <a:r>
              <a:rPr lang="zh-Hans" altLang="en-US" sz="4000" b="1" dirty="0">
                <a:solidFill>
                  <a:schemeClr val="bg1">
                    <a:lumMod val="95000"/>
                    <a:lumOff val="5000"/>
                  </a:schemeClr>
                </a:solidFill>
              </a:rPr>
              <a:t>就当存敬畏的心，度你们在世寄居的日子</a:t>
            </a:r>
            <a:r>
              <a:rPr lang="en-US" altLang="zh-Hans" sz="4000" b="1" dirty="0">
                <a:solidFill>
                  <a:schemeClr val="bg1">
                    <a:lumMod val="95000"/>
                    <a:lumOff val="5000"/>
                  </a:schemeClr>
                </a:solidFill>
              </a:rPr>
              <a:t>."</a:t>
            </a:r>
            <a:endParaRPr lang="en-US" sz="4000" b="1" dirty="0">
              <a:solidFill>
                <a:schemeClr val="bg1">
                  <a:lumMod val="95000"/>
                  <a:lumOff val="5000"/>
                </a:schemeClr>
              </a:solidFill>
            </a:endParaRPr>
          </a:p>
          <a:p>
            <a:endParaRPr lang="en-US" sz="5400" b="1" dirty="0">
              <a:solidFill>
                <a:srgbClr val="FFFFFF"/>
              </a:solidFill>
            </a:endParaRPr>
          </a:p>
        </p:txBody>
      </p:sp>
    </p:spTree>
    <p:extLst>
      <p:ext uri="{BB962C8B-B14F-4D97-AF65-F5344CB8AC3E}">
        <p14:creationId xmlns:p14="http://schemas.microsoft.com/office/powerpoint/2010/main" val="1444136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742BD8-4229-4B43-8317-68B78A18401F}"/>
              </a:ext>
            </a:extLst>
          </p:cNvPr>
          <p:cNvSpPr txBox="1"/>
          <p:nvPr/>
        </p:nvSpPr>
        <p:spPr>
          <a:xfrm>
            <a:off x="691978" y="605481"/>
            <a:ext cx="11126764" cy="5509200"/>
          </a:xfrm>
          <a:prstGeom prst="rect">
            <a:avLst/>
          </a:prstGeom>
          <a:noFill/>
        </p:spPr>
        <p:txBody>
          <a:bodyPr wrap="none" rtlCol="0">
            <a:spAutoFit/>
          </a:bodyPr>
          <a:lstStyle/>
          <a:p>
            <a:r>
              <a:rPr lang="en-US" sz="4400" b="1" dirty="0">
                <a:solidFill>
                  <a:schemeClr val="bg1"/>
                </a:solidFill>
              </a:rPr>
              <a:t>Illustration:</a:t>
            </a:r>
          </a:p>
          <a:p>
            <a:r>
              <a:rPr lang="en-US" sz="4400" b="1" dirty="0">
                <a:solidFill>
                  <a:schemeClr val="bg1"/>
                </a:solidFill>
              </a:rPr>
              <a:t>1. The Fear of the King</a:t>
            </a:r>
            <a:r>
              <a:rPr lang="zh-Hans" altLang="en-US" sz="4400" b="1" dirty="0">
                <a:solidFill>
                  <a:schemeClr val="bg1"/>
                </a:solidFill>
              </a:rPr>
              <a:t>一位国王的惧怕</a:t>
            </a:r>
            <a:endParaRPr lang="en-US" sz="4400" b="1" dirty="0">
              <a:solidFill>
                <a:schemeClr val="bg1"/>
              </a:solidFill>
            </a:endParaRPr>
          </a:p>
          <a:p>
            <a:r>
              <a:rPr lang="en-US" sz="4400" b="1" dirty="0">
                <a:solidFill>
                  <a:schemeClr val="bg1"/>
                </a:solidFill>
              </a:rPr>
              <a:t>2. "We fear men much because we</a:t>
            </a:r>
          </a:p>
          <a:p>
            <a:r>
              <a:rPr lang="en-US" sz="4400" b="1" dirty="0">
                <a:solidFill>
                  <a:schemeClr val="bg1"/>
                </a:solidFill>
              </a:rPr>
              <a:t>Fear God little</a:t>
            </a:r>
            <a:r>
              <a:rPr lang="zh-Hans" altLang="en-US" sz="4400" b="1" dirty="0">
                <a:solidFill>
                  <a:schemeClr val="bg1"/>
                </a:solidFill>
              </a:rPr>
              <a:t>我们惧怕人是因为我们</a:t>
            </a:r>
            <a:endParaRPr lang="en-US" altLang="zh-Hans" sz="4400" b="1" dirty="0">
              <a:solidFill>
                <a:schemeClr val="bg1"/>
              </a:solidFill>
            </a:endParaRPr>
          </a:p>
          <a:p>
            <a:r>
              <a:rPr lang="zh-Hans" altLang="en-US" sz="4400" b="1" dirty="0">
                <a:solidFill>
                  <a:schemeClr val="bg1"/>
                </a:solidFill>
              </a:rPr>
              <a:t>不惧怕神！</a:t>
            </a:r>
            <a:r>
              <a:rPr lang="en-US" sz="4400" b="1" dirty="0">
                <a:solidFill>
                  <a:schemeClr val="bg1"/>
                </a:solidFill>
              </a:rPr>
              <a:t>"</a:t>
            </a:r>
          </a:p>
          <a:p>
            <a:r>
              <a:rPr lang="en-US" sz="4400" b="1" dirty="0">
                <a:solidFill>
                  <a:schemeClr val="bg1"/>
                </a:solidFill>
              </a:rPr>
              <a:t>3. If you don't fear God, you will fear</a:t>
            </a:r>
          </a:p>
          <a:p>
            <a:r>
              <a:rPr lang="en-US" sz="4400" b="1" dirty="0">
                <a:solidFill>
                  <a:schemeClr val="bg1"/>
                </a:solidFill>
              </a:rPr>
              <a:t>Everything. Vice Versa Truth</a:t>
            </a:r>
            <a:r>
              <a:rPr lang="zh-Hans" altLang="en-US" sz="4400" b="1" dirty="0">
                <a:solidFill>
                  <a:schemeClr val="bg1"/>
                </a:solidFill>
              </a:rPr>
              <a:t>要是你</a:t>
            </a:r>
            <a:endParaRPr lang="en-US" altLang="zh-Hans" sz="4400" b="1" dirty="0">
              <a:solidFill>
                <a:schemeClr val="bg1"/>
              </a:solidFill>
            </a:endParaRPr>
          </a:p>
          <a:p>
            <a:r>
              <a:rPr lang="zh-Hans" altLang="en-US" sz="4400" b="1" dirty="0">
                <a:solidFill>
                  <a:schemeClr val="bg1"/>
                </a:solidFill>
              </a:rPr>
              <a:t>惧怕神，那你什么都不会惧怕了！</a:t>
            </a:r>
            <a:endParaRPr lang="en-US" sz="4400" b="1" dirty="0">
              <a:solidFill>
                <a:schemeClr val="bg1"/>
              </a:solidFill>
            </a:endParaRPr>
          </a:p>
        </p:txBody>
      </p:sp>
    </p:spTree>
    <p:extLst>
      <p:ext uri="{BB962C8B-B14F-4D97-AF65-F5344CB8AC3E}">
        <p14:creationId xmlns:p14="http://schemas.microsoft.com/office/powerpoint/2010/main" val="383919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linds(horizontal)">
                                      <p:cBhvr>
                                        <p:cTn id="10" dur="500"/>
                                        <p:tgtEl>
                                          <p:spTgt spid="4">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linds(horizontal)">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blinds(horizontal)">
                                      <p:cBhvr>
                                        <p:cTn id="18" dur="500"/>
                                        <p:tgtEl>
                                          <p:spTgt spid="4">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linds(horizontal)">
                                      <p:cBhvr>
                                        <p:cTn id="21" dur="500"/>
                                        <p:tgtEl>
                                          <p:spTgt spid="4">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blinds(horizontal)">
                                      <p:cBhvr>
                                        <p:cTn id="2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86648D-901F-431C-8FFE-6455ADDAC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10" name="Oval 9">
            <a:extLst>
              <a:ext uri="{FF2B5EF4-FFF2-40B4-BE49-F238E27FC236}">
                <a16:creationId xmlns:a16="http://schemas.microsoft.com/office/drawing/2014/main" id="{328E7ECE-D1D9-4A45-83E3-B3AAC21AF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F2299C5D-8E7A-4F30-B5A0-E61C1AF51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E26DA74-1E2B-C049-AD1C-E06EEC2038DA}"/>
              </a:ext>
            </a:extLst>
          </p:cNvPr>
          <p:cNvSpPr>
            <a:spLocks noGrp="1"/>
          </p:cNvSpPr>
          <p:nvPr>
            <p:ph type="title"/>
          </p:nvPr>
        </p:nvSpPr>
        <p:spPr>
          <a:xfrm>
            <a:off x="3344" y="0"/>
            <a:ext cx="12188656" cy="2310714"/>
          </a:xfrm>
        </p:spPr>
        <p:txBody>
          <a:bodyPr>
            <a:normAutofit/>
          </a:bodyPr>
          <a:lstStyle/>
          <a:p>
            <a:pPr algn="ctr"/>
            <a:r>
              <a:rPr lang="en-US" b="1" dirty="0">
                <a:solidFill>
                  <a:srgbClr val="FFFFFF"/>
                </a:solidFill>
              </a:rPr>
              <a:t>We WERE ransomed (18-19)</a:t>
            </a:r>
            <a:br>
              <a:rPr lang="en-US" b="1" dirty="0">
                <a:solidFill>
                  <a:srgbClr val="FFFFFF"/>
                </a:solidFill>
              </a:rPr>
            </a:br>
            <a:r>
              <a:rPr lang="zh-Hans" altLang="en-US" b="1" dirty="0">
                <a:solidFill>
                  <a:srgbClr val="FFFFFF"/>
                </a:solidFill>
              </a:rPr>
              <a:t>我们得赎</a:t>
            </a:r>
            <a:endParaRPr lang="en-US" b="1" dirty="0">
              <a:solidFill>
                <a:srgbClr val="FFFFFF"/>
              </a:solidFill>
            </a:endParaRPr>
          </a:p>
        </p:txBody>
      </p:sp>
      <p:sp>
        <p:nvSpPr>
          <p:cNvPr id="3" name="Content Placeholder 2">
            <a:extLst>
              <a:ext uri="{FF2B5EF4-FFF2-40B4-BE49-F238E27FC236}">
                <a16:creationId xmlns:a16="http://schemas.microsoft.com/office/drawing/2014/main" id="{2375E955-A471-C847-9676-11826C2917F2}"/>
              </a:ext>
            </a:extLst>
          </p:cNvPr>
          <p:cNvSpPr>
            <a:spLocks noGrp="1"/>
          </p:cNvSpPr>
          <p:nvPr>
            <p:ph idx="1"/>
          </p:nvPr>
        </p:nvSpPr>
        <p:spPr>
          <a:xfrm>
            <a:off x="3344" y="2001520"/>
            <a:ext cx="12188656" cy="4856480"/>
          </a:xfrm>
        </p:spPr>
        <p:txBody>
          <a:bodyPr>
            <a:normAutofit/>
          </a:bodyPr>
          <a:lstStyle/>
          <a:p>
            <a:r>
              <a:rPr lang="zh-Hans" altLang="en-US" sz="3600" b="1" dirty="0">
                <a:solidFill>
                  <a:schemeClr val="bg1">
                    <a:lumMod val="95000"/>
                    <a:lumOff val="5000"/>
                  </a:schemeClr>
                </a:solidFill>
              </a:rPr>
              <a:t>“</a:t>
            </a:r>
            <a:r>
              <a:rPr lang="en-US" altLang="zh-Hans" sz="3600" b="1" dirty="0">
                <a:solidFill>
                  <a:schemeClr val="bg1">
                    <a:lumMod val="95000"/>
                    <a:lumOff val="5000"/>
                  </a:schemeClr>
                </a:solidFill>
              </a:rPr>
              <a:t>Knowing that you were ransomed from the futile ways inherited from your forefathers, not with perishable things such as silver or gold, but with the precious blood of Christ, like that of a lamb without blemish or spot.</a:t>
            </a:r>
          </a:p>
          <a:p>
            <a:r>
              <a:rPr lang="zh-Hans" altLang="en-US" sz="3600" b="1" dirty="0">
                <a:solidFill>
                  <a:schemeClr val="bg1">
                    <a:lumMod val="95000"/>
                    <a:lumOff val="5000"/>
                  </a:schemeClr>
                </a:solidFill>
              </a:rPr>
              <a:t>知道你们得赎，脱去你们祖宗所传流虚妄的行为，不是凭着能坏的金银等物，乃是凭着基督的宝血，如同无瑕疵，无沾污的羔羊之血</a:t>
            </a:r>
            <a:r>
              <a:rPr lang="en-US" altLang="zh-Hans" sz="3600" b="1" dirty="0">
                <a:solidFill>
                  <a:schemeClr val="bg1">
                    <a:lumMod val="95000"/>
                    <a:lumOff val="5000"/>
                  </a:schemeClr>
                </a:solidFill>
              </a:rPr>
              <a:t>."</a:t>
            </a:r>
          </a:p>
          <a:p>
            <a:endParaRPr lang="en-US" sz="3600" b="1" dirty="0">
              <a:solidFill>
                <a:schemeClr val="bg1">
                  <a:lumMod val="95000"/>
                  <a:lumOff val="5000"/>
                </a:schemeClr>
              </a:solidFill>
            </a:endParaRPr>
          </a:p>
          <a:p>
            <a:endParaRPr lang="en-US" sz="5400" b="1" dirty="0">
              <a:solidFill>
                <a:srgbClr val="FFFFFF"/>
              </a:solidFill>
            </a:endParaRPr>
          </a:p>
        </p:txBody>
      </p:sp>
    </p:spTree>
    <p:extLst>
      <p:ext uri="{BB962C8B-B14F-4D97-AF65-F5344CB8AC3E}">
        <p14:creationId xmlns:p14="http://schemas.microsoft.com/office/powerpoint/2010/main" val="368480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86648D-901F-431C-8FFE-6455ADDAC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10" name="Oval 9">
            <a:extLst>
              <a:ext uri="{FF2B5EF4-FFF2-40B4-BE49-F238E27FC236}">
                <a16:creationId xmlns:a16="http://schemas.microsoft.com/office/drawing/2014/main" id="{328E7ECE-D1D9-4A45-83E3-B3AAC21AF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F2299C5D-8E7A-4F30-B5A0-E61C1AF51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E26DA74-1E2B-C049-AD1C-E06EEC2038DA}"/>
              </a:ext>
            </a:extLst>
          </p:cNvPr>
          <p:cNvSpPr>
            <a:spLocks noGrp="1"/>
          </p:cNvSpPr>
          <p:nvPr>
            <p:ph type="title"/>
          </p:nvPr>
        </p:nvSpPr>
        <p:spPr>
          <a:xfrm>
            <a:off x="3344" y="0"/>
            <a:ext cx="12188656" cy="2310714"/>
          </a:xfrm>
        </p:spPr>
        <p:txBody>
          <a:bodyPr>
            <a:normAutofit/>
          </a:bodyPr>
          <a:lstStyle/>
          <a:p>
            <a:pPr algn="ctr"/>
            <a:r>
              <a:rPr lang="en-US" b="1" dirty="0">
                <a:solidFill>
                  <a:srgbClr val="FFFFFF"/>
                </a:solidFill>
              </a:rPr>
              <a:t>We are at the end time (20-21)</a:t>
            </a:r>
            <a:br>
              <a:rPr lang="en-US" b="1" dirty="0">
                <a:solidFill>
                  <a:srgbClr val="FFFFFF"/>
                </a:solidFill>
              </a:rPr>
            </a:br>
            <a:r>
              <a:rPr lang="zh-Hans" altLang="en-US" b="1" dirty="0">
                <a:solidFill>
                  <a:srgbClr val="FFFFFF"/>
                </a:solidFill>
              </a:rPr>
              <a:t>我们在末世中</a:t>
            </a:r>
            <a:endParaRPr lang="en-US" b="1" dirty="0">
              <a:solidFill>
                <a:srgbClr val="FFFFFF"/>
              </a:solidFill>
            </a:endParaRPr>
          </a:p>
        </p:txBody>
      </p:sp>
      <p:sp>
        <p:nvSpPr>
          <p:cNvPr id="3" name="Content Placeholder 2">
            <a:extLst>
              <a:ext uri="{FF2B5EF4-FFF2-40B4-BE49-F238E27FC236}">
                <a16:creationId xmlns:a16="http://schemas.microsoft.com/office/drawing/2014/main" id="{2375E955-A471-C847-9676-11826C2917F2}"/>
              </a:ext>
            </a:extLst>
          </p:cNvPr>
          <p:cNvSpPr>
            <a:spLocks noGrp="1"/>
          </p:cNvSpPr>
          <p:nvPr>
            <p:ph idx="1"/>
          </p:nvPr>
        </p:nvSpPr>
        <p:spPr>
          <a:xfrm>
            <a:off x="3344" y="2001520"/>
            <a:ext cx="12188656" cy="4856480"/>
          </a:xfrm>
        </p:spPr>
        <p:txBody>
          <a:bodyPr>
            <a:normAutofit/>
          </a:bodyPr>
          <a:lstStyle/>
          <a:p>
            <a:r>
              <a:rPr lang="en-US" sz="4000" b="1" dirty="0">
                <a:solidFill>
                  <a:schemeClr val="bg1">
                    <a:lumMod val="95000"/>
                    <a:lumOff val="5000"/>
                  </a:schemeClr>
                </a:solidFill>
              </a:rPr>
              <a:t>"He was foreknown before the foundation of the world but was made manifest in the LAST TIMES for the sake of you....so that your faith and hope are in God.</a:t>
            </a:r>
          </a:p>
          <a:p>
            <a:r>
              <a:rPr lang="zh-Hans" altLang="en-US" sz="4000" b="1" dirty="0">
                <a:solidFill>
                  <a:schemeClr val="bg1">
                    <a:lumMod val="95000"/>
                    <a:lumOff val="5000"/>
                  </a:schemeClr>
                </a:solidFill>
              </a:rPr>
              <a:t>基督在创世以前是预先被神知道的，却在这末世才为你们显现。你们也因着他，信那叫他从死里复活，又给他荣耀的神，叫你们的信心和盼望都在于神</a:t>
            </a:r>
            <a:r>
              <a:rPr lang="en-US" altLang="zh-Hans" sz="4000" b="1" dirty="0">
                <a:solidFill>
                  <a:schemeClr val="bg1">
                    <a:lumMod val="95000"/>
                    <a:lumOff val="5000"/>
                  </a:schemeClr>
                </a:solidFill>
              </a:rPr>
              <a:t>."</a:t>
            </a:r>
            <a:r>
              <a:rPr lang="en-US" sz="4000" b="1" dirty="0">
                <a:solidFill>
                  <a:schemeClr val="bg1">
                    <a:lumMod val="95000"/>
                    <a:lumOff val="5000"/>
                  </a:schemeClr>
                </a:solidFill>
              </a:rPr>
              <a:t> </a:t>
            </a:r>
          </a:p>
          <a:p>
            <a:endParaRPr lang="en-US" sz="5400" b="1" dirty="0">
              <a:solidFill>
                <a:srgbClr val="FFFFFF"/>
              </a:solidFill>
            </a:endParaRPr>
          </a:p>
        </p:txBody>
      </p:sp>
    </p:spTree>
    <p:extLst>
      <p:ext uri="{BB962C8B-B14F-4D97-AF65-F5344CB8AC3E}">
        <p14:creationId xmlns:p14="http://schemas.microsoft.com/office/powerpoint/2010/main" val="3866556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
  <TotalTime>451</TotalTime>
  <Words>856</Words>
  <Application>Microsoft Macintosh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方正姚体</vt:lpstr>
      <vt:lpstr>inherit</vt:lpstr>
      <vt:lpstr>Calibri</vt:lpstr>
      <vt:lpstr>Rockwell</vt:lpstr>
      <vt:lpstr>Rockwell Condensed</vt:lpstr>
      <vt:lpstr>Rockwell Extra Bold</vt:lpstr>
      <vt:lpstr>Wingdings</vt:lpstr>
      <vt:lpstr>Wood Type</vt:lpstr>
      <vt:lpstr>CHRISTIAN MATURITY (1) HOLY LIVING 基督徒成长的身量 （1） 圣洁的生活 I PETER 1:15-25 彼得前书一章十五-二十五节</vt:lpstr>
      <vt:lpstr>SEVEN SIGNS OF CHRISTIAN IMMATURITY 七个基督徒不成熟的标志</vt:lpstr>
      <vt:lpstr>SEVEN SIGNS OF CHRISTIAN IMMATURITY 七个基督徒不成熟的标志</vt:lpstr>
      <vt:lpstr>We are holy 15-16 我们是圣洁的</vt:lpstr>
      <vt:lpstr>PowerPoint Presentation</vt:lpstr>
      <vt:lpstr>We fear god (17) 我们惧怕（敬畏）神</vt:lpstr>
      <vt:lpstr>PowerPoint Presentation</vt:lpstr>
      <vt:lpstr>We WERE ransomed (18-19) 我们得赎</vt:lpstr>
      <vt:lpstr>We are at the end time (20-21) 我们在末世中</vt:lpstr>
      <vt:lpstr>WE OBEY the truth (22) 我们顺从真理</vt:lpstr>
      <vt:lpstr>We HAVE BEEN born again (23) 我们蒙了重生</vt:lpstr>
      <vt:lpstr>We are temporary ON EARTH (24) 我们在世是暂时的居民</vt:lpstr>
      <vt:lpstr>PowerPoint Presentation</vt:lpstr>
      <vt:lpstr>WE HAVE GOD'S WORD FOREVER (25) 我们永远有神的话 （道）</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CHRISTIAN MATURITY （1）HOLY LIVING 基督徒成长的身量 (1) 圣洁的生活 </dc:title>
  <dc:creator>Jane Pan</dc:creator>
  <cp:lastModifiedBy>Jane Pan</cp:lastModifiedBy>
  <cp:revision>20</cp:revision>
  <dcterms:created xsi:type="dcterms:W3CDTF">2018-05-29T12:25:19Z</dcterms:created>
  <dcterms:modified xsi:type="dcterms:W3CDTF">2018-06-03T19:33:02Z</dcterms:modified>
</cp:coreProperties>
</file>