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3"/>
  </p:notesMasterIdLst>
  <p:sldIdLst>
    <p:sldId id="256" r:id="rId2"/>
    <p:sldId id="272" r:id="rId3"/>
    <p:sldId id="273" r:id="rId4"/>
    <p:sldId id="274" r:id="rId5"/>
    <p:sldId id="277" r:id="rId6"/>
    <p:sldId id="268" r:id="rId7"/>
    <p:sldId id="258" r:id="rId8"/>
    <p:sldId id="259" r:id="rId9"/>
    <p:sldId id="260" r:id="rId10"/>
    <p:sldId id="261" r:id="rId11"/>
    <p:sldId id="275" r:id="rId12"/>
    <p:sldId id="263" r:id="rId13"/>
    <p:sldId id="262" r:id="rId14"/>
    <p:sldId id="264" r:id="rId15"/>
    <p:sldId id="276" r:id="rId16"/>
    <p:sldId id="271" r:id="rId17"/>
    <p:sldId id="265" r:id="rId18"/>
    <p:sldId id="266" r:id="rId19"/>
    <p:sldId id="267" r:id="rId20"/>
    <p:sldId id="26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0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p:restoredTop sz="94674"/>
  </p:normalViewPr>
  <p:slideViewPr>
    <p:cSldViewPr snapToGrid="0" snapToObjects="1">
      <p:cViewPr varScale="1">
        <p:scale>
          <a:sx n="105" d="100"/>
          <a:sy n="105" d="100"/>
        </p:scale>
        <p:origin x="192"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F6633-3AA0-DD44-811E-C16690C2A907}" type="datetimeFigureOut">
              <a:rPr lang="en-US" smtClean="0"/>
              <a:t>5/24/18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DD21A-1085-4C49-9FA7-483AE5D0D779}" type="slidenum">
              <a:rPr lang="en-US" smtClean="0"/>
              <a:t>‹#›</a:t>
            </a:fld>
            <a:endParaRPr lang="en-US"/>
          </a:p>
        </p:txBody>
      </p:sp>
    </p:spTree>
    <p:extLst>
      <p:ext uri="{BB962C8B-B14F-4D97-AF65-F5344CB8AC3E}">
        <p14:creationId xmlns:p14="http://schemas.microsoft.com/office/powerpoint/2010/main" val="72850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growing up has nothing to do with age, but factors below that Israel also showed. Do you know yourself, are you grown up? Let us examine that closely.</a:t>
            </a:r>
          </a:p>
        </p:txBody>
      </p:sp>
      <p:sp>
        <p:nvSpPr>
          <p:cNvPr id="4" name="Slide Number Placeholder 3"/>
          <p:cNvSpPr>
            <a:spLocks noGrp="1"/>
          </p:cNvSpPr>
          <p:nvPr>
            <p:ph type="sldNum" sz="quarter" idx="10"/>
          </p:nvPr>
        </p:nvSpPr>
        <p:spPr/>
        <p:txBody>
          <a:bodyPr/>
          <a:lstStyle/>
          <a:p>
            <a:fld id="{000DD21A-1085-4C49-9FA7-483AE5D0D779}" type="slidenum">
              <a:rPr lang="en-US" smtClean="0"/>
              <a:t>16</a:t>
            </a:fld>
            <a:endParaRPr lang="en-US"/>
          </a:p>
        </p:txBody>
      </p:sp>
    </p:spTree>
    <p:extLst>
      <p:ext uri="{BB962C8B-B14F-4D97-AF65-F5344CB8AC3E}">
        <p14:creationId xmlns:p14="http://schemas.microsoft.com/office/powerpoint/2010/main" val="193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E0BAFD9-EFDE-EC48-AAEE-C9D107B56D54}" type="datetimeFigureOut">
              <a:rPr lang="en-US" smtClean="0"/>
              <a:t>5/24/18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73434-0654-0745-8F06-7C8AFCA2F57E}" type="slidenum">
              <a:rPr lang="en-US" smtClean="0"/>
              <a:t>‹#›</a:t>
            </a:fld>
            <a:endParaRPr lang="en-US"/>
          </a:p>
        </p:txBody>
      </p:sp>
    </p:spTree>
    <p:extLst>
      <p:ext uri="{BB962C8B-B14F-4D97-AF65-F5344CB8AC3E}">
        <p14:creationId xmlns:p14="http://schemas.microsoft.com/office/powerpoint/2010/main" val="393889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BAFD9-EFDE-EC48-AAEE-C9D107B56D54}"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3434-0654-0745-8F06-7C8AFCA2F57E}" type="slidenum">
              <a:rPr lang="en-US" smtClean="0"/>
              <a:t>‹#›</a:t>
            </a:fld>
            <a:endParaRPr lang="en-US"/>
          </a:p>
        </p:txBody>
      </p:sp>
    </p:spTree>
    <p:extLst>
      <p:ext uri="{BB962C8B-B14F-4D97-AF65-F5344CB8AC3E}">
        <p14:creationId xmlns:p14="http://schemas.microsoft.com/office/powerpoint/2010/main" val="4246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BAFD9-EFDE-EC48-AAEE-C9D107B56D54}"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73434-0654-0745-8F06-7C8AFCA2F57E}" type="slidenum">
              <a:rPr lang="en-US" smtClean="0"/>
              <a:t>‹#›</a:t>
            </a:fld>
            <a:endParaRPr lang="en-US"/>
          </a:p>
        </p:txBody>
      </p:sp>
    </p:spTree>
    <p:extLst>
      <p:ext uri="{BB962C8B-B14F-4D97-AF65-F5344CB8AC3E}">
        <p14:creationId xmlns:p14="http://schemas.microsoft.com/office/powerpoint/2010/main" val="346921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0BAFD9-EFDE-EC48-AAEE-C9D107B56D54}" type="datetimeFigureOut">
              <a:rPr lang="en-US" smtClean="0"/>
              <a:t>5/24/18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73434-0654-0745-8F06-7C8AFCA2F57E}" type="slidenum">
              <a:rPr lang="en-US" smtClean="0"/>
              <a:t>‹#›</a:t>
            </a:fld>
            <a:endParaRPr lang="en-US"/>
          </a:p>
        </p:txBody>
      </p:sp>
    </p:spTree>
    <p:extLst>
      <p:ext uri="{BB962C8B-B14F-4D97-AF65-F5344CB8AC3E}">
        <p14:creationId xmlns:p14="http://schemas.microsoft.com/office/powerpoint/2010/main" val="62122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AE0BAFD9-EFDE-EC48-AAEE-C9D107B56D54}" type="datetimeFigureOut">
              <a:rPr lang="en-US" smtClean="0"/>
              <a:t>5/24/18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73434-0654-0745-8F06-7C8AFCA2F57E}" type="slidenum">
              <a:rPr lang="en-US" smtClean="0"/>
              <a:t>‹#›</a:t>
            </a:fld>
            <a:endParaRPr lang="en-US"/>
          </a:p>
        </p:txBody>
      </p:sp>
    </p:spTree>
    <p:extLst>
      <p:ext uri="{BB962C8B-B14F-4D97-AF65-F5344CB8AC3E}">
        <p14:creationId xmlns:p14="http://schemas.microsoft.com/office/powerpoint/2010/main" val="148157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E0BAFD9-EFDE-EC48-AAEE-C9D107B56D54}" type="datetimeFigureOut">
              <a:rPr lang="en-US" smtClean="0"/>
              <a:t>5/24/18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7373434-0654-0745-8F06-7C8AFCA2F57E}" type="slidenum">
              <a:rPr lang="en-US" smtClean="0"/>
              <a:t>‹#›</a:t>
            </a:fld>
            <a:endParaRPr lang="en-US"/>
          </a:p>
        </p:txBody>
      </p:sp>
    </p:spTree>
    <p:extLst>
      <p:ext uri="{BB962C8B-B14F-4D97-AF65-F5344CB8AC3E}">
        <p14:creationId xmlns:p14="http://schemas.microsoft.com/office/powerpoint/2010/main" val="330619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AE0BAFD9-EFDE-EC48-AAEE-C9D107B56D54}" type="datetimeFigureOut">
              <a:rPr lang="en-US" smtClean="0"/>
              <a:t>5/24/18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73434-0654-0745-8F06-7C8AFCA2F57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2472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0BAFD9-EFDE-EC48-AAEE-C9D107B56D54}" type="datetimeFigureOut">
              <a:rPr lang="en-US" smtClean="0"/>
              <a:t>5/24/18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73434-0654-0745-8F06-7C8AFCA2F57E}" type="slidenum">
              <a:rPr lang="en-US" smtClean="0"/>
              <a:t>‹#›</a:t>
            </a:fld>
            <a:endParaRPr lang="en-US"/>
          </a:p>
        </p:txBody>
      </p:sp>
    </p:spTree>
    <p:extLst>
      <p:ext uri="{BB962C8B-B14F-4D97-AF65-F5344CB8AC3E}">
        <p14:creationId xmlns:p14="http://schemas.microsoft.com/office/powerpoint/2010/main" val="406210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BAFD9-EFDE-EC48-AAEE-C9D107B56D54}" type="datetimeFigureOut">
              <a:rPr lang="en-US" smtClean="0"/>
              <a:t>5/24/18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73434-0654-0745-8F06-7C8AFCA2F57E}" type="slidenum">
              <a:rPr lang="en-US" smtClean="0"/>
              <a:t>‹#›</a:t>
            </a:fld>
            <a:endParaRPr lang="en-US"/>
          </a:p>
        </p:txBody>
      </p:sp>
    </p:spTree>
    <p:extLst>
      <p:ext uri="{BB962C8B-B14F-4D97-AF65-F5344CB8AC3E}">
        <p14:creationId xmlns:p14="http://schemas.microsoft.com/office/powerpoint/2010/main" val="182848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AE0BAFD9-EFDE-EC48-AAEE-C9D107B56D54}" type="datetimeFigureOut">
              <a:rPr lang="en-US" smtClean="0"/>
              <a:t>5/24/18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67373434-0654-0745-8F06-7C8AFCA2F57E}" type="slidenum">
              <a:rPr lang="en-US" smtClean="0"/>
              <a:t>‹#›</a:t>
            </a:fld>
            <a:endParaRPr lang="en-US"/>
          </a:p>
        </p:txBody>
      </p:sp>
    </p:spTree>
    <p:extLst>
      <p:ext uri="{BB962C8B-B14F-4D97-AF65-F5344CB8AC3E}">
        <p14:creationId xmlns:p14="http://schemas.microsoft.com/office/powerpoint/2010/main" val="415906646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E0BAFD9-EFDE-EC48-AAEE-C9D107B56D54}" type="datetimeFigureOut">
              <a:rPr lang="en-US" smtClean="0"/>
              <a:t>5/24/18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7373434-0654-0745-8F06-7C8AFCA2F57E}" type="slidenum">
              <a:rPr lang="en-US" smtClean="0"/>
              <a:t>‹#›</a:t>
            </a:fld>
            <a:endParaRPr lang="en-US"/>
          </a:p>
        </p:txBody>
      </p:sp>
    </p:spTree>
    <p:extLst>
      <p:ext uri="{BB962C8B-B14F-4D97-AF65-F5344CB8AC3E}">
        <p14:creationId xmlns:p14="http://schemas.microsoft.com/office/powerpoint/2010/main" val="280607940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70B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E0BAFD9-EFDE-EC48-AAEE-C9D107B56D54}" type="datetimeFigureOut">
              <a:rPr lang="en-US" smtClean="0"/>
              <a:t>5/24/18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67373434-0654-0745-8F06-7C8AFCA2F57E}" type="slidenum">
              <a:rPr lang="en-US" smtClean="0"/>
              <a:t>‹#›</a:t>
            </a:fld>
            <a:endParaRPr lang="en-US"/>
          </a:p>
        </p:txBody>
      </p:sp>
    </p:spTree>
    <p:extLst>
      <p:ext uri="{BB962C8B-B14F-4D97-AF65-F5344CB8AC3E}">
        <p14:creationId xmlns:p14="http://schemas.microsoft.com/office/powerpoint/2010/main" val="3602836239"/>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dreads.com/work/quotes/1561022" TargetMode="External"/><Relationship Id="rId2" Type="http://schemas.openxmlformats.org/officeDocument/2006/relationships/hyperlink" Target="https://www.goodreads.com/author/show/8788.Erich_From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5762-267E-6941-AE70-E84A6E7C923B}"/>
              </a:ext>
            </a:extLst>
          </p:cNvPr>
          <p:cNvSpPr>
            <a:spLocks noGrp="1"/>
          </p:cNvSpPr>
          <p:nvPr>
            <p:ph type="ctrTitle"/>
          </p:nvPr>
        </p:nvSpPr>
        <p:spPr>
          <a:xfrm>
            <a:off x="0" y="0"/>
            <a:ext cx="12192000" cy="3669957"/>
          </a:xfrm>
          <a:gradFill flip="none" rotWithShape="1">
            <a:gsLst>
              <a:gs pos="0">
                <a:schemeClr val="accent2">
                  <a:lumMod val="40000"/>
                  <a:lumOff val="60000"/>
                </a:schemeClr>
              </a:gs>
              <a:gs pos="6000">
                <a:srgbClr val="FFFF00"/>
              </a:gs>
              <a:gs pos="100000">
                <a:schemeClr val="accent2">
                  <a:lumMod val="60000"/>
                </a:schemeClr>
              </a:gs>
            </a:gsLst>
            <a:path path="circle">
              <a:fillToRect l="50000" t="130000" r="50000" b="-30000"/>
            </a:path>
            <a:tileRect/>
          </a:gradFill>
        </p:spPr>
        <p:txBody>
          <a:bodyPr>
            <a:normAutofit/>
          </a:bodyPr>
          <a:lstStyle/>
          <a:p>
            <a:r>
              <a:rPr lang="en-US" sz="9600" b="1" dirty="0">
                <a:solidFill>
                  <a:schemeClr val="bg1"/>
                </a:solidFill>
              </a:rPr>
              <a:t>GROW UP</a:t>
            </a:r>
            <a:br>
              <a:rPr lang="en-US" sz="9600" b="1" dirty="0">
                <a:solidFill>
                  <a:schemeClr val="bg1"/>
                </a:solidFill>
              </a:rPr>
            </a:br>
            <a:r>
              <a:rPr lang="zh-Hans" altLang="en-US" sz="9600" b="1" dirty="0">
                <a:solidFill>
                  <a:schemeClr val="bg1"/>
                </a:solidFill>
              </a:rPr>
              <a:t>长大成人</a:t>
            </a:r>
            <a:endParaRPr lang="en-US" sz="9600" b="1" dirty="0">
              <a:solidFill>
                <a:schemeClr val="bg1"/>
              </a:solidFill>
            </a:endParaRPr>
          </a:p>
        </p:txBody>
      </p:sp>
      <p:sp>
        <p:nvSpPr>
          <p:cNvPr id="3" name="Subtitle 2">
            <a:extLst>
              <a:ext uri="{FF2B5EF4-FFF2-40B4-BE49-F238E27FC236}">
                <a16:creationId xmlns:a16="http://schemas.microsoft.com/office/drawing/2014/main" id="{1AF26DE6-7820-D845-8DEC-CC1BC4B027E6}"/>
              </a:ext>
            </a:extLst>
          </p:cNvPr>
          <p:cNvSpPr>
            <a:spLocks noGrp="1"/>
          </p:cNvSpPr>
          <p:nvPr>
            <p:ph type="subTitle" idx="1"/>
          </p:nvPr>
        </p:nvSpPr>
        <p:spPr>
          <a:xfrm>
            <a:off x="-123568" y="3859670"/>
            <a:ext cx="12315568" cy="2825336"/>
          </a:xfrm>
        </p:spPr>
        <p:txBody>
          <a:bodyPr>
            <a:normAutofit/>
          </a:bodyPr>
          <a:lstStyle/>
          <a:p>
            <a:r>
              <a:rPr lang="en-US" sz="6000" b="1" dirty="0"/>
              <a:t>	</a:t>
            </a:r>
            <a:r>
              <a:rPr lang="en-US" sz="7200" b="1" dirty="0">
                <a:solidFill>
                  <a:schemeClr val="tx1"/>
                </a:solidFill>
              </a:rPr>
              <a:t>NUMBERS 14:1-24</a:t>
            </a:r>
          </a:p>
          <a:p>
            <a:r>
              <a:rPr lang="zh-Hans" altLang="en-US" sz="7200" b="1" dirty="0">
                <a:solidFill>
                  <a:schemeClr val="tx1"/>
                </a:solidFill>
              </a:rPr>
              <a:t>民数记十四章一到二十四节</a:t>
            </a:r>
            <a:endParaRPr lang="en-US" sz="7200" b="1" dirty="0">
              <a:solidFill>
                <a:schemeClr val="tx1"/>
              </a:solidFill>
            </a:endParaRPr>
          </a:p>
        </p:txBody>
      </p:sp>
    </p:spTree>
    <p:extLst>
      <p:ext uri="{BB962C8B-B14F-4D97-AF65-F5344CB8AC3E}">
        <p14:creationId xmlns:p14="http://schemas.microsoft.com/office/powerpoint/2010/main" val="199515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4C2-45D1-FC4C-98B3-F8EED6FB5A3E}"/>
              </a:ext>
            </a:extLst>
          </p:cNvPr>
          <p:cNvSpPr>
            <a:spLocks noGrp="1"/>
          </p:cNvSpPr>
          <p:nvPr>
            <p:ph type="title"/>
          </p:nvPr>
        </p:nvSpPr>
        <p:spPr>
          <a:xfrm>
            <a:off x="1" y="0"/>
            <a:ext cx="12192000" cy="2638044"/>
          </a:xfrm>
        </p:spPr>
        <p:txBody>
          <a:bodyPr>
            <a:normAutofit/>
          </a:bodyPr>
          <a:lstStyle/>
          <a:p>
            <a:r>
              <a:rPr lang="en-US" sz="6000" b="1" dirty="0">
                <a:solidFill>
                  <a:schemeClr val="bg1"/>
                </a:solidFill>
              </a:rPr>
              <a:t>ISRAEL'S IMMATURITY</a:t>
            </a:r>
            <a:br>
              <a:rPr lang="en-US" sz="6000" b="1" dirty="0">
                <a:solidFill>
                  <a:schemeClr val="bg1"/>
                </a:solidFill>
              </a:rPr>
            </a:br>
            <a:r>
              <a:rPr lang="zh-Hans" altLang="en-US" sz="6000" b="1" dirty="0">
                <a:solidFill>
                  <a:schemeClr val="bg1"/>
                </a:solidFill>
              </a:rPr>
              <a:t>以色列百姓的不成熟</a:t>
            </a:r>
            <a:endParaRPr lang="en-US" sz="6000" b="1" dirty="0">
              <a:solidFill>
                <a:schemeClr val="bg1"/>
              </a:solidFill>
            </a:endParaRPr>
          </a:p>
        </p:txBody>
      </p:sp>
      <p:sp>
        <p:nvSpPr>
          <p:cNvPr id="3" name="Content Placeholder 2">
            <a:extLst>
              <a:ext uri="{FF2B5EF4-FFF2-40B4-BE49-F238E27FC236}">
                <a16:creationId xmlns:a16="http://schemas.microsoft.com/office/drawing/2014/main" id="{E0C8A233-08F7-2643-B93C-FA8C5694547F}"/>
              </a:ext>
            </a:extLst>
          </p:cNvPr>
          <p:cNvSpPr>
            <a:spLocks noGrp="1"/>
          </p:cNvSpPr>
          <p:nvPr>
            <p:ph idx="1"/>
          </p:nvPr>
        </p:nvSpPr>
        <p:spPr>
          <a:xfrm>
            <a:off x="1" y="2747772"/>
            <a:ext cx="12192000" cy="4219956"/>
          </a:xfrm>
        </p:spPr>
        <p:txBody>
          <a:bodyPr>
            <a:normAutofit/>
          </a:bodyPr>
          <a:lstStyle/>
          <a:p>
            <a:r>
              <a:rPr lang="en-US" sz="4400" b="1" dirty="0">
                <a:solidFill>
                  <a:schemeClr val="bg1">
                    <a:lumMod val="95000"/>
                    <a:lumOff val="5000"/>
                  </a:schemeClr>
                </a:solidFill>
              </a:rPr>
              <a:t>14:</a:t>
            </a:r>
            <a:r>
              <a:rPr lang="en-US" altLang="zh-Hans" sz="4400" b="1" dirty="0">
                <a:solidFill>
                  <a:schemeClr val="bg1">
                    <a:lumMod val="95000"/>
                    <a:lumOff val="5000"/>
                  </a:schemeClr>
                </a:solidFill>
              </a:rPr>
              <a:t>9</a:t>
            </a:r>
            <a:r>
              <a:rPr lang="en-US" sz="4400" b="1" dirty="0">
                <a:solidFill>
                  <a:schemeClr val="bg1">
                    <a:lumMod val="95000"/>
                    <a:lumOff val="5000"/>
                  </a:schemeClr>
                </a:solidFill>
              </a:rPr>
              <a:t> FEAR FACTOR</a:t>
            </a:r>
            <a:r>
              <a:rPr lang="zh-Hans" altLang="en-US" sz="4400" b="1" dirty="0">
                <a:solidFill>
                  <a:schemeClr val="bg1">
                    <a:lumMod val="95000"/>
                    <a:lumOff val="5000"/>
                  </a:schemeClr>
                </a:solidFill>
              </a:rPr>
              <a:t>惧怕失去理智 </a:t>
            </a:r>
            <a:r>
              <a:rPr lang="en-US" altLang="zh-Hans" sz="4400" b="1" dirty="0">
                <a:solidFill>
                  <a:schemeClr val="bg1">
                    <a:lumMod val="95000"/>
                    <a:lumOff val="5000"/>
                  </a:schemeClr>
                </a:solidFill>
              </a:rPr>
              <a:t>"Do not rebel against the Lord. And do not FEAR the people of the land, for they are bread for us. Their protection is removed from them, and the Lord is with us; DO NOT FEAR THEM."</a:t>
            </a:r>
            <a:endParaRPr lang="en-US" sz="4400" b="1" dirty="0">
              <a:solidFill>
                <a:schemeClr val="bg1">
                  <a:lumMod val="95000"/>
                  <a:lumOff val="5000"/>
                </a:schemeClr>
              </a:solidFill>
            </a:endParaRPr>
          </a:p>
        </p:txBody>
      </p:sp>
    </p:spTree>
    <p:extLst>
      <p:ext uri="{BB962C8B-B14F-4D97-AF65-F5344CB8AC3E}">
        <p14:creationId xmlns:p14="http://schemas.microsoft.com/office/powerpoint/2010/main" val="8377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4C2-45D1-FC4C-98B3-F8EED6FB5A3E}"/>
              </a:ext>
            </a:extLst>
          </p:cNvPr>
          <p:cNvSpPr>
            <a:spLocks noGrp="1"/>
          </p:cNvSpPr>
          <p:nvPr>
            <p:ph type="title"/>
          </p:nvPr>
        </p:nvSpPr>
        <p:spPr>
          <a:xfrm>
            <a:off x="1" y="0"/>
            <a:ext cx="12192000" cy="2638044"/>
          </a:xfrm>
        </p:spPr>
        <p:txBody>
          <a:bodyPr>
            <a:normAutofit/>
          </a:bodyPr>
          <a:lstStyle/>
          <a:p>
            <a:r>
              <a:rPr lang="en-US" sz="6000" b="1" dirty="0">
                <a:solidFill>
                  <a:schemeClr val="bg1"/>
                </a:solidFill>
              </a:rPr>
              <a:t>ISRAEL'S IMMATURITY</a:t>
            </a:r>
            <a:br>
              <a:rPr lang="en-US" sz="6000" b="1" dirty="0">
                <a:solidFill>
                  <a:schemeClr val="bg1"/>
                </a:solidFill>
              </a:rPr>
            </a:br>
            <a:r>
              <a:rPr lang="zh-Hans" altLang="en-US" sz="6000" b="1" dirty="0">
                <a:solidFill>
                  <a:schemeClr val="bg1"/>
                </a:solidFill>
              </a:rPr>
              <a:t>以色列百姓的不成熟</a:t>
            </a:r>
            <a:endParaRPr lang="en-US" sz="6000" b="1" dirty="0">
              <a:solidFill>
                <a:schemeClr val="bg1"/>
              </a:solidFill>
            </a:endParaRPr>
          </a:p>
        </p:txBody>
      </p:sp>
      <p:sp>
        <p:nvSpPr>
          <p:cNvPr id="3" name="Content Placeholder 2">
            <a:extLst>
              <a:ext uri="{FF2B5EF4-FFF2-40B4-BE49-F238E27FC236}">
                <a16:creationId xmlns:a16="http://schemas.microsoft.com/office/drawing/2014/main" id="{E0C8A233-08F7-2643-B93C-FA8C5694547F}"/>
              </a:ext>
            </a:extLst>
          </p:cNvPr>
          <p:cNvSpPr>
            <a:spLocks noGrp="1"/>
          </p:cNvSpPr>
          <p:nvPr>
            <p:ph idx="1"/>
          </p:nvPr>
        </p:nvSpPr>
        <p:spPr>
          <a:xfrm>
            <a:off x="0" y="2979420"/>
            <a:ext cx="12192000" cy="4219956"/>
          </a:xfrm>
        </p:spPr>
        <p:txBody>
          <a:bodyPr>
            <a:normAutofit/>
          </a:bodyPr>
          <a:lstStyle/>
          <a:p>
            <a:r>
              <a:rPr lang="en-US" sz="4400" b="1" dirty="0">
                <a:solidFill>
                  <a:schemeClr val="bg1">
                    <a:lumMod val="95000"/>
                    <a:lumOff val="5000"/>
                  </a:schemeClr>
                </a:solidFill>
              </a:rPr>
              <a:t>14:</a:t>
            </a:r>
            <a:r>
              <a:rPr lang="en-US" altLang="zh-Hans" sz="4400" b="1" dirty="0">
                <a:solidFill>
                  <a:schemeClr val="bg1">
                    <a:lumMod val="95000"/>
                    <a:lumOff val="5000"/>
                  </a:schemeClr>
                </a:solidFill>
              </a:rPr>
              <a:t>9</a:t>
            </a:r>
            <a:r>
              <a:rPr lang="en-US" sz="4400" b="1" dirty="0">
                <a:solidFill>
                  <a:schemeClr val="bg1">
                    <a:lumMod val="95000"/>
                    <a:lumOff val="5000"/>
                  </a:schemeClr>
                </a:solidFill>
              </a:rPr>
              <a:t> FEAR FACTOR</a:t>
            </a:r>
            <a:r>
              <a:rPr lang="zh-Hans" altLang="en-US" sz="4400" b="1" dirty="0">
                <a:solidFill>
                  <a:schemeClr val="bg1">
                    <a:lumMod val="95000"/>
                    <a:lumOff val="5000"/>
                  </a:schemeClr>
                </a:solidFill>
              </a:rPr>
              <a:t>惧怕失去理智 </a:t>
            </a:r>
            <a:r>
              <a:rPr lang="en-US" altLang="zh-Hans" sz="4400" b="1" dirty="0">
                <a:solidFill>
                  <a:schemeClr val="bg1">
                    <a:lumMod val="95000"/>
                    <a:lumOff val="5000"/>
                  </a:schemeClr>
                </a:solidFill>
              </a:rPr>
              <a:t>"</a:t>
            </a:r>
            <a:r>
              <a:rPr lang="zh-Hans" altLang="en-US" sz="4400" b="1" dirty="0">
                <a:solidFill>
                  <a:schemeClr val="bg1">
                    <a:lumMod val="95000"/>
                    <a:lumOff val="5000"/>
                  </a:schemeClr>
                </a:solidFill>
              </a:rPr>
              <a:t>但你们不可背叛耶和华，也不要</a:t>
            </a:r>
            <a:r>
              <a:rPr lang="zh-Hans" altLang="en-US" sz="4400" b="1" u="sng" dirty="0">
                <a:solidFill>
                  <a:schemeClr val="bg1">
                    <a:lumMod val="95000"/>
                    <a:lumOff val="5000"/>
                  </a:schemeClr>
                </a:solidFill>
              </a:rPr>
              <a:t>怕</a:t>
            </a:r>
            <a:r>
              <a:rPr lang="zh-Hans" altLang="en-US" sz="4400" b="1" dirty="0">
                <a:solidFill>
                  <a:schemeClr val="bg1">
                    <a:lumMod val="95000"/>
                    <a:lumOff val="5000"/>
                  </a:schemeClr>
                </a:solidFill>
              </a:rPr>
              <a:t>那地的居民，因为他们是我们的食物，并且荫庇他们的已经离开他们，有耶和华与我们同在，</a:t>
            </a:r>
            <a:r>
              <a:rPr lang="zh-Hans" altLang="en-US" sz="4400" b="1" u="sng" dirty="0">
                <a:solidFill>
                  <a:schemeClr val="bg1">
                    <a:lumMod val="95000"/>
                    <a:lumOff val="5000"/>
                  </a:schemeClr>
                </a:solidFill>
              </a:rPr>
              <a:t>不要怕他们</a:t>
            </a:r>
            <a:r>
              <a:rPr lang="zh-Hans" altLang="en-US" sz="4400" b="1" dirty="0">
                <a:solidFill>
                  <a:schemeClr val="bg1">
                    <a:lumMod val="95000"/>
                    <a:lumOff val="5000"/>
                  </a:schemeClr>
                </a:solidFill>
              </a:rPr>
              <a:t>！”</a:t>
            </a:r>
            <a:endParaRPr lang="en-US" sz="4400" b="1" dirty="0">
              <a:solidFill>
                <a:schemeClr val="bg1">
                  <a:lumMod val="95000"/>
                  <a:lumOff val="5000"/>
                </a:schemeClr>
              </a:solidFill>
            </a:endParaRPr>
          </a:p>
        </p:txBody>
      </p:sp>
    </p:spTree>
    <p:extLst>
      <p:ext uri="{BB962C8B-B14F-4D97-AF65-F5344CB8AC3E}">
        <p14:creationId xmlns:p14="http://schemas.microsoft.com/office/powerpoint/2010/main" val="308150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4C2-45D1-FC4C-98B3-F8EED6FB5A3E}"/>
              </a:ext>
            </a:extLst>
          </p:cNvPr>
          <p:cNvSpPr>
            <a:spLocks noGrp="1"/>
          </p:cNvSpPr>
          <p:nvPr>
            <p:ph type="title"/>
          </p:nvPr>
        </p:nvSpPr>
        <p:spPr>
          <a:xfrm>
            <a:off x="1" y="0"/>
            <a:ext cx="12192000" cy="2638044"/>
          </a:xfrm>
        </p:spPr>
        <p:txBody>
          <a:bodyPr>
            <a:normAutofit/>
          </a:bodyPr>
          <a:lstStyle/>
          <a:p>
            <a:r>
              <a:rPr lang="en-US" sz="6000" b="1" dirty="0">
                <a:solidFill>
                  <a:schemeClr val="bg1"/>
                </a:solidFill>
              </a:rPr>
              <a:t>ISRAEL'S IMMATURITY</a:t>
            </a:r>
            <a:br>
              <a:rPr lang="en-US" sz="6000" b="1" dirty="0">
                <a:solidFill>
                  <a:schemeClr val="bg1"/>
                </a:solidFill>
              </a:rPr>
            </a:br>
            <a:r>
              <a:rPr lang="zh-Hans" altLang="en-US" sz="6000" b="1" dirty="0">
                <a:solidFill>
                  <a:schemeClr val="bg1"/>
                </a:solidFill>
              </a:rPr>
              <a:t>以色列百姓的不成熟</a:t>
            </a:r>
            <a:endParaRPr lang="en-US" sz="6000" b="1" dirty="0">
              <a:solidFill>
                <a:schemeClr val="bg1"/>
              </a:solidFill>
            </a:endParaRPr>
          </a:p>
        </p:txBody>
      </p:sp>
      <p:sp>
        <p:nvSpPr>
          <p:cNvPr id="3" name="Content Placeholder 2">
            <a:extLst>
              <a:ext uri="{FF2B5EF4-FFF2-40B4-BE49-F238E27FC236}">
                <a16:creationId xmlns:a16="http://schemas.microsoft.com/office/drawing/2014/main" id="{E0C8A233-08F7-2643-B93C-FA8C5694547F}"/>
              </a:ext>
            </a:extLst>
          </p:cNvPr>
          <p:cNvSpPr>
            <a:spLocks noGrp="1"/>
          </p:cNvSpPr>
          <p:nvPr>
            <p:ph idx="1"/>
          </p:nvPr>
        </p:nvSpPr>
        <p:spPr>
          <a:xfrm>
            <a:off x="0" y="2857500"/>
            <a:ext cx="12192000" cy="4219956"/>
          </a:xfrm>
        </p:spPr>
        <p:txBody>
          <a:bodyPr>
            <a:normAutofit/>
          </a:bodyPr>
          <a:lstStyle/>
          <a:p>
            <a:r>
              <a:rPr lang="en-US" sz="4400" b="1" dirty="0">
                <a:solidFill>
                  <a:schemeClr val="bg1">
                    <a:lumMod val="95000"/>
                    <a:lumOff val="5000"/>
                  </a:schemeClr>
                </a:solidFill>
              </a:rPr>
              <a:t>14:10 ANGRY ISSUE</a:t>
            </a:r>
            <a:r>
              <a:rPr lang="zh-Hans" altLang="en-US" sz="4400" b="1" dirty="0">
                <a:solidFill>
                  <a:schemeClr val="bg1">
                    <a:lumMod val="95000"/>
                    <a:lumOff val="5000"/>
                  </a:schemeClr>
                </a:solidFill>
              </a:rPr>
              <a:t> 怒气管制 </a:t>
            </a:r>
            <a:r>
              <a:rPr lang="en-US" altLang="zh-Hans" sz="4400" b="1" dirty="0">
                <a:solidFill>
                  <a:schemeClr val="bg1">
                    <a:lumMod val="95000"/>
                    <a:lumOff val="5000"/>
                  </a:schemeClr>
                </a:solidFill>
              </a:rPr>
              <a:t>"Then all the congregation said to stone them with stones.. </a:t>
            </a:r>
            <a:r>
              <a:rPr lang="zh-Hans" altLang="en-US" sz="4400" b="1" dirty="0">
                <a:solidFill>
                  <a:schemeClr val="bg1">
                    <a:lumMod val="95000"/>
                    <a:lumOff val="5000"/>
                  </a:schemeClr>
                </a:solidFill>
              </a:rPr>
              <a:t>但全会众说：拿石头打死他们二人！忽然，耶和华的荣光，在会幕中向以色列众人显现。”</a:t>
            </a:r>
            <a:endParaRPr lang="en-US" sz="4400" b="1" dirty="0">
              <a:solidFill>
                <a:schemeClr val="bg1">
                  <a:lumMod val="95000"/>
                  <a:lumOff val="5000"/>
                </a:schemeClr>
              </a:solidFill>
            </a:endParaRPr>
          </a:p>
        </p:txBody>
      </p:sp>
    </p:spTree>
    <p:extLst>
      <p:ext uri="{BB962C8B-B14F-4D97-AF65-F5344CB8AC3E}">
        <p14:creationId xmlns:p14="http://schemas.microsoft.com/office/powerpoint/2010/main" val="288808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4C2-45D1-FC4C-98B3-F8EED6FB5A3E}"/>
              </a:ext>
            </a:extLst>
          </p:cNvPr>
          <p:cNvSpPr>
            <a:spLocks noGrp="1"/>
          </p:cNvSpPr>
          <p:nvPr>
            <p:ph type="title"/>
          </p:nvPr>
        </p:nvSpPr>
        <p:spPr>
          <a:xfrm>
            <a:off x="1" y="0"/>
            <a:ext cx="12192000" cy="2638044"/>
          </a:xfrm>
        </p:spPr>
        <p:txBody>
          <a:bodyPr>
            <a:normAutofit/>
          </a:bodyPr>
          <a:lstStyle/>
          <a:p>
            <a:r>
              <a:rPr lang="en-US" sz="6000" b="1" dirty="0">
                <a:solidFill>
                  <a:schemeClr val="bg1"/>
                </a:solidFill>
              </a:rPr>
              <a:t>ISRAEL'S IMMATURITY</a:t>
            </a:r>
            <a:br>
              <a:rPr lang="en-US" sz="6000" b="1" dirty="0">
                <a:solidFill>
                  <a:schemeClr val="bg1"/>
                </a:solidFill>
              </a:rPr>
            </a:br>
            <a:r>
              <a:rPr lang="zh-Hans" altLang="en-US" sz="6000" b="1" dirty="0">
                <a:solidFill>
                  <a:schemeClr val="bg1"/>
                </a:solidFill>
              </a:rPr>
              <a:t>以色列百姓的不成熟</a:t>
            </a:r>
            <a:endParaRPr lang="en-US" sz="6000" b="1" dirty="0">
              <a:solidFill>
                <a:schemeClr val="bg1"/>
              </a:solidFill>
            </a:endParaRPr>
          </a:p>
        </p:txBody>
      </p:sp>
      <p:sp>
        <p:nvSpPr>
          <p:cNvPr id="3" name="Content Placeholder 2">
            <a:extLst>
              <a:ext uri="{FF2B5EF4-FFF2-40B4-BE49-F238E27FC236}">
                <a16:creationId xmlns:a16="http://schemas.microsoft.com/office/drawing/2014/main" id="{E0C8A233-08F7-2643-B93C-FA8C5694547F}"/>
              </a:ext>
            </a:extLst>
          </p:cNvPr>
          <p:cNvSpPr>
            <a:spLocks noGrp="1"/>
          </p:cNvSpPr>
          <p:nvPr>
            <p:ph idx="1"/>
          </p:nvPr>
        </p:nvSpPr>
        <p:spPr>
          <a:xfrm>
            <a:off x="1" y="2638044"/>
            <a:ext cx="12192000" cy="4219956"/>
          </a:xfrm>
        </p:spPr>
        <p:txBody>
          <a:bodyPr>
            <a:normAutofit/>
          </a:bodyPr>
          <a:lstStyle/>
          <a:p>
            <a:r>
              <a:rPr lang="en-US" sz="4400" b="1" dirty="0">
                <a:solidFill>
                  <a:schemeClr val="bg1">
                    <a:lumMod val="95000"/>
                    <a:lumOff val="5000"/>
                  </a:schemeClr>
                </a:solidFill>
              </a:rPr>
              <a:t>14:11 LACK OF TRUST</a:t>
            </a:r>
            <a:r>
              <a:rPr lang="zh-Hans" altLang="en-US" sz="4400" b="1" dirty="0">
                <a:solidFill>
                  <a:schemeClr val="bg1">
                    <a:lumMod val="95000"/>
                    <a:lumOff val="5000"/>
                  </a:schemeClr>
                </a:solidFill>
              </a:rPr>
              <a:t>不相信神 </a:t>
            </a:r>
            <a:r>
              <a:rPr lang="en-US" altLang="zh-Hans" sz="4400" b="1" dirty="0">
                <a:solidFill>
                  <a:schemeClr val="bg1">
                    <a:lumMod val="95000"/>
                    <a:lumOff val="5000"/>
                  </a:schemeClr>
                </a:solidFill>
              </a:rPr>
              <a:t>"And the Lord said to Moses, How long will this people despise me?</a:t>
            </a:r>
            <a:r>
              <a:rPr lang="zh-Hans" altLang="en-US" sz="4400" b="1" dirty="0">
                <a:solidFill>
                  <a:schemeClr val="bg1">
                    <a:lumMod val="95000"/>
                    <a:lumOff val="5000"/>
                  </a:schemeClr>
                </a:solidFill>
              </a:rPr>
              <a:t> 耶和华对摩西说：这百姓藐视我要到几时呢？我在他们中间行了这一切神迹，他们还不信我要到几时呢？”</a:t>
            </a:r>
            <a:endParaRPr lang="en-US" sz="4400" b="1" dirty="0">
              <a:solidFill>
                <a:schemeClr val="bg1">
                  <a:lumMod val="95000"/>
                  <a:lumOff val="5000"/>
                </a:schemeClr>
              </a:solidFill>
            </a:endParaRPr>
          </a:p>
        </p:txBody>
      </p:sp>
    </p:spTree>
    <p:extLst>
      <p:ext uri="{BB962C8B-B14F-4D97-AF65-F5344CB8AC3E}">
        <p14:creationId xmlns:p14="http://schemas.microsoft.com/office/powerpoint/2010/main" val="3288499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4C2-45D1-FC4C-98B3-F8EED6FB5A3E}"/>
              </a:ext>
            </a:extLst>
          </p:cNvPr>
          <p:cNvSpPr>
            <a:spLocks noGrp="1"/>
          </p:cNvSpPr>
          <p:nvPr>
            <p:ph type="title"/>
          </p:nvPr>
        </p:nvSpPr>
        <p:spPr>
          <a:xfrm>
            <a:off x="1" y="0"/>
            <a:ext cx="12192000" cy="2638044"/>
          </a:xfrm>
        </p:spPr>
        <p:txBody>
          <a:bodyPr>
            <a:normAutofit/>
          </a:bodyPr>
          <a:lstStyle/>
          <a:p>
            <a:r>
              <a:rPr lang="en-US" sz="6000" b="1" dirty="0">
                <a:solidFill>
                  <a:schemeClr val="bg1"/>
                </a:solidFill>
              </a:rPr>
              <a:t>ISRAEL'S IMMATURITY</a:t>
            </a:r>
            <a:br>
              <a:rPr lang="en-US" sz="6000" b="1" dirty="0">
                <a:solidFill>
                  <a:schemeClr val="bg1"/>
                </a:solidFill>
              </a:rPr>
            </a:br>
            <a:r>
              <a:rPr lang="zh-Hans" altLang="en-US" sz="6000" b="1" dirty="0">
                <a:solidFill>
                  <a:schemeClr val="bg1"/>
                </a:solidFill>
              </a:rPr>
              <a:t>以色列百姓的不成熟</a:t>
            </a:r>
            <a:endParaRPr lang="en-US" sz="6000" b="1" dirty="0">
              <a:solidFill>
                <a:schemeClr val="bg1"/>
              </a:solidFill>
            </a:endParaRPr>
          </a:p>
        </p:txBody>
      </p:sp>
      <p:sp>
        <p:nvSpPr>
          <p:cNvPr id="3" name="Content Placeholder 2">
            <a:extLst>
              <a:ext uri="{FF2B5EF4-FFF2-40B4-BE49-F238E27FC236}">
                <a16:creationId xmlns:a16="http://schemas.microsoft.com/office/drawing/2014/main" id="{E0C8A233-08F7-2643-B93C-FA8C5694547F}"/>
              </a:ext>
            </a:extLst>
          </p:cNvPr>
          <p:cNvSpPr>
            <a:spLocks noGrp="1"/>
          </p:cNvSpPr>
          <p:nvPr>
            <p:ph idx="1"/>
          </p:nvPr>
        </p:nvSpPr>
        <p:spPr>
          <a:xfrm>
            <a:off x="1" y="2638044"/>
            <a:ext cx="12192000" cy="4219956"/>
          </a:xfrm>
        </p:spPr>
        <p:txBody>
          <a:bodyPr>
            <a:normAutofit/>
          </a:bodyPr>
          <a:lstStyle/>
          <a:p>
            <a:r>
              <a:rPr lang="en-US" sz="4400" b="1" dirty="0">
                <a:solidFill>
                  <a:schemeClr val="bg1">
                    <a:lumMod val="95000"/>
                    <a:lumOff val="5000"/>
                  </a:schemeClr>
                </a:solidFill>
              </a:rPr>
              <a:t>14:22-24 REPEATEDLY TESTING GOD WITH DIESOBEDIENCE</a:t>
            </a:r>
            <a:r>
              <a:rPr lang="zh-Hans" altLang="en-US" sz="4400" b="1" dirty="0">
                <a:solidFill>
                  <a:schemeClr val="bg1">
                    <a:lumMod val="95000"/>
                    <a:lumOff val="5000"/>
                  </a:schemeClr>
                </a:solidFill>
              </a:rPr>
              <a:t>试探神（</a:t>
            </a:r>
            <a:r>
              <a:rPr lang="en-US" altLang="zh-Hans" sz="4400" b="1" dirty="0">
                <a:solidFill>
                  <a:schemeClr val="bg1">
                    <a:lumMod val="95000"/>
                    <a:lumOff val="5000"/>
                  </a:schemeClr>
                </a:solidFill>
              </a:rPr>
              <a:t>10</a:t>
            </a:r>
            <a:r>
              <a:rPr lang="zh-Hans" altLang="en-US" sz="4400" b="1" dirty="0">
                <a:solidFill>
                  <a:schemeClr val="bg1">
                    <a:lumMod val="95000"/>
                    <a:lumOff val="5000"/>
                  </a:schemeClr>
                </a:solidFill>
              </a:rPr>
              <a:t>次）</a:t>
            </a:r>
            <a:r>
              <a:rPr lang="en-US" altLang="zh-Hans" sz="4400" b="1" dirty="0">
                <a:solidFill>
                  <a:schemeClr val="bg1">
                    <a:lumMod val="95000"/>
                    <a:lumOff val="5000"/>
                  </a:schemeClr>
                </a:solidFill>
              </a:rPr>
              <a:t>"none of the men who have seen my glory and my signs that I did in </a:t>
            </a:r>
            <a:r>
              <a:rPr lang="en-US" altLang="zh-Hans" sz="4400" b="1" dirty="0" err="1">
                <a:solidFill>
                  <a:schemeClr val="bg1">
                    <a:lumMod val="95000"/>
                    <a:lumOff val="5000"/>
                  </a:schemeClr>
                </a:solidFill>
              </a:rPr>
              <a:t>Eqype</a:t>
            </a:r>
            <a:r>
              <a:rPr lang="en-US" altLang="zh-Hans" sz="4400" b="1" dirty="0">
                <a:solidFill>
                  <a:schemeClr val="bg1">
                    <a:lumMod val="95000"/>
                    <a:lumOff val="5000"/>
                  </a:schemeClr>
                </a:solidFill>
              </a:rPr>
              <a:t> and in the wilderness...shall see the land ...except Caleb and Joshua.</a:t>
            </a:r>
            <a:endParaRPr lang="en-US" sz="4400" b="1" dirty="0">
              <a:solidFill>
                <a:schemeClr val="bg1">
                  <a:lumMod val="95000"/>
                  <a:lumOff val="5000"/>
                </a:schemeClr>
              </a:solidFill>
            </a:endParaRPr>
          </a:p>
        </p:txBody>
      </p:sp>
    </p:spTree>
    <p:extLst>
      <p:ext uri="{BB962C8B-B14F-4D97-AF65-F5344CB8AC3E}">
        <p14:creationId xmlns:p14="http://schemas.microsoft.com/office/powerpoint/2010/main" val="188085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4C2-45D1-FC4C-98B3-F8EED6FB5A3E}"/>
              </a:ext>
            </a:extLst>
          </p:cNvPr>
          <p:cNvSpPr>
            <a:spLocks noGrp="1"/>
          </p:cNvSpPr>
          <p:nvPr>
            <p:ph type="title"/>
          </p:nvPr>
        </p:nvSpPr>
        <p:spPr>
          <a:xfrm>
            <a:off x="1" y="0"/>
            <a:ext cx="12192000" cy="2638044"/>
          </a:xfrm>
        </p:spPr>
        <p:txBody>
          <a:bodyPr>
            <a:normAutofit/>
          </a:bodyPr>
          <a:lstStyle/>
          <a:p>
            <a:r>
              <a:rPr lang="en-US" sz="6000" b="1" dirty="0">
                <a:solidFill>
                  <a:schemeClr val="bg1"/>
                </a:solidFill>
              </a:rPr>
              <a:t>ISRAEL'S IMMATURITY</a:t>
            </a:r>
            <a:br>
              <a:rPr lang="en-US" sz="6000" b="1" dirty="0">
                <a:solidFill>
                  <a:schemeClr val="bg1"/>
                </a:solidFill>
              </a:rPr>
            </a:br>
            <a:r>
              <a:rPr lang="zh-Hans" altLang="en-US" sz="6000" b="1" dirty="0">
                <a:solidFill>
                  <a:schemeClr val="bg1"/>
                </a:solidFill>
              </a:rPr>
              <a:t>以色列百姓的不成熟</a:t>
            </a:r>
            <a:endParaRPr lang="en-US" sz="6000" b="1" dirty="0">
              <a:solidFill>
                <a:schemeClr val="bg1"/>
              </a:solidFill>
            </a:endParaRPr>
          </a:p>
        </p:txBody>
      </p:sp>
      <p:sp>
        <p:nvSpPr>
          <p:cNvPr id="3" name="Content Placeholder 2">
            <a:extLst>
              <a:ext uri="{FF2B5EF4-FFF2-40B4-BE49-F238E27FC236}">
                <a16:creationId xmlns:a16="http://schemas.microsoft.com/office/drawing/2014/main" id="{E0C8A233-08F7-2643-B93C-FA8C5694547F}"/>
              </a:ext>
            </a:extLst>
          </p:cNvPr>
          <p:cNvSpPr>
            <a:spLocks noGrp="1"/>
          </p:cNvSpPr>
          <p:nvPr>
            <p:ph idx="1"/>
          </p:nvPr>
        </p:nvSpPr>
        <p:spPr>
          <a:xfrm>
            <a:off x="0" y="2759964"/>
            <a:ext cx="12192000" cy="4219956"/>
          </a:xfrm>
        </p:spPr>
        <p:txBody>
          <a:bodyPr>
            <a:normAutofit/>
          </a:bodyPr>
          <a:lstStyle/>
          <a:p>
            <a:r>
              <a:rPr lang="en-US" sz="4400" b="1" dirty="0">
                <a:solidFill>
                  <a:schemeClr val="bg1">
                    <a:lumMod val="95000"/>
                    <a:lumOff val="5000"/>
                  </a:schemeClr>
                </a:solidFill>
              </a:rPr>
              <a:t>14:22-24 REPEATEDLY TESTING GOD WITH DIESOBEDIENCE</a:t>
            </a:r>
            <a:r>
              <a:rPr lang="zh-Hans" altLang="en-US" sz="4400" b="1" dirty="0">
                <a:solidFill>
                  <a:schemeClr val="bg1">
                    <a:lumMod val="95000"/>
                    <a:lumOff val="5000"/>
                  </a:schemeClr>
                </a:solidFill>
              </a:rPr>
              <a:t>试探神（</a:t>
            </a:r>
            <a:r>
              <a:rPr lang="en-US" altLang="zh-Hans" sz="4400" b="1" dirty="0">
                <a:solidFill>
                  <a:schemeClr val="bg1">
                    <a:lumMod val="95000"/>
                    <a:lumOff val="5000"/>
                  </a:schemeClr>
                </a:solidFill>
              </a:rPr>
              <a:t>10</a:t>
            </a:r>
            <a:r>
              <a:rPr lang="zh-Hans" altLang="en-US" sz="4400" b="1" dirty="0">
                <a:solidFill>
                  <a:schemeClr val="bg1">
                    <a:lumMod val="95000"/>
                    <a:lumOff val="5000"/>
                  </a:schemeClr>
                </a:solidFill>
              </a:rPr>
              <a:t>次）“这些人虽看见我的荣耀，和我在埃及与狂野所行的神迹，仍然试探我这十次，不听我的话。一个也看不见所应许之地。。唯独我的仆人迦勒。。”</a:t>
            </a:r>
            <a:endParaRPr lang="en-US" sz="4400" b="1" dirty="0">
              <a:solidFill>
                <a:schemeClr val="bg1">
                  <a:lumMod val="95000"/>
                  <a:lumOff val="5000"/>
                </a:schemeClr>
              </a:solidFill>
            </a:endParaRPr>
          </a:p>
        </p:txBody>
      </p:sp>
    </p:spTree>
    <p:extLst>
      <p:ext uri="{BB962C8B-B14F-4D97-AF65-F5344CB8AC3E}">
        <p14:creationId xmlns:p14="http://schemas.microsoft.com/office/powerpoint/2010/main" val="123135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BE1DEA-8E88-3B4C-97BB-440E1C719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78" y="0"/>
            <a:ext cx="12397478" cy="6958584"/>
          </a:xfrm>
          <a:prstGeom prst="rect">
            <a:avLst/>
          </a:prstGeom>
        </p:spPr>
      </p:pic>
    </p:spTree>
    <p:extLst>
      <p:ext uri="{BB962C8B-B14F-4D97-AF65-F5344CB8AC3E}">
        <p14:creationId xmlns:p14="http://schemas.microsoft.com/office/powerpoint/2010/main" val="416361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4C2-45D1-FC4C-98B3-F8EED6FB5A3E}"/>
              </a:ext>
            </a:extLst>
          </p:cNvPr>
          <p:cNvSpPr>
            <a:spLocks noGrp="1"/>
          </p:cNvSpPr>
          <p:nvPr>
            <p:ph type="title"/>
          </p:nvPr>
        </p:nvSpPr>
        <p:spPr>
          <a:xfrm>
            <a:off x="1" y="0"/>
            <a:ext cx="12192000" cy="2638044"/>
          </a:xfrm>
        </p:spPr>
        <p:txBody>
          <a:bodyPr>
            <a:normAutofit/>
          </a:bodyPr>
          <a:lstStyle/>
          <a:p>
            <a:r>
              <a:rPr lang="en-US" sz="6000" b="1" dirty="0">
                <a:solidFill>
                  <a:schemeClr val="bg1"/>
                </a:solidFill>
              </a:rPr>
              <a:t>GAUGE YOURSELF</a:t>
            </a:r>
            <a:br>
              <a:rPr lang="en-US" sz="6000" b="1" dirty="0">
                <a:solidFill>
                  <a:schemeClr val="bg1"/>
                </a:solidFill>
              </a:rPr>
            </a:br>
            <a:r>
              <a:rPr lang="zh-Hans" altLang="en-US" sz="6000" b="1" dirty="0">
                <a:solidFill>
                  <a:schemeClr val="bg1"/>
                </a:solidFill>
              </a:rPr>
              <a:t>测验自己有没有不成熟</a:t>
            </a:r>
            <a:endParaRPr lang="en-US" sz="6000" b="1" dirty="0">
              <a:solidFill>
                <a:schemeClr val="bg1"/>
              </a:solidFill>
            </a:endParaRPr>
          </a:p>
        </p:txBody>
      </p:sp>
      <p:sp>
        <p:nvSpPr>
          <p:cNvPr id="3" name="Content Placeholder 2">
            <a:extLst>
              <a:ext uri="{FF2B5EF4-FFF2-40B4-BE49-F238E27FC236}">
                <a16:creationId xmlns:a16="http://schemas.microsoft.com/office/drawing/2014/main" id="{E0C8A233-08F7-2643-B93C-FA8C5694547F}"/>
              </a:ext>
            </a:extLst>
          </p:cNvPr>
          <p:cNvSpPr>
            <a:spLocks noGrp="1"/>
          </p:cNvSpPr>
          <p:nvPr>
            <p:ph idx="1"/>
          </p:nvPr>
        </p:nvSpPr>
        <p:spPr>
          <a:xfrm>
            <a:off x="1" y="2638044"/>
            <a:ext cx="12192000" cy="4219956"/>
          </a:xfrm>
        </p:spPr>
        <p:txBody>
          <a:bodyPr>
            <a:normAutofit/>
          </a:bodyPr>
          <a:lstStyle/>
          <a:p>
            <a:r>
              <a:rPr lang="en-US" sz="4400" b="1" dirty="0">
                <a:solidFill>
                  <a:schemeClr val="bg1">
                    <a:lumMod val="95000"/>
                    <a:lumOff val="5000"/>
                  </a:schemeClr>
                </a:solidFill>
              </a:rPr>
              <a:t>SIGNS OF IMMATURITY</a:t>
            </a:r>
            <a:r>
              <a:rPr lang="zh-Hans" altLang="en-US" sz="4400" b="1" dirty="0">
                <a:solidFill>
                  <a:schemeClr val="bg1">
                    <a:lumMod val="95000"/>
                    <a:lumOff val="5000"/>
                  </a:schemeClr>
                </a:solidFill>
              </a:rPr>
              <a:t>不成熟的标志</a:t>
            </a:r>
            <a:r>
              <a:rPr lang="en-US" sz="4400" b="1" dirty="0">
                <a:solidFill>
                  <a:schemeClr val="bg1">
                    <a:lumMod val="95000"/>
                    <a:lumOff val="5000"/>
                  </a:schemeClr>
                </a:solidFill>
              </a:rPr>
              <a:t>: </a:t>
            </a:r>
          </a:p>
          <a:p>
            <a:r>
              <a:rPr lang="en-US" sz="4400" b="1" dirty="0">
                <a:solidFill>
                  <a:schemeClr val="bg1">
                    <a:lumMod val="95000"/>
                    <a:lumOff val="5000"/>
                  </a:schemeClr>
                </a:solidFill>
              </a:rPr>
              <a:t>1. PITY PARTY</a:t>
            </a:r>
            <a:r>
              <a:rPr lang="zh-Hans" altLang="en-US" sz="4400" b="1" dirty="0">
                <a:solidFill>
                  <a:schemeClr val="bg1">
                    <a:lumMod val="95000"/>
                    <a:lumOff val="5000"/>
                  </a:schemeClr>
                </a:solidFill>
              </a:rPr>
              <a:t> 可怜自己</a:t>
            </a:r>
            <a:endParaRPr lang="en-US" sz="4400" b="1" dirty="0">
              <a:solidFill>
                <a:schemeClr val="bg1">
                  <a:lumMod val="95000"/>
                  <a:lumOff val="5000"/>
                </a:schemeClr>
              </a:solidFill>
            </a:endParaRPr>
          </a:p>
          <a:p>
            <a:r>
              <a:rPr lang="en-US" sz="4400" b="1" dirty="0">
                <a:solidFill>
                  <a:schemeClr val="bg1">
                    <a:lumMod val="95000"/>
                    <a:lumOff val="5000"/>
                  </a:schemeClr>
                </a:solidFill>
              </a:rPr>
              <a:t>2. BLAME GAME</a:t>
            </a:r>
            <a:r>
              <a:rPr lang="zh-Hans" altLang="en-US" sz="4400" b="1" dirty="0">
                <a:solidFill>
                  <a:schemeClr val="bg1">
                    <a:lumMod val="95000"/>
                    <a:lumOff val="5000"/>
                  </a:schemeClr>
                </a:solidFill>
              </a:rPr>
              <a:t>错怪别人</a:t>
            </a:r>
            <a:endParaRPr lang="en-US" sz="4400" b="1" dirty="0">
              <a:solidFill>
                <a:schemeClr val="bg1">
                  <a:lumMod val="95000"/>
                  <a:lumOff val="5000"/>
                </a:schemeClr>
              </a:solidFill>
            </a:endParaRPr>
          </a:p>
          <a:p>
            <a:r>
              <a:rPr lang="en-US" sz="4400" b="1" dirty="0">
                <a:solidFill>
                  <a:schemeClr val="bg1">
                    <a:lumMod val="95000"/>
                    <a:lumOff val="5000"/>
                  </a:schemeClr>
                </a:solidFill>
              </a:rPr>
              <a:t>3. HASTY DECISION</a:t>
            </a:r>
            <a:r>
              <a:rPr lang="zh-Hans" altLang="en-US" sz="4400" b="1" dirty="0">
                <a:solidFill>
                  <a:schemeClr val="bg1">
                    <a:lumMod val="95000"/>
                    <a:lumOff val="5000"/>
                  </a:schemeClr>
                </a:solidFill>
              </a:rPr>
              <a:t> 太快的决定</a:t>
            </a:r>
            <a:r>
              <a:rPr lang="en-US" sz="4400" b="1" dirty="0">
                <a:solidFill>
                  <a:schemeClr val="bg1">
                    <a:lumMod val="95000"/>
                    <a:lumOff val="5000"/>
                  </a:schemeClr>
                </a:solidFill>
              </a:rPr>
              <a:t>                            </a:t>
            </a:r>
          </a:p>
          <a:p>
            <a:pPr marL="0" indent="0">
              <a:buNone/>
            </a:pPr>
            <a:endParaRPr lang="en-US" sz="4400" b="1" dirty="0">
              <a:solidFill>
                <a:schemeClr val="bg1">
                  <a:lumMod val="95000"/>
                  <a:lumOff val="5000"/>
                </a:schemeClr>
              </a:solidFill>
            </a:endParaRPr>
          </a:p>
        </p:txBody>
      </p:sp>
    </p:spTree>
    <p:extLst>
      <p:ext uri="{BB962C8B-B14F-4D97-AF65-F5344CB8AC3E}">
        <p14:creationId xmlns:p14="http://schemas.microsoft.com/office/powerpoint/2010/main" val="160073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4C2-45D1-FC4C-98B3-F8EED6FB5A3E}"/>
              </a:ext>
            </a:extLst>
          </p:cNvPr>
          <p:cNvSpPr>
            <a:spLocks noGrp="1"/>
          </p:cNvSpPr>
          <p:nvPr>
            <p:ph type="title"/>
          </p:nvPr>
        </p:nvSpPr>
        <p:spPr>
          <a:xfrm>
            <a:off x="1" y="0"/>
            <a:ext cx="12192000" cy="2638044"/>
          </a:xfrm>
        </p:spPr>
        <p:txBody>
          <a:bodyPr>
            <a:normAutofit/>
          </a:bodyPr>
          <a:lstStyle/>
          <a:p>
            <a:r>
              <a:rPr lang="en-US" sz="6000" b="1" dirty="0">
                <a:solidFill>
                  <a:schemeClr val="bg1"/>
                </a:solidFill>
              </a:rPr>
              <a:t>GAUGE YOURSELF</a:t>
            </a:r>
            <a:br>
              <a:rPr lang="en-US" sz="6000" b="1" dirty="0">
                <a:solidFill>
                  <a:schemeClr val="bg1"/>
                </a:solidFill>
              </a:rPr>
            </a:br>
            <a:r>
              <a:rPr lang="zh-Hans" altLang="en-US" sz="6000" b="1" dirty="0">
                <a:solidFill>
                  <a:schemeClr val="bg1"/>
                </a:solidFill>
              </a:rPr>
              <a:t>测验自己有没有不成熟</a:t>
            </a:r>
            <a:endParaRPr lang="en-US" sz="6000" b="1" dirty="0">
              <a:solidFill>
                <a:schemeClr val="bg1"/>
              </a:solidFill>
            </a:endParaRPr>
          </a:p>
        </p:txBody>
      </p:sp>
      <p:sp>
        <p:nvSpPr>
          <p:cNvPr id="3" name="Content Placeholder 2">
            <a:extLst>
              <a:ext uri="{FF2B5EF4-FFF2-40B4-BE49-F238E27FC236}">
                <a16:creationId xmlns:a16="http://schemas.microsoft.com/office/drawing/2014/main" id="{E0C8A233-08F7-2643-B93C-FA8C5694547F}"/>
              </a:ext>
            </a:extLst>
          </p:cNvPr>
          <p:cNvSpPr>
            <a:spLocks noGrp="1"/>
          </p:cNvSpPr>
          <p:nvPr>
            <p:ph idx="1"/>
          </p:nvPr>
        </p:nvSpPr>
        <p:spPr>
          <a:xfrm>
            <a:off x="1" y="2638044"/>
            <a:ext cx="12192000" cy="4219956"/>
          </a:xfrm>
        </p:spPr>
        <p:txBody>
          <a:bodyPr>
            <a:normAutofit/>
          </a:bodyPr>
          <a:lstStyle/>
          <a:p>
            <a:r>
              <a:rPr lang="en-US" sz="4400" b="1" dirty="0">
                <a:solidFill>
                  <a:schemeClr val="bg1">
                    <a:lumMod val="95000"/>
                    <a:lumOff val="5000"/>
                  </a:schemeClr>
                </a:solidFill>
              </a:rPr>
              <a:t>SIGNS OF IMMATURITY</a:t>
            </a:r>
            <a:r>
              <a:rPr lang="zh-Hans" altLang="en-US" sz="4400" b="1" dirty="0">
                <a:solidFill>
                  <a:schemeClr val="bg1">
                    <a:lumMod val="95000"/>
                    <a:lumOff val="5000"/>
                  </a:schemeClr>
                </a:solidFill>
              </a:rPr>
              <a:t>不成熟的标志</a:t>
            </a:r>
            <a:r>
              <a:rPr lang="en-US" sz="4400" b="1" dirty="0">
                <a:solidFill>
                  <a:schemeClr val="bg1">
                    <a:lumMod val="95000"/>
                    <a:lumOff val="5000"/>
                  </a:schemeClr>
                </a:solidFill>
              </a:rPr>
              <a:t>: : </a:t>
            </a:r>
          </a:p>
          <a:p>
            <a:r>
              <a:rPr lang="en-US" sz="4400" b="1" dirty="0">
                <a:solidFill>
                  <a:schemeClr val="bg1">
                    <a:lumMod val="95000"/>
                    <a:lumOff val="5000"/>
                  </a:schemeClr>
                </a:solidFill>
              </a:rPr>
              <a:t>4. FEAR FACTOR</a:t>
            </a:r>
            <a:r>
              <a:rPr lang="zh-Hans" altLang="en-US" sz="4400" b="1" dirty="0">
                <a:solidFill>
                  <a:schemeClr val="bg1">
                    <a:lumMod val="95000"/>
                    <a:lumOff val="5000"/>
                  </a:schemeClr>
                </a:solidFill>
              </a:rPr>
              <a:t> 惧怕，恐惧的控制</a:t>
            </a:r>
            <a:endParaRPr lang="en-US" sz="4400" b="1" dirty="0">
              <a:solidFill>
                <a:schemeClr val="bg1">
                  <a:lumMod val="95000"/>
                  <a:lumOff val="5000"/>
                </a:schemeClr>
              </a:solidFill>
            </a:endParaRPr>
          </a:p>
          <a:p>
            <a:r>
              <a:rPr lang="en-US" sz="4400" b="1" dirty="0">
                <a:solidFill>
                  <a:schemeClr val="bg1">
                    <a:lumMod val="95000"/>
                    <a:lumOff val="5000"/>
                  </a:schemeClr>
                </a:solidFill>
              </a:rPr>
              <a:t>5. ANGRY ISSUE</a:t>
            </a:r>
            <a:r>
              <a:rPr lang="zh-Hans" altLang="en-US" sz="4400" b="1" dirty="0">
                <a:solidFill>
                  <a:schemeClr val="bg1">
                    <a:lumMod val="95000"/>
                    <a:lumOff val="5000"/>
                  </a:schemeClr>
                </a:solidFill>
              </a:rPr>
              <a:t> 容易发脾气，失去控制</a:t>
            </a:r>
            <a:endParaRPr lang="en-US" sz="4400" b="1" dirty="0">
              <a:solidFill>
                <a:schemeClr val="bg1">
                  <a:lumMod val="95000"/>
                  <a:lumOff val="5000"/>
                </a:schemeClr>
              </a:solidFill>
            </a:endParaRPr>
          </a:p>
          <a:p>
            <a:r>
              <a:rPr lang="en-US" sz="4400" b="1" dirty="0">
                <a:solidFill>
                  <a:schemeClr val="bg1">
                    <a:lumMod val="95000"/>
                    <a:lumOff val="5000"/>
                  </a:schemeClr>
                </a:solidFill>
              </a:rPr>
              <a:t>6. LACK OF TRUST</a:t>
            </a:r>
            <a:r>
              <a:rPr lang="zh-Hans" altLang="en-US" sz="4400" b="1" dirty="0">
                <a:solidFill>
                  <a:schemeClr val="bg1">
                    <a:lumMod val="95000"/>
                    <a:lumOff val="5000"/>
                  </a:schemeClr>
                </a:solidFill>
              </a:rPr>
              <a:t>不信任神</a:t>
            </a:r>
            <a:r>
              <a:rPr lang="en-US" sz="4400" b="1" dirty="0">
                <a:solidFill>
                  <a:schemeClr val="bg1">
                    <a:lumMod val="95000"/>
                    <a:lumOff val="5000"/>
                  </a:schemeClr>
                </a:solidFill>
              </a:rPr>
              <a:t>                              </a:t>
            </a:r>
          </a:p>
          <a:p>
            <a:pPr marL="0" indent="0">
              <a:buNone/>
            </a:pPr>
            <a:endParaRPr lang="en-US" sz="4400" b="1" dirty="0">
              <a:solidFill>
                <a:schemeClr val="bg1">
                  <a:lumMod val="95000"/>
                  <a:lumOff val="5000"/>
                </a:schemeClr>
              </a:solidFill>
            </a:endParaRPr>
          </a:p>
        </p:txBody>
      </p:sp>
    </p:spTree>
    <p:extLst>
      <p:ext uri="{BB962C8B-B14F-4D97-AF65-F5344CB8AC3E}">
        <p14:creationId xmlns:p14="http://schemas.microsoft.com/office/powerpoint/2010/main" val="279691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4C2-45D1-FC4C-98B3-F8EED6FB5A3E}"/>
              </a:ext>
            </a:extLst>
          </p:cNvPr>
          <p:cNvSpPr>
            <a:spLocks noGrp="1"/>
          </p:cNvSpPr>
          <p:nvPr>
            <p:ph type="title"/>
          </p:nvPr>
        </p:nvSpPr>
        <p:spPr>
          <a:xfrm>
            <a:off x="1" y="0"/>
            <a:ext cx="12192000" cy="2638044"/>
          </a:xfrm>
        </p:spPr>
        <p:txBody>
          <a:bodyPr>
            <a:normAutofit/>
          </a:bodyPr>
          <a:lstStyle/>
          <a:p>
            <a:r>
              <a:rPr lang="en-US" sz="6000" b="1" dirty="0">
                <a:solidFill>
                  <a:schemeClr val="bg1"/>
                </a:solidFill>
              </a:rPr>
              <a:t>GAUGE YOURSELF</a:t>
            </a:r>
            <a:br>
              <a:rPr lang="en-US" sz="6000" b="1" dirty="0">
                <a:solidFill>
                  <a:schemeClr val="bg1"/>
                </a:solidFill>
              </a:rPr>
            </a:br>
            <a:r>
              <a:rPr lang="zh-Hans" altLang="en-US" sz="6000" b="1" dirty="0">
                <a:solidFill>
                  <a:schemeClr val="bg1"/>
                </a:solidFill>
              </a:rPr>
              <a:t>测验自己有没有不成熟</a:t>
            </a:r>
            <a:endParaRPr lang="en-US" sz="6000" b="1" dirty="0">
              <a:solidFill>
                <a:schemeClr val="bg1"/>
              </a:solidFill>
            </a:endParaRPr>
          </a:p>
        </p:txBody>
      </p:sp>
      <p:sp>
        <p:nvSpPr>
          <p:cNvPr id="3" name="Content Placeholder 2">
            <a:extLst>
              <a:ext uri="{FF2B5EF4-FFF2-40B4-BE49-F238E27FC236}">
                <a16:creationId xmlns:a16="http://schemas.microsoft.com/office/drawing/2014/main" id="{E0C8A233-08F7-2643-B93C-FA8C5694547F}"/>
              </a:ext>
            </a:extLst>
          </p:cNvPr>
          <p:cNvSpPr>
            <a:spLocks noGrp="1"/>
          </p:cNvSpPr>
          <p:nvPr>
            <p:ph idx="1"/>
          </p:nvPr>
        </p:nvSpPr>
        <p:spPr>
          <a:xfrm>
            <a:off x="1" y="2638044"/>
            <a:ext cx="12192000" cy="4219956"/>
          </a:xfrm>
        </p:spPr>
        <p:txBody>
          <a:bodyPr>
            <a:normAutofit/>
          </a:bodyPr>
          <a:lstStyle/>
          <a:p>
            <a:r>
              <a:rPr lang="en-US" sz="4400" b="1" dirty="0">
                <a:solidFill>
                  <a:schemeClr val="bg1">
                    <a:lumMod val="95000"/>
                    <a:lumOff val="5000"/>
                  </a:schemeClr>
                </a:solidFill>
              </a:rPr>
              <a:t>SIGNS OF IMMATURITY</a:t>
            </a:r>
            <a:r>
              <a:rPr lang="zh-Hans" altLang="en-US" sz="4400" b="1" dirty="0">
                <a:solidFill>
                  <a:schemeClr val="bg1">
                    <a:lumMod val="95000"/>
                    <a:lumOff val="5000"/>
                  </a:schemeClr>
                </a:solidFill>
              </a:rPr>
              <a:t>不成熟的标志</a:t>
            </a:r>
            <a:r>
              <a:rPr lang="en-US" sz="4400" b="1" dirty="0">
                <a:solidFill>
                  <a:schemeClr val="bg1">
                    <a:lumMod val="95000"/>
                    <a:lumOff val="5000"/>
                  </a:schemeClr>
                </a:solidFill>
              </a:rPr>
              <a:t>: : </a:t>
            </a:r>
          </a:p>
          <a:p>
            <a:r>
              <a:rPr lang="en-US" sz="4400" b="1" dirty="0">
                <a:solidFill>
                  <a:schemeClr val="bg1">
                    <a:lumMod val="95000"/>
                    <a:lumOff val="5000"/>
                  </a:schemeClr>
                </a:solidFill>
              </a:rPr>
              <a:t>7. TESTING GOD WITH DISOBEDIENCE</a:t>
            </a:r>
            <a:r>
              <a:rPr lang="zh-Hans" altLang="en-US" sz="4400" b="1" dirty="0">
                <a:solidFill>
                  <a:schemeClr val="bg1">
                    <a:lumMod val="95000"/>
                    <a:lumOff val="5000"/>
                  </a:schemeClr>
                </a:solidFill>
              </a:rPr>
              <a:t> 经常试探神，不只是一次两次（以色列在旷野试探神十次）</a:t>
            </a:r>
            <a:endParaRPr lang="en-US" sz="4400" b="1" dirty="0">
              <a:solidFill>
                <a:schemeClr val="bg1">
                  <a:lumMod val="95000"/>
                  <a:lumOff val="5000"/>
                </a:schemeClr>
              </a:solidFill>
            </a:endParaRPr>
          </a:p>
          <a:p>
            <a:pPr marL="0" indent="0">
              <a:buNone/>
            </a:pPr>
            <a:r>
              <a:rPr lang="en-US" sz="4400" b="1" dirty="0">
                <a:solidFill>
                  <a:schemeClr val="bg1">
                    <a:lumMod val="95000"/>
                    <a:lumOff val="5000"/>
                  </a:schemeClr>
                </a:solidFill>
              </a:rPr>
              <a:t>                              </a:t>
            </a:r>
          </a:p>
          <a:p>
            <a:pPr marL="0" indent="0">
              <a:buNone/>
            </a:pPr>
            <a:endParaRPr lang="en-US" sz="4400" b="1" dirty="0">
              <a:solidFill>
                <a:schemeClr val="bg1">
                  <a:lumMod val="95000"/>
                  <a:lumOff val="5000"/>
                </a:schemeClr>
              </a:solidFill>
            </a:endParaRPr>
          </a:p>
        </p:txBody>
      </p:sp>
    </p:spTree>
    <p:extLst>
      <p:ext uri="{BB962C8B-B14F-4D97-AF65-F5344CB8AC3E}">
        <p14:creationId xmlns:p14="http://schemas.microsoft.com/office/powerpoint/2010/main" val="281096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0A5B02-45F9-AE4D-A6A0-09F91FA9D5FE}"/>
              </a:ext>
            </a:extLst>
          </p:cNvPr>
          <p:cNvSpPr/>
          <p:nvPr/>
        </p:nvSpPr>
        <p:spPr>
          <a:xfrm>
            <a:off x="0" y="487132"/>
            <a:ext cx="12192000" cy="6186309"/>
          </a:xfrm>
          <a:prstGeom prst="rect">
            <a:avLst/>
          </a:prstGeom>
        </p:spPr>
        <p:txBody>
          <a:bodyPr wrap="square">
            <a:spAutoFit/>
          </a:bodyPr>
          <a:lstStyle/>
          <a:p>
            <a:r>
              <a:rPr lang="en-US" sz="4400" b="1" dirty="0">
                <a:solidFill>
                  <a:srgbClr val="181818"/>
                </a:solidFill>
                <a:latin typeface="Merriweather"/>
              </a:rPr>
              <a:t>“Infantile love </a:t>
            </a:r>
            <a:r>
              <a:rPr lang="zh-Hans" altLang="en-US" sz="4400" b="1" dirty="0">
                <a:solidFill>
                  <a:srgbClr val="181818"/>
                </a:solidFill>
                <a:latin typeface="Merriweather"/>
              </a:rPr>
              <a:t>不成熟的爱</a:t>
            </a:r>
            <a:r>
              <a:rPr lang="en-US" sz="4400" b="1" dirty="0">
                <a:solidFill>
                  <a:srgbClr val="181818"/>
                </a:solidFill>
                <a:latin typeface="Merriweather"/>
              </a:rPr>
              <a:t>follows the principle: "I love because I am loved</a:t>
            </a:r>
            <a:r>
              <a:rPr lang="zh-Hans" altLang="en-US" sz="4400" b="1" dirty="0">
                <a:solidFill>
                  <a:srgbClr val="181818"/>
                </a:solidFill>
                <a:latin typeface="Merriweather"/>
              </a:rPr>
              <a:t>我爱因为我被爱</a:t>
            </a:r>
            <a:r>
              <a:rPr lang="en-US" sz="4400" b="1" dirty="0">
                <a:solidFill>
                  <a:srgbClr val="181818"/>
                </a:solidFill>
                <a:latin typeface="Merriweather"/>
              </a:rPr>
              <a:t>." </a:t>
            </a:r>
            <a:br>
              <a:rPr lang="en-US" sz="4400" b="1" dirty="0"/>
            </a:br>
            <a:r>
              <a:rPr lang="en-US" sz="4400" b="1" dirty="0">
                <a:solidFill>
                  <a:srgbClr val="181818"/>
                </a:solidFill>
                <a:latin typeface="Merriweather"/>
              </a:rPr>
              <a:t>Mature love </a:t>
            </a:r>
            <a:r>
              <a:rPr lang="zh-Hans" altLang="en-US" sz="4400" b="1" dirty="0">
                <a:solidFill>
                  <a:srgbClr val="181818"/>
                </a:solidFill>
                <a:latin typeface="Merriweather"/>
              </a:rPr>
              <a:t>成熟的爱</a:t>
            </a:r>
            <a:r>
              <a:rPr lang="en-US" sz="4400" b="1" dirty="0">
                <a:solidFill>
                  <a:srgbClr val="181818"/>
                </a:solidFill>
                <a:latin typeface="Merriweather"/>
              </a:rPr>
              <a:t>follows the principle: "I am loved because I love</a:t>
            </a:r>
            <a:r>
              <a:rPr lang="zh-Hans" altLang="en-US" sz="4400" b="1" dirty="0">
                <a:solidFill>
                  <a:srgbClr val="181818"/>
                </a:solidFill>
                <a:latin typeface="Merriweather"/>
              </a:rPr>
              <a:t>我被爱是因为我爱</a:t>
            </a:r>
            <a:r>
              <a:rPr lang="en-US" sz="4400" b="1" dirty="0">
                <a:solidFill>
                  <a:srgbClr val="181818"/>
                </a:solidFill>
                <a:latin typeface="Merriweather"/>
              </a:rPr>
              <a:t>." </a:t>
            </a:r>
            <a:br>
              <a:rPr lang="en-US" sz="4400" b="1" dirty="0"/>
            </a:br>
            <a:r>
              <a:rPr lang="en-US" sz="4400" b="1" dirty="0">
                <a:solidFill>
                  <a:srgbClr val="181818"/>
                </a:solidFill>
                <a:latin typeface="Merriweather"/>
              </a:rPr>
              <a:t>Immature love </a:t>
            </a:r>
            <a:r>
              <a:rPr lang="zh-Hans" altLang="en-US" sz="4400" b="1" dirty="0">
                <a:solidFill>
                  <a:srgbClr val="181818"/>
                </a:solidFill>
                <a:latin typeface="Merriweather"/>
              </a:rPr>
              <a:t>不成熟</a:t>
            </a:r>
            <a:r>
              <a:rPr lang="en-US" sz="4400" b="1" dirty="0">
                <a:solidFill>
                  <a:srgbClr val="181818"/>
                </a:solidFill>
                <a:latin typeface="Merriweather"/>
              </a:rPr>
              <a:t>says: "I love you because I need you</a:t>
            </a:r>
            <a:r>
              <a:rPr lang="zh-Hans" altLang="en-US" sz="4400" b="1" dirty="0">
                <a:solidFill>
                  <a:srgbClr val="181818"/>
                </a:solidFill>
                <a:latin typeface="Merriweather"/>
              </a:rPr>
              <a:t>我爱因为我需要你</a:t>
            </a:r>
            <a:r>
              <a:rPr lang="en-US" sz="4400" b="1" dirty="0">
                <a:solidFill>
                  <a:srgbClr val="181818"/>
                </a:solidFill>
                <a:latin typeface="Merriweather"/>
              </a:rPr>
              <a:t>." </a:t>
            </a:r>
            <a:br>
              <a:rPr lang="en-US" sz="4400" b="1" dirty="0"/>
            </a:br>
            <a:r>
              <a:rPr lang="en-US" sz="4400" b="1" dirty="0">
                <a:solidFill>
                  <a:srgbClr val="181818"/>
                </a:solidFill>
                <a:latin typeface="Merriweather"/>
              </a:rPr>
              <a:t>Mature love </a:t>
            </a:r>
            <a:r>
              <a:rPr lang="zh-Hans" altLang="en-US" sz="4400" b="1" dirty="0">
                <a:solidFill>
                  <a:srgbClr val="181818"/>
                </a:solidFill>
                <a:latin typeface="Merriweather"/>
              </a:rPr>
              <a:t>成熟</a:t>
            </a:r>
            <a:r>
              <a:rPr lang="en-US" sz="4400" b="1" dirty="0">
                <a:solidFill>
                  <a:srgbClr val="181818"/>
                </a:solidFill>
                <a:latin typeface="Merriweather"/>
              </a:rPr>
              <a:t>says: "I need you because I love you</a:t>
            </a:r>
            <a:r>
              <a:rPr lang="zh-Hans" altLang="en-US" sz="4400" b="1" dirty="0">
                <a:solidFill>
                  <a:srgbClr val="181818"/>
                </a:solidFill>
                <a:latin typeface="Merriweather"/>
              </a:rPr>
              <a:t>我需要你因为我爱你</a:t>
            </a:r>
            <a:r>
              <a:rPr lang="en-US" sz="4400" b="1" dirty="0">
                <a:solidFill>
                  <a:srgbClr val="181818"/>
                </a:solidFill>
                <a:latin typeface="Merriweather"/>
              </a:rPr>
              <a:t>.” </a:t>
            </a:r>
            <a:br>
              <a:rPr lang="en-US" sz="4400" b="1" dirty="0"/>
            </a:br>
            <a:r>
              <a:rPr lang="en-US" sz="4400" b="1" dirty="0">
                <a:solidFill>
                  <a:srgbClr val="181818"/>
                </a:solidFill>
                <a:latin typeface="Merriweather"/>
              </a:rPr>
              <a:t>― </a:t>
            </a:r>
            <a:r>
              <a:rPr lang="en-US" sz="4400" b="1" dirty="0">
                <a:solidFill>
                  <a:srgbClr val="333333"/>
                </a:solidFill>
                <a:latin typeface="Lato"/>
                <a:hlinkClick r:id="rId2"/>
              </a:rPr>
              <a:t>Erich Fromm</a:t>
            </a:r>
            <a:r>
              <a:rPr lang="en-US" sz="4400" b="1" dirty="0">
                <a:solidFill>
                  <a:srgbClr val="181818"/>
                </a:solidFill>
                <a:latin typeface="Merriweather"/>
              </a:rPr>
              <a:t>, </a:t>
            </a:r>
            <a:r>
              <a:rPr lang="en-US" sz="4400" b="1" dirty="0">
                <a:solidFill>
                  <a:srgbClr val="333333"/>
                </a:solidFill>
                <a:latin typeface="Lato"/>
                <a:hlinkClick r:id="rId3"/>
              </a:rPr>
              <a:t>The Art of Loving</a:t>
            </a:r>
            <a:endParaRPr lang="en-US" sz="4400" b="1" dirty="0"/>
          </a:p>
        </p:txBody>
      </p:sp>
    </p:spTree>
    <p:extLst>
      <p:ext uri="{BB962C8B-B14F-4D97-AF65-F5344CB8AC3E}">
        <p14:creationId xmlns:p14="http://schemas.microsoft.com/office/powerpoint/2010/main" val="4034997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CDEF-A101-3C40-8A57-BC8F7D834813}"/>
              </a:ext>
            </a:extLst>
          </p:cNvPr>
          <p:cNvSpPr>
            <a:spLocks noGrp="1"/>
          </p:cNvSpPr>
          <p:nvPr>
            <p:ph type="title"/>
          </p:nvPr>
        </p:nvSpPr>
        <p:spPr>
          <a:xfrm>
            <a:off x="0" y="0"/>
            <a:ext cx="12192000" cy="2458720"/>
          </a:xfrm>
        </p:spPr>
        <p:txBody>
          <a:bodyPr>
            <a:normAutofit/>
          </a:bodyPr>
          <a:lstStyle/>
          <a:p>
            <a:r>
              <a:rPr lang="en-US" sz="6600" b="1" dirty="0"/>
              <a:t>COMMUNION</a:t>
            </a:r>
            <a:br>
              <a:rPr lang="en-US" sz="6600" b="1" dirty="0"/>
            </a:br>
            <a:r>
              <a:rPr lang="zh-Hans" altLang="en-US" sz="6600" b="1" dirty="0"/>
              <a:t>摆饼圣餐</a:t>
            </a:r>
            <a:endParaRPr lang="en-US" sz="6600" b="1" dirty="0"/>
          </a:p>
        </p:txBody>
      </p:sp>
      <p:sp>
        <p:nvSpPr>
          <p:cNvPr id="3" name="Content Placeholder 2">
            <a:extLst>
              <a:ext uri="{FF2B5EF4-FFF2-40B4-BE49-F238E27FC236}">
                <a16:creationId xmlns:a16="http://schemas.microsoft.com/office/drawing/2014/main" id="{3B0FC687-D625-7846-A8D4-6732E73E62D0}"/>
              </a:ext>
            </a:extLst>
          </p:cNvPr>
          <p:cNvSpPr>
            <a:spLocks noGrp="1"/>
          </p:cNvSpPr>
          <p:nvPr>
            <p:ph idx="1"/>
          </p:nvPr>
        </p:nvSpPr>
        <p:spPr>
          <a:xfrm>
            <a:off x="0" y="2458720"/>
            <a:ext cx="12120880" cy="4328160"/>
          </a:xfrm>
        </p:spPr>
        <p:txBody>
          <a:bodyPr>
            <a:normAutofit/>
          </a:bodyPr>
          <a:lstStyle/>
          <a:p>
            <a:r>
              <a:rPr lang="en-US" sz="3600" b="1" dirty="0"/>
              <a:t>EPHESIANS 4:13 "THIS WILL CONTINUE UNTIL WE ALL COME TO SUCH UNITY IN OUR FAITH AND KNOWLEDGE OF GOD'S SON THAT WE WILL BE MATURE IN THE LORD, MEASURING UP TO THE FULL AND COMPLETE STANDARD OF CHRIST.  THEN WE WILL NO LONGER BE IMMATURE LIKE CHILDREN..."</a:t>
            </a:r>
          </a:p>
        </p:txBody>
      </p:sp>
    </p:spTree>
    <p:extLst>
      <p:ext uri="{BB962C8B-B14F-4D97-AF65-F5344CB8AC3E}">
        <p14:creationId xmlns:p14="http://schemas.microsoft.com/office/powerpoint/2010/main" val="582382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CDEF-A101-3C40-8A57-BC8F7D834813}"/>
              </a:ext>
            </a:extLst>
          </p:cNvPr>
          <p:cNvSpPr>
            <a:spLocks noGrp="1"/>
          </p:cNvSpPr>
          <p:nvPr>
            <p:ph type="title"/>
          </p:nvPr>
        </p:nvSpPr>
        <p:spPr>
          <a:xfrm>
            <a:off x="0" y="0"/>
            <a:ext cx="12192000" cy="2458720"/>
          </a:xfrm>
        </p:spPr>
        <p:txBody>
          <a:bodyPr>
            <a:normAutofit/>
          </a:bodyPr>
          <a:lstStyle/>
          <a:p>
            <a:r>
              <a:rPr lang="en-US" sz="6600" b="1" dirty="0"/>
              <a:t>COMMUNION</a:t>
            </a:r>
            <a:br>
              <a:rPr lang="en-US" sz="6600" b="1" dirty="0"/>
            </a:br>
            <a:r>
              <a:rPr lang="zh-Hans" altLang="en-US" sz="6600" b="1" dirty="0"/>
              <a:t>摆饼圣餐</a:t>
            </a:r>
            <a:endParaRPr lang="en-US" sz="6600" b="1" dirty="0"/>
          </a:p>
        </p:txBody>
      </p:sp>
      <p:sp>
        <p:nvSpPr>
          <p:cNvPr id="3" name="Content Placeholder 2">
            <a:extLst>
              <a:ext uri="{FF2B5EF4-FFF2-40B4-BE49-F238E27FC236}">
                <a16:creationId xmlns:a16="http://schemas.microsoft.com/office/drawing/2014/main" id="{3B0FC687-D625-7846-A8D4-6732E73E62D0}"/>
              </a:ext>
            </a:extLst>
          </p:cNvPr>
          <p:cNvSpPr>
            <a:spLocks noGrp="1"/>
          </p:cNvSpPr>
          <p:nvPr>
            <p:ph idx="1"/>
          </p:nvPr>
        </p:nvSpPr>
        <p:spPr>
          <a:xfrm>
            <a:off x="0" y="2458720"/>
            <a:ext cx="12120880" cy="4328160"/>
          </a:xfrm>
        </p:spPr>
        <p:txBody>
          <a:bodyPr>
            <a:noAutofit/>
          </a:bodyPr>
          <a:lstStyle/>
          <a:p>
            <a:r>
              <a:rPr lang="zh-Hans" altLang="en-US" sz="6000" b="1" dirty="0"/>
              <a:t>以弗所书</a:t>
            </a:r>
            <a:r>
              <a:rPr lang="en-US" altLang="zh-Hans" sz="6000" b="1" dirty="0"/>
              <a:t>4:13</a:t>
            </a:r>
            <a:r>
              <a:rPr lang="zh-Hans" altLang="en-US" sz="6000" b="1" dirty="0"/>
              <a:t> “直等到我们众人在真道上同归于一，认识神的儿子，满有基督长成的身量，使我们不再作小孩子。。”</a:t>
            </a:r>
            <a:endParaRPr lang="en-US" sz="6000" b="1" dirty="0"/>
          </a:p>
        </p:txBody>
      </p:sp>
    </p:spTree>
    <p:extLst>
      <p:ext uri="{BB962C8B-B14F-4D97-AF65-F5344CB8AC3E}">
        <p14:creationId xmlns:p14="http://schemas.microsoft.com/office/powerpoint/2010/main" val="349926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D8D9C1-4231-384F-96BB-5773F6A3C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056"/>
            <a:ext cx="5850636" cy="7800848"/>
          </a:xfrm>
          <a:prstGeom prst="rect">
            <a:avLst/>
          </a:prstGeom>
        </p:spPr>
      </p:pic>
      <p:pic>
        <p:nvPicPr>
          <p:cNvPr id="11" name="Picture 10">
            <a:extLst>
              <a:ext uri="{FF2B5EF4-FFF2-40B4-BE49-F238E27FC236}">
                <a16:creationId xmlns:a16="http://schemas.microsoft.com/office/drawing/2014/main" id="{C36E1C08-D805-A442-B4F6-C300D6975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636" y="-343408"/>
            <a:ext cx="6341364" cy="8455152"/>
          </a:xfrm>
          <a:prstGeom prst="rect">
            <a:avLst/>
          </a:prstGeom>
        </p:spPr>
      </p:pic>
    </p:spTree>
    <p:extLst>
      <p:ext uri="{BB962C8B-B14F-4D97-AF65-F5344CB8AC3E}">
        <p14:creationId xmlns:p14="http://schemas.microsoft.com/office/powerpoint/2010/main" val="137755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E84396-775A-E245-A753-BFB0FFE44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21146" cy="8161528"/>
          </a:xfrm>
          <a:prstGeom prst="rect">
            <a:avLst/>
          </a:prstGeom>
        </p:spPr>
      </p:pic>
      <p:pic>
        <p:nvPicPr>
          <p:cNvPr id="5" name="Picture 4">
            <a:extLst>
              <a:ext uri="{FF2B5EF4-FFF2-40B4-BE49-F238E27FC236}">
                <a16:creationId xmlns:a16="http://schemas.microsoft.com/office/drawing/2014/main" id="{51548AE3-CCBA-C442-8FED-4D8002314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146" y="-195072"/>
            <a:ext cx="6070854" cy="8094472"/>
          </a:xfrm>
          <a:prstGeom prst="rect">
            <a:avLst/>
          </a:prstGeom>
        </p:spPr>
      </p:pic>
    </p:spTree>
    <p:extLst>
      <p:ext uri="{BB962C8B-B14F-4D97-AF65-F5344CB8AC3E}">
        <p14:creationId xmlns:p14="http://schemas.microsoft.com/office/powerpoint/2010/main" val="326978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A061E-EF3F-AF4A-8886-CB33DC82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2192000" cy="9144000"/>
          </a:xfrm>
          <a:prstGeom prst="rect">
            <a:avLst/>
          </a:prstGeom>
        </p:spPr>
      </p:pic>
      <p:pic>
        <p:nvPicPr>
          <p:cNvPr id="5" name="Picture 4">
            <a:extLst>
              <a:ext uri="{FF2B5EF4-FFF2-40B4-BE49-F238E27FC236}">
                <a16:creationId xmlns:a16="http://schemas.microsoft.com/office/drawing/2014/main" id="{9F2D0F2C-F1E3-B843-B0FB-A84144B0C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390" y="-1143000"/>
            <a:ext cx="6692610" cy="8877244"/>
          </a:xfrm>
          <a:prstGeom prst="rect">
            <a:avLst/>
          </a:prstGeom>
        </p:spPr>
      </p:pic>
    </p:spTree>
    <p:extLst>
      <p:ext uri="{BB962C8B-B14F-4D97-AF65-F5344CB8AC3E}">
        <p14:creationId xmlns:p14="http://schemas.microsoft.com/office/powerpoint/2010/main" val="188074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2884F0-51F6-4C40-8E4E-292AE70A8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 y="-2430585"/>
            <a:ext cx="12385040" cy="10261308"/>
          </a:xfrm>
          <a:prstGeom prst="rect">
            <a:avLst/>
          </a:prstGeom>
        </p:spPr>
      </p:pic>
    </p:spTree>
    <p:extLst>
      <p:ext uri="{BB962C8B-B14F-4D97-AF65-F5344CB8AC3E}">
        <p14:creationId xmlns:p14="http://schemas.microsoft.com/office/powerpoint/2010/main" val="206654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4C2-45D1-FC4C-98B3-F8EED6FB5A3E}"/>
              </a:ext>
            </a:extLst>
          </p:cNvPr>
          <p:cNvSpPr>
            <a:spLocks noGrp="1"/>
          </p:cNvSpPr>
          <p:nvPr>
            <p:ph type="title"/>
          </p:nvPr>
        </p:nvSpPr>
        <p:spPr>
          <a:xfrm>
            <a:off x="1" y="0"/>
            <a:ext cx="12192000" cy="2638044"/>
          </a:xfrm>
        </p:spPr>
        <p:txBody>
          <a:bodyPr>
            <a:normAutofit/>
          </a:bodyPr>
          <a:lstStyle/>
          <a:p>
            <a:r>
              <a:rPr lang="en-US" sz="6000" b="1" dirty="0">
                <a:solidFill>
                  <a:schemeClr val="bg1"/>
                </a:solidFill>
              </a:rPr>
              <a:t>ISRAEL'S IMMATURITY</a:t>
            </a:r>
            <a:br>
              <a:rPr lang="en-US" sz="6000" b="1" dirty="0">
                <a:solidFill>
                  <a:schemeClr val="bg1"/>
                </a:solidFill>
              </a:rPr>
            </a:br>
            <a:r>
              <a:rPr lang="zh-Hans" altLang="en-US" sz="6000" b="1" dirty="0">
                <a:solidFill>
                  <a:schemeClr val="bg1"/>
                </a:solidFill>
              </a:rPr>
              <a:t>以色列百姓的不成熟</a:t>
            </a:r>
            <a:endParaRPr lang="en-US" sz="6000" b="1" dirty="0">
              <a:solidFill>
                <a:schemeClr val="bg1"/>
              </a:solidFill>
            </a:endParaRPr>
          </a:p>
        </p:txBody>
      </p:sp>
      <p:sp>
        <p:nvSpPr>
          <p:cNvPr id="3" name="Content Placeholder 2">
            <a:extLst>
              <a:ext uri="{FF2B5EF4-FFF2-40B4-BE49-F238E27FC236}">
                <a16:creationId xmlns:a16="http://schemas.microsoft.com/office/drawing/2014/main" id="{E0C8A233-08F7-2643-B93C-FA8C5694547F}"/>
              </a:ext>
            </a:extLst>
          </p:cNvPr>
          <p:cNvSpPr>
            <a:spLocks noGrp="1"/>
          </p:cNvSpPr>
          <p:nvPr>
            <p:ph idx="1"/>
          </p:nvPr>
        </p:nvSpPr>
        <p:spPr>
          <a:xfrm>
            <a:off x="1" y="2638044"/>
            <a:ext cx="12192000" cy="4219956"/>
          </a:xfrm>
        </p:spPr>
        <p:txBody>
          <a:bodyPr>
            <a:normAutofit/>
          </a:bodyPr>
          <a:lstStyle/>
          <a:p>
            <a:r>
              <a:rPr lang="en-US" sz="4400" b="1" dirty="0">
                <a:solidFill>
                  <a:schemeClr val="bg1">
                    <a:lumMod val="95000"/>
                    <a:lumOff val="5000"/>
                  </a:schemeClr>
                </a:solidFill>
              </a:rPr>
              <a:t>14:1-2 PITY PARTY</a:t>
            </a:r>
            <a:r>
              <a:rPr lang="zh-Hans" altLang="en-US" sz="4400" b="1" dirty="0">
                <a:solidFill>
                  <a:schemeClr val="bg1">
                    <a:lumMod val="95000"/>
                    <a:lumOff val="5000"/>
                  </a:schemeClr>
                </a:solidFill>
              </a:rPr>
              <a:t>可怜自己</a:t>
            </a:r>
            <a:r>
              <a:rPr lang="en-US" sz="4400" b="1" dirty="0">
                <a:solidFill>
                  <a:schemeClr val="bg1">
                    <a:lumMod val="95000"/>
                    <a:lumOff val="5000"/>
                  </a:schemeClr>
                </a:solidFill>
              </a:rPr>
              <a:t> " Then all the congregation raised a loud cry, and the people wept that night. </a:t>
            </a:r>
            <a:r>
              <a:rPr lang="zh-Hans" altLang="en-US" sz="4400" b="1" dirty="0">
                <a:solidFill>
                  <a:schemeClr val="bg1">
                    <a:lumMod val="95000"/>
                    <a:lumOff val="5000"/>
                  </a:schemeClr>
                </a:solidFill>
              </a:rPr>
              <a:t>当下，全会众大声喧嚷，那夜百姓都哭号。以色列众人向摩西，亚伦发怨言，全会众对他们说：巴不得我们早死在埃及地，或是死在这旷野。”</a:t>
            </a:r>
            <a:endParaRPr lang="en-US" sz="4400" b="1" dirty="0">
              <a:solidFill>
                <a:schemeClr val="bg1">
                  <a:lumMod val="95000"/>
                  <a:lumOff val="5000"/>
                </a:schemeClr>
              </a:solidFill>
            </a:endParaRPr>
          </a:p>
        </p:txBody>
      </p:sp>
    </p:spTree>
    <p:extLst>
      <p:ext uri="{BB962C8B-B14F-4D97-AF65-F5344CB8AC3E}">
        <p14:creationId xmlns:p14="http://schemas.microsoft.com/office/powerpoint/2010/main" val="102827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4C2-45D1-FC4C-98B3-F8EED6FB5A3E}"/>
              </a:ext>
            </a:extLst>
          </p:cNvPr>
          <p:cNvSpPr>
            <a:spLocks noGrp="1"/>
          </p:cNvSpPr>
          <p:nvPr>
            <p:ph type="title"/>
          </p:nvPr>
        </p:nvSpPr>
        <p:spPr>
          <a:xfrm>
            <a:off x="1" y="0"/>
            <a:ext cx="12192000" cy="2638044"/>
          </a:xfrm>
        </p:spPr>
        <p:txBody>
          <a:bodyPr>
            <a:normAutofit/>
          </a:bodyPr>
          <a:lstStyle/>
          <a:p>
            <a:r>
              <a:rPr lang="en-US" sz="6000" b="1" dirty="0">
                <a:solidFill>
                  <a:schemeClr val="bg1"/>
                </a:solidFill>
              </a:rPr>
              <a:t>ISRAEL'S IMMATURITY</a:t>
            </a:r>
            <a:br>
              <a:rPr lang="en-US" sz="6000" b="1" dirty="0">
                <a:solidFill>
                  <a:schemeClr val="bg1"/>
                </a:solidFill>
              </a:rPr>
            </a:br>
            <a:r>
              <a:rPr lang="zh-Hans" altLang="en-US" sz="6000" b="1" dirty="0">
                <a:solidFill>
                  <a:schemeClr val="bg1"/>
                </a:solidFill>
              </a:rPr>
              <a:t>以色列百姓的不成熟</a:t>
            </a:r>
            <a:endParaRPr lang="en-US" sz="6000" b="1" dirty="0">
              <a:solidFill>
                <a:schemeClr val="bg1"/>
              </a:solidFill>
            </a:endParaRPr>
          </a:p>
        </p:txBody>
      </p:sp>
      <p:sp>
        <p:nvSpPr>
          <p:cNvPr id="3" name="Content Placeholder 2">
            <a:extLst>
              <a:ext uri="{FF2B5EF4-FFF2-40B4-BE49-F238E27FC236}">
                <a16:creationId xmlns:a16="http://schemas.microsoft.com/office/drawing/2014/main" id="{E0C8A233-08F7-2643-B93C-FA8C5694547F}"/>
              </a:ext>
            </a:extLst>
          </p:cNvPr>
          <p:cNvSpPr>
            <a:spLocks noGrp="1"/>
          </p:cNvSpPr>
          <p:nvPr>
            <p:ph idx="1"/>
          </p:nvPr>
        </p:nvSpPr>
        <p:spPr>
          <a:xfrm>
            <a:off x="1" y="2638044"/>
            <a:ext cx="12192000" cy="4219956"/>
          </a:xfrm>
        </p:spPr>
        <p:txBody>
          <a:bodyPr>
            <a:normAutofit/>
          </a:bodyPr>
          <a:lstStyle/>
          <a:p>
            <a:r>
              <a:rPr lang="en-US" sz="4400" b="1" dirty="0">
                <a:solidFill>
                  <a:schemeClr val="bg1">
                    <a:lumMod val="95000"/>
                    <a:lumOff val="5000"/>
                  </a:schemeClr>
                </a:solidFill>
              </a:rPr>
              <a:t>14:3 BLAME GAME</a:t>
            </a:r>
            <a:r>
              <a:rPr lang="zh-Hans" altLang="en-US" sz="4400" b="1" dirty="0">
                <a:solidFill>
                  <a:schemeClr val="bg1">
                    <a:lumMod val="95000"/>
                    <a:lumOff val="5000"/>
                  </a:schemeClr>
                </a:solidFill>
              </a:rPr>
              <a:t>怪比人</a:t>
            </a:r>
            <a:r>
              <a:rPr lang="en-US" sz="4400" b="1" dirty="0">
                <a:solidFill>
                  <a:schemeClr val="bg1">
                    <a:lumMod val="95000"/>
                    <a:lumOff val="5000"/>
                  </a:schemeClr>
                </a:solidFill>
              </a:rPr>
              <a:t> "Why is the Lord </a:t>
            </a:r>
            <a:r>
              <a:rPr lang="en-US" sz="4400" b="1" dirty="0" err="1">
                <a:solidFill>
                  <a:schemeClr val="bg1">
                    <a:lumMod val="95000"/>
                    <a:lumOff val="5000"/>
                  </a:schemeClr>
                </a:solidFill>
              </a:rPr>
              <a:t>bringin</a:t>
            </a:r>
            <a:r>
              <a:rPr lang="en-US" sz="4400" b="1" dirty="0">
                <a:solidFill>
                  <a:schemeClr val="bg1">
                    <a:lumMod val="95000"/>
                    <a:lumOff val="5000"/>
                  </a:schemeClr>
                </a:solidFill>
              </a:rPr>
              <a:t> us into this land?</a:t>
            </a:r>
            <a:r>
              <a:rPr lang="zh-Hans" altLang="en-US" sz="4400" b="1" dirty="0">
                <a:solidFill>
                  <a:schemeClr val="bg1">
                    <a:lumMod val="95000"/>
                    <a:lumOff val="5000"/>
                  </a:schemeClr>
                </a:solidFill>
              </a:rPr>
              <a:t> 耶和华为什么把我们领到那地，使我们倒在刀下呢？我们的妻子和孩子必被掳惊，我们回埃及去岂不好吗？”</a:t>
            </a:r>
            <a:endParaRPr lang="en-US" sz="4400" b="1" dirty="0">
              <a:solidFill>
                <a:schemeClr val="bg1">
                  <a:lumMod val="95000"/>
                  <a:lumOff val="5000"/>
                </a:schemeClr>
              </a:solidFill>
            </a:endParaRPr>
          </a:p>
        </p:txBody>
      </p:sp>
    </p:spTree>
    <p:extLst>
      <p:ext uri="{BB962C8B-B14F-4D97-AF65-F5344CB8AC3E}">
        <p14:creationId xmlns:p14="http://schemas.microsoft.com/office/powerpoint/2010/main" val="45055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4C2-45D1-FC4C-98B3-F8EED6FB5A3E}"/>
              </a:ext>
            </a:extLst>
          </p:cNvPr>
          <p:cNvSpPr>
            <a:spLocks noGrp="1"/>
          </p:cNvSpPr>
          <p:nvPr>
            <p:ph type="title"/>
          </p:nvPr>
        </p:nvSpPr>
        <p:spPr>
          <a:xfrm>
            <a:off x="1" y="0"/>
            <a:ext cx="12192000" cy="2638044"/>
          </a:xfrm>
        </p:spPr>
        <p:txBody>
          <a:bodyPr>
            <a:normAutofit/>
          </a:bodyPr>
          <a:lstStyle/>
          <a:p>
            <a:r>
              <a:rPr lang="en-US" sz="6000" b="1" dirty="0">
                <a:solidFill>
                  <a:schemeClr val="bg1"/>
                </a:solidFill>
              </a:rPr>
              <a:t>ISRAEL'S IMMATURITY</a:t>
            </a:r>
            <a:br>
              <a:rPr lang="en-US" sz="6000" b="1" dirty="0">
                <a:solidFill>
                  <a:schemeClr val="bg1"/>
                </a:solidFill>
              </a:rPr>
            </a:br>
            <a:r>
              <a:rPr lang="zh-Hans" altLang="en-US" sz="6000" b="1" dirty="0">
                <a:solidFill>
                  <a:schemeClr val="bg1"/>
                </a:solidFill>
              </a:rPr>
              <a:t>以色列百姓的不成熟</a:t>
            </a:r>
            <a:endParaRPr lang="en-US" sz="6000" b="1" dirty="0">
              <a:solidFill>
                <a:schemeClr val="bg1"/>
              </a:solidFill>
            </a:endParaRPr>
          </a:p>
        </p:txBody>
      </p:sp>
      <p:sp>
        <p:nvSpPr>
          <p:cNvPr id="3" name="Content Placeholder 2">
            <a:extLst>
              <a:ext uri="{FF2B5EF4-FFF2-40B4-BE49-F238E27FC236}">
                <a16:creationId xmlns:a16="http://schemas.microsoft.com/office/drawing/2014/main" id="{E0C8A233-08F7-2643-B93C-FA8C5694547F}"/>
              </a:ext>
            </a:extLst>
          </p:cNvPr>
          <p:cNvSpPr>
            <a:spLocks noGrp="1"/>
          </p:cNvSpPr>
          <p:nvPr>
            <p:ph idx="1"/>
          </p:nvPr>
        </p:nvSpPr>
        <p:spPr>
          <a:xfrm>
            <a:off x="1" y="2638044"/>
            <a:ext cx="12192000" cy="4219956"/>
          </a:xfrm>
        </p:spPr>
        <p:txBody>
          <a:bodyPr>
            <a:normAutofit/>
          </a:bodyPr>
          <a:lstStyle/>
          <a:p>
            <a:r>
              <a:rPr lang="en-US" sz="4400" b="1" dirty="0">
                <a:solidFill>
                  <a:schemeClr val="bg1">
                    <a:lumMod val="95000"/>
                    <a:lumOff val="5000"/>
                  </a:schemeClr>
                </a:solidFill>
              </a:rPr>
              <a:t>14:4 HASTY DECISION</a:t>
            </a:r>
            <a:r>
              <a:rPr lang="zh-Hans" altLang="en-US" sz="4400" b="1" dirty="0">
                <a:solidFill>
                  <a:schemeClr val="bg1">
                    <a:lumMod val="95000"/>
                    <a:lumOff val="5000"/>
                  </a:schemeClr>
                </a:solidFill>
              </a:rPr>
              <a:t>不考虑作急的决定</a:t>
            </a:r>
            <a:r>
              <a:rPr lang="en-US" sz="4400" b="1" dirty="0">
                <a:solidFill>
                  <a:schemeClr val="bg1">
                    <a:lumMod val="95000"/>
                    <a:lumOff val="5000"/>
                  </a:schemeClr>
                </a:solidFill>
              </a:rPr>
              <a:t> "And they said to one another, Let us choose a leader and go back to Egypt. </a:t>
            </a:r>
            <a:r>
              <a:rPr lang="zh-Hans" altLang="en-US" sz="4400" b="1" dirty="0">
                <a:solidFill>
                  <a:schemeClr val="bg1">
                    <a:lumMod val="95000"/>
                    <a:lumOff val="5000"/>
                  </a:schemeClr>
                </a:solidFill>
              </a:rPr>
              <a:t>众人彼此说： 我们不如立一个首领，回埃及去吧！“</a:t>
            </a:r>
            <a:endParaRPr lang="en-US" sz="4400" b="1" dirty="0">
              <a:solidFill>
                <a:schemeClr val="bg1">
                  <a:lumMod val="95000"/>
                  <a:lumOff val="5000"/>
                </a:schemeClr>
              </a:solidFill>
            </a:endParaRPr>
          </a:p>
        </p:txBody>
      </p:sp>
    </p:spTree>
    <p:extLst>
      <p:ext uri="{BB962C8B-B14F-4D97-AF65-F5344CB8AC3E}">
        <p14:creationId xmlns:p14="http://schemas.microsoft.com/office/powerpoint/2010/main" val="420605283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{9688A936-3AD5-624B-B07E-904176681DE6}tf10001120</Template>
  <TotalTime>478</TotalTime>
  <Words>750</Words>
  <Application>Microsoft Macintosh PowerPoint</Application>
  <PresentationFormat>Widescreen</PresentationFormat>
  <Paragraphs>42</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Lato</vt:lpstr>
      <vt:lpstr>Merriweather</vt:lpstr>
      <vt:lpstr>华文中宋</vt:lpstr>
      <vt:lpstr>Arial</vt:lpstr>
      <vt:lpstr>Calibri</vt:lpstr>
      <vt:lpstr>Gill Sans MT</vt:lpstr>
      <vt:lpstr>Parcel</vt:lpstr>
      <vt:lpstr>GROW UP 长大成人</vt:lpstr>
      <vt:lpstr>PowerPoint Presentation</vt:lpstr>
      <vt:lpstr>PowerPoint Presentation</vt:lpstr>
      <vt:lpstr>PowerPoint Presentation</vt:lpstr>
      <vt:lpstr>PowerPoint Presentation</vt:lpstr>
      <vt:lpstr>PowerPoint Presentation</vt:lpstr>
      <vt:lpstr>ISRAEL'S IMMATURITY 以色列百姓的不成熟</vt:lpstr>
      <vt:lpstr>ISRAEL'S IMMATURITY 以色列百姓的不成熟</vt:lpstr>
      <vt:lpstr>ISRAEL'S IMMATURITY 以色列百姓的不成熟</vt:lpstr>
      <vt:lpstr>ISRAEL'S IMMATURITY 以色列百姓的不成熟</vt:lpstr>
      <vt:lpstr>ISRAEL'S IMMATURITY 以色列百姓的不成熟</vt:lpstr>
      <vt:lpstr>ISRAEL'S IMMATURITY 以色列百姓的不成熟</vt:lpstr>
      <vt:lpstr>ISRAEL'S IMMATURITY 以色列百姓的不成熟</vt:lpstr>
      <vt:lpstr>ISRAEL'S IMMATURITY 以色列百姓的不成熟</vt:lpstr>
      <vt:lpstr>ISRAEL'S IMMATURITY 以色列百姓的不成熟</vt:lpstr>
      <vt:lpstr>PowerPoint Presentation</vt:lpstr>
      <vt:lpstr>GAUGE YOURSELF 测验自己有没有不成熟</vt:lpstr>
      <vt:lpstr>GAUGE YOURSELF 测验自己有没有不成熟</vt:lpstr>
      <vt:lpstr>GAUGE YOURSELF 测验自己有没有不成熟</vt:lpstr>
      <vt:lpstr>COMMUNION 摆饼圣餐</vt:lpstr>
      <vt:lpstr>COMMUNION 摆饼圣餐</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 UP 长大成人</dc:title>
  <dc:creator>Jane Pan</dc:creator>
  <cp:lastModifiedBy>Jane Pan</cp:lastModifiedBy>
  <cp:revision>24</cp:revision>
  <dcterms:created xsi:type="dcterms:W3CDTF">2018-05-23T14:45:13Z</dcterms:created>
  <dcterms:modified xsi:type="dcterms:W3CDTF">2018-05-24T16:20:01Z</dcterms:modified>
</cp:coreProperties>
</file>