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1" r:id="rId1"/>
  </p:sldMasterIdLst>
  <p:sldIdLst>
    <p:sldId id="256" r:id="rId2"/>
    <p:sldId id="257" r:id="rId3"/>
    <p:sldId id="258" r:id="rId4"/>
    <p:sldId id="259" r:id="rId5"/>
    <p:sldId id="263" r:id="rId6"/>
    <p:sldId id="264" r:id="rId7"/>
    <p:sldId id="271" r:id="rId8"/>
    <p:sldId id="272" r:id="rId9"/>
    <p:sldId id="262"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2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74"/>
  </p:normalViewPr>
  <p:slideViewPr>
    <p:cSldViewPr snapToGrid="0" snapToObjects="1">
      <p:cViewPr varScale="1">
        <p:scale>
          <a:sx n="87" d="100"/>
          <a:sy n="87" d="100"/>
        </p:scale>
        <p:origin x="49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DDA51639-B2D6-4652-B8C3-1B4C224A7BAF}" type="datetimeFigureOut">
              <a:rPr lang="en-US" smtClean="0"/>
              <a:t>5/27/2018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0070588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28856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5/27/2018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6607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smtClean="0"/>
              <a:t>5/27/2018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675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C44961B7-6B89-48AB-966F-622E2788EECC}" type="datetimeFigureOut">
              <a:rPr lang="en-US" smtClean="0"/>
              <a:t>5/27/2018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97515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DBD3D6FB-79CC-4683-A046-BBE785BA1BED}" type="datetimeFigureOut">
              <a:rPr lang="en-US" smtClean="0"/>
              <a:t>5/27/2018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53300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CBC48EC7-AF6A-48D3-8284-14BACBEBDD84}" type="datetimeFigureOut">
              <a:rPr lang="en-US" smtClean="0"/>
              <a:t>5/27/2018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46649125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5/27/2018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90106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5/27/2018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68857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1CF131DD-A141-4471-BCF9-C6073EDD7E20}" type="datetimeFigureOut">
              <a:rPr lang="en-US" smtClean="0"/>
              <a:t>5/27/2018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39807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BC48EC7-AF6A-48D3-8284-14BACBEBDD84}" type="datetimeFigureOut">
              <a:rPr lang="en-US" smtClean="0"/>
              <a:t>5/27/2018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4752566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BC48EC7-AF6A-48D3-8284-14BACBEBDD84}" type="datetimeFigureOut">
              <a:rPr lang="en-US" smtClean="0"/>
              <a:t>5/27/2018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02309208"/>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CD349-DE96-6D48-87C2-B5343B085F74}"/>
              </a:ext>
            </a:extLst>
          </p:cNvPr>
          <p:cNvSpPr>
            <a:spLocks noGrp="1"/>
          </p:cNvSpPr>
          <p:nvPr>
            <p:ph type="ctrTitle"/>
          </p:nvPr>
        </p:nvSpPr>
        <p:spPr>
          <a:xfrm>
            <a:off x="0" y="0"/>
            <a:ext cx="12192000" cy="5004486"/>
          </a:xfrm>
        </p:spPr>
        <p:txBody>
          <a:bodyPr/>
          <a:lstStyle/>
          <a:p>
            <a:r>
              <a:rPr lang="en-US" sz="8800" b="1" dirty="0">
                <a:solidFill>
                  <a:srgbClr val="002060"/>
                </a:solidFill>
              </a:rPr>
              <a:t>DEFINITION OF SUCCESS?</a:t>
            </a:r>
            <a:br>
              <a:rPr lang="en-US" sz="8800" b="1" dirty="0">
                <a:solidFill>
                  <a:srgbClr val="002060"/>
                </a:solidFill>
              </a:rPr>
            </a:br>
            <a:r>
              <a:rPr lang="zh-Hans" altLang="en-US" sz="8800" b="1" dirty="0">
                <a:solidFill>
                  <a:srgbClr val="002060"/>
                </a:solidFill>
              </a:rPr>
              <a:t>成功的定义？</a:t>
            </a:r>
            <a:endParaRPr lang="en-US" sz="8800" b="1" dirty="0">
              <a:solidFill>
                <a:srgbClr val="002060"/>
              </a:solidFill>
            </a:endParaRPr>
          </a:p>
        </p:txBody>
      </p:sp>
      <p:sp>
        <p:nvSpPr>
          <p:cNvPr id="3" name="Subtitle 2">
            <a:extLst>
              <a:ext uri="{FF2B5EF4-FFF2-40B4-BE49-F238E27FC236}">
                <a16:creationId xmlns:a16="http://schemas.microsoft.com/office/drawing/2014/main" id="{5EB0040B-BD38-4340-9D5B-CBF7D53736DB}"/>
              </a:ext>
            </a:extLst>
          </p:cNvPr>
          <p:cNvSpPr>
            <a:spLocks noGrp="1"/>
          </p:cNvSpPr>
          <p:nvPr>
            <p:ph type="subTitle" idx="1"/>
          </p:nvPr>
        </p:nvSpPr>
        <p:spPr>
          <a:xfrm>
            <a:off x="0" y="4572000"/>
            <a:ext cx="12192000" cy="2286000"/>
          </a:xfrm>
        </p:spPr>
        <p:txBody>
          <a:bodyPr>
            <a:noAutofit/>
          </a:bodyPr>
          <a:lstStyle/>
          <a:p>
            <a:r>
              <a:rPr lang="en-US" sz="6600" b="1" dirty="0">
                <a:solidFill>
                  <a:srgbClr val="002060"/>
                </a:solidFill>
              </a:rPr>
              <a:t>MATTHEW 16:24-27</a:t>
            </a:r>
          </a:p>
          <a:p>
            <a:r>
              <a:rPr lang="zh-Hans" altLang="en-US" sz="6000" b="1" dirty="0">
                <a:solidFill>
                  <a:srgbClr val="002060"/>
                </a:solidFill>
              </a:rPr>
              <a:t>马太福音十六章二十四节</a:t>
            </a:r>
            <a:r>
              <a:rPr lang="en-US" altLang="zh-Hans" sz="6000" b="1" dirty="0">
                <a:solidFill>
                  <a:srgbClr val="002060"/>
                </a:solidFill>
              </a:rPr>
              <a:t>-</a:t>
            </a:r>
            <a:r>
              <a:rPr lang="zh-Hans" altLang="en-US" sz="6000" b="1" dirty="0">
                <a:solidFill>
                  <a:srgbClr val="002060"/>
                </a:solidFill>
              </a:rPr>
              <a:t>二十七节</a:t>
            </a:r>
            <a:endParaRPr lang="en-US" sz="6000" b="1" dirty="0">
              <a:solidFill>
                <a:srgbClr val="002060"/>
              </a:solidFill>
            </a:endParaRPr>
          </a:p>
        </p:txBody>
      </p:sp>
    </p:spTree>
    <p:extLst>
      <p:ext uri="{BB962C8B-B14F-4D97-AF65-F5344CB8AC3E}">
        <p14:creationId xmlns:p14="http://schemas.microsoft.com/office/powerpoint/2010/main" val="753461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B8419-AF78-374C-B2F7-2116870DFCCB}"/>
              </a:ext>
            </a:extLst>
          </p:cNvPr>
          <p:cNvSpPr>
            <a:spLocks noGrp="1"/>
          </p:cNvSpPr>
          <p:nvPr>
            <p:ph type="title"/>
          </p:nvPr>
        </p:nvSpPr>
        <p:spPr>
          <a:xfrm>
            <a:off x="0" y="-1"/>
            <a:ext cx="12192000" cy="2533135"/>
          </a:xfrm>
        </p:spPr>
        <p:txBody>
          <a:bodyPr>
            <a:normAutofit/>
          </a:bodyPr>
          <a:lstStyle/>
          <a:p>
            <a:r>
              <a:rPr lang="en-US" sz="6000" b="1" dirty="0">
                <a:solidFill>
                  <a:srgbClr val="002060"/>
                </a:solidFill>
              </a:rPr>
              <a:t>Bible definition of success</a:t>
            </a:r>
          </a:p>
        </p:txBody>
      </p:sp>
      <p:sp>
        <p:nvSpPr>
          <p:cNvPr id="3" name="Content Placeholder 2">
            <a:extLst>
              <a:ext uri="{FF2B5EF4-FFF2-40B4-BE49-F238E27FC236}">
                <a16:creationId xmlns:a16="http://schemas.microsoft.com/office/drawing/2014/main" id="{7FDA8309-D8BD-8942-A4AA-D43BE51E4DE1}"/>
              </a:ext>
            </a:extLst>
          </p:cNvPr>
          <p:cNvSpPr>
            <a:spLocks noGrp="1"/>
          </p:cNvSpPr>
          <p:nvPr>
            <p:ph idx="1"/>
          </p:nvPr>
        </p:nvSpPr>
        <p:spPr>
          <a:xfrm>
            <a:off x="0" y="2533134"/>
            <a:ext cx="12192000" cy="4090088"/>
          </a:xfrm>
        </p:spPr>
        <p:txBody>
          <a:bodyPr>
            <a:noAutofit/>
          </a:bodyPr>
          <a:lstStyle/>
          <a:p>
            <a:r>
              <a:rPr lang="en-US" sz="4000" b="1" dirty="0">
                <a:solidFill>
                  <a:srgbClr val="002060"/>
                </a:solidFill>
              </a:rPr>
              <a:t>Matthew 6:33 "Seek the Kingdom of God ABOVE ALL ELSE, and LIVE RIGHTEOUSLY, and He will give you EVERYTHING you need."</a:t>
            </a:r>
          </a:p>
          <a:p>
            <a:r>
              <a:rPr lang="zh-Hans" altLang="en-US" sz="4000" b="1" dirty="0">
                <a:solidFill>
                  <a:srgbClr val="002060"/>
                </a:solidFill>
              </a:rPr>
              <a:t>“你们要先求他的国和他的义，这些东西都要加给你们了。”马太福音</a:t>
            </a:r>
            <a:r>
              <a:rPr lang="en-US" altLang="zh-Hans" sz="4000" b="1" dirty="0">
                <a:solidFill>
                  <a:srgbClr val="002060"/>
                </a:solidFill>
              </a:rPr>
              <a:t>6:33</a:t>
            </a:r>
            <a:endParaRPr lang="en-US" sz="4000" b="1" dirty="0">
              <a:solidFill>
                <a:srgbClr val="002060"/>
              </a:solidFill>
            </a:endParaRPr>
          </a:p>
        </p:txBody>
      </p:sp>
    </p:spTree>
    <p:extLst>
      <p:ext uri="{BB962C8B-B14F-4D97-AF65-F5344CB8AC3E}">
        <p14:creationId xmlns:p14="http://schemas.microsoft.com/office/powerpoint/2010/main" val="524613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B8419-AF78-374C-B2F7-2116870DFCCB}"/>
              </a:ext>
            </a:extLst>
          </p:cNvPr>
          <p:cNvSpPr>
            <a:spLocks noGrp="1"/>
          </p:cNvSpPr>
          <p:nvPr>
            <p:ph type="title"/>
          </p:nvPr>
        </p:nvSpPr>
        <p:spPr>
          <a:xfrm>
            <a:off x="0" y="98853"/>
            <a:ext cx="12192000" cy="2533135"/>
          </a:xfrm>
        </p:spPr>
        <p:txBody>
          <a:bodyPr>
            <a:normAutofit/>
          </a:bodyPr>
          <a:lstStyle/>
          <a:p>
            <a:r>
              <a:rPr lang="en-US" sz="6000" b="1" dirty="0">
                <a:solidFill>
                  <a:srgbClr val="002060"/>
                </a:solidFill>
              </a:rPr>
              <a:t>Are you successful?</a:t>
            </a:r>
            <a:br>
              <a:rPr lang="en-US" sz="6000" b="1" dirty="0">
                <a:solidFill>
                  <a:srgbClr val="002060"/>
                </a:solidFill>
              </a:rPr>
            </a:br>
            <a:r>
              <a:rPr lang="zh-Hans" altLang="en-US" sz="6000" b="1" dirty="0">
                <a:solidFill>
                  <a:srgbClr val="002060"/>
                </a:solidFill>
              </a:rPr>
              <a:t>你成功吗？</a:t>
            </a:r>
            <a:endParaRPr lang="en-US" sz="6000" b="1" dirty="0">
              <a:solidFill>
                <a:srgbClr val="002060"/>
              </a:solidFill>
            </a:endParaRPr>
          </a:p>
        </p:txBody>
      </p:sp>
      <p:sp>
        <p:nvSpPr>
          <p:cNvPr id="3" name="Content Placeholder 2">
            <a:extLst>
              <a:ext uri="{FF2B5EF4-FFF2-40B4-BE49-F238E27FC236}">
                <a16:creationId xmlns:a16="http://schemas.microsoft.com/office/drawing/2014/main" id="{7FDA8309-D8BD-8942-A4AA-D43BE51E4DE1}"/>
              </a:ext>
            </a:extLst>
          </p:cNvPr>
          <p:cNvSpPr>
            <a:spLocks noGrp="1"/>
          </p:cNvSpPr>
          <p:nvPr>
            <p:ph idx="1"/>
          </p:nvPr>
        </p:nvSpPr>
        <p:spPr>
          <a:xfrm>
            <a:off x="0" y="2298356"/>
            <a:ext cx="12192000" cy="4324866"/>
          </a:xfrm>
        </p:spPr>
        <p:txBody>
          <a:bodyPr>
            <a:noAutofit/>
          </a:bodyPr>
          <a:lstStyle/>
          <a:p>
            <a:r>
              <a:rPr lang="en-US" sz="3600" b="1" dirty="0">
                <a:solidFill>
                  <a:srgbClr val="002060"/>
                </a:solidFill>
              </a:rPr>
              <a:t>20's-30'S Busy in academics, Plan Career Path, Build a Family</a:t>
            </a:r>
          </a:p>
          <a:p>
            <a:r>
              <a:rPr lang="en-US" sz="3600" b="1" dirty="0">
                <a:solidFill>
                  <a:srgbClr val="002060"/>
                </a:solidFill>
              </a:rPr>
              <a:t>40'S-50's Busy with Work, Promotions, Business </a:t>
            </a:r>
          </a:p>
          <a:p>
            <a:r>
              <a:rPr lang="en-US" sz="3600" b="1" dirty="0">
                <a:solidFill>
                  <a:srgbClr val="002060"/>
                </a:solidFill>
              </a:rPr>
              <a:t>60'S Empty Nest, Enjoy Prosperity, Save to Retire</a:t>
            </a:r>
          </a:p>
          <a:p>
            <a:r>
              <a:rPr lang="en-US" sz="3600" b="1" dirty="0">
                <a:solidFill>
                  <a:srgbClr val="002060"/>
                </a:solidFill>
              </a:rPr>
              <a:t>70'S Retire, Leisure, Enjoy Good Life</a:t>
            </a:r>
          </a:p>
          <a:p>
            <a:r>
              <a:rPr lang="en-US" sz="3600" b="1" dirty="0">
                <a:solidFill>
                  <a:srgbClr val="002060"/>
                </a:solidFill>
              </a:rPr>
              <a:t>80'S Get Rid of Unnecessary Goods, Ready to Meet Death Anytime</a:t>
            </a:r>
          </a:p>
        </p:txBody>
      </p:sp>
    </p:spTree>
    <p:extLst>
      <p:ext uri="{BB962C8B-B14F-4D97-AF65-F5344CB8AC3E}">
        <p14:creationId xmlns:p14="http://schemas.microsoft.com/office/powerpoint/2010/main" val="106436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B8419-AF78-374C-B2F7-2116870DFCCB}"/>
              </a:ext>
            </a:extLst>
          </p:cNvPr>
          <p:cNvSpPr>
            <a:spLocks noGrp="1"/>
          </p:cNvSpPr>
          <p:nvPr>
            <p:ph type="title"/>
          </p:nvPr>
        </p:nvSpPr>
        <p:spPr>
          <a:xfrm>
            <a:off x="0" y="-1"/>
            <a:ext cx="12192000" cy="2533135"/>
          </a:xfrm>
        </p:spPr>
        <p:txBody>
          <a:bodyPr>
            <a:normAutofit/>
          </a:bodyPr>
          <a:lstStyle/>
          <a:p>
            <a:r>
              <a:rPr lang="en-US" sz="6000" b="1" dirty="0">
                <a:solidFill>
                  <a:srgbClr val="002060"/>
                </a:solidFill>
              </a:rPr>
              <a:t>WHAT THE BIBLE SAY</a:t>
            </a:r>
            <a:r>
              <a:rPr lang="zh-Hans" altLang="en-US" sz="6000" b="1" dirty="0">
                <a:solidFill>
                  <a:srgbClr val="002060"/>
                </a:solidFill>
              </a:rPr>
              <a:t> </a:t>
            </a:r>
            <a:r>
              <a:rPr lang="en-US" sz="6000" b="1" dirty="0">
                <a:solidFill>
                  <a:srgbClr val="002060"/>
                </a:solidFill>
              </a:rPr>
              <a:t>?</a:t>
            </a:r>
            <a:br>
              <a:rPr lang="en-US" sz="6000" b="1" dirty="0">
                <a:solidFill>
                  <a:srgbClr val="002060"/>
                </a:solidFill>
              </a:rPr>
            </a:br>
            <a:r>
              <a:rPr lang="zh-Hans" altLang="en-US" sz="6000" b="1" dirty="0">
                <a:solidFill>
                  <a:srgbClr val="002060"/>
                </a:solidFill>
              </a:rPr>
              <a:t>圣经对成功的解释</a:t>
            </a:r>
            <a:endParaRPr lang="en-US" sz="6000" b="1" dirty="0">
              <a:solidFill>
                <a:srgbClr val="002060"/>
              </a:solidFill>
            </a:endParaRPr>
          </a:p>
        </p:txBody>
      </p:sp>
      <p:sp>
        <p:nvSpPr>
          <p:cNvPr id="3" name="Content Placeholder 2">
            <a:extLst>
              <a:ext uri="{FF2B5EF4-FFF2-40B4-BE49-F238E27FC236}">
                <a16:creationId xmlns:a16="http://schemas.microsoft.com/office/drawing/2014/main" id="{7FDA8309-D8BD-8942-A4AA-D43BE51E4DE1}"/>
              </a:ext>
            </a:extLst>
          </p:cNvPr>
          <p:cNvSpPr>
            <a:spLocks noGrp="1"/>
          </p:cNvSpPr>
          <p:nvPr>
            <p:ph idx="1"/>
          </p:nvPr>
        </p:nvSpPr>
        <p:spPr>
          <a:xfrm>
            <a:off x="0" y="2533134"/>
            <a:ext cx="12192000" cy="4090088"/>
          </a:xfrm>
        </p:spPr>
        <p:txBody>
          <a:bodyPr>
            <a:normAutofit/>
          </a:bodyPr>
          <a:lstStyle/>
          <a:p>
            <a:r>
              <a:rPr lang="en-US" sz="4400" b="1" dirty="0">
                <a:solidFill>
                  <a:srgbClr val="002060"/>
                </a:solidFill>
              </a:rPr>
              <a:t>16:24 "If anyone would come after me, let him deny himself and take up his cross and follow me. </a:t>
            </a:r>
          </a:p>
          <a:p>
            <a:r>
              <a:rPr lang="zh-Hans" altLang="en-US" sz="4400" b="1" dirty="0">
                <a:solidFill>
                  <a:srgbClr val="002060"/>
                </a:solidFill>
              </a:rPr>
              <a:t>耶稣对门徒说：“若有人要跟从我，就当舍己，背起他的十字架，来跟从我。”</a:t>
            </a:r>
            <a:endParaRPr lang="en-US" sz="4400" b="1" dirty="0">
              <a:solidFill>
                <a:srgbClr val="002060"/>
              </a:solidFill>
            </a:endParaRPr>
          </a:p>
        </p:txBody>
      </p:sp>
    </p:spTree>
    <p:extLst>
      <p:ext uri="{BB962C8B-B14F-4D97-AF65-F5344CB8AC3E}">
        <p14:creationId xmlns:p14="http://schemas.microsoft.com/office/powerpoint/2010/main" val="11690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B8419-AF78-374C-B2F7-2116870DFCCB}"/>
              </a:ext>
            </a:extLst>
          </p:cNvPr>
          <p:cNvSpPr>
            <a:spLocks noGrp="1"/>
          </p:cNvSpPr>
          <p:nvPr>
            <p:ph type="title"/>
          </p:nvPr>
        </p:nvSpPr>
        <p:spPr>
          <a:xfrm>
            <a:off x="0" y="-1"/>
            <a:ext cx="12192000" cy="2533135"/>
          </a:xfrm>
        </p:spPr>
        <p:txBody>
          <a:bodyPr>
            <a:normAutofit/>
          </a:bodyPr>
          <a:lstStyle/>
          <a:p>
            <a:r>
              <a:rPr lang="en-US" sz="6000" b="1" dirty="0">
                <a:solidFill>
                  <a:srgbClr val="002060"/>
                </a:solidFill>
              </a:rPr>
              <a:t>WHAT THE BIBLE SAY</a:t>
            </a:r>
            <a:r>
              <a:rPr lang="zh-Hans" altLang="en-US" sz="6000" b="1" dirty="0">
                <a:solidFill>
                  <a:srgbClr val="002060"/>
                </a:solidFill>
              </a:rPr>
              <a:t> </a:t>
            </a:r>
            <a:r>
              <a:rPr lang="en-US" sz="6000" b="1" dirty="0">
                <a:solidFill>
                  <a:srgbClr val="002060"/>
                </a:solidFill>
              </a:rPr>
              <a:t>?</a:t>
            </a:r>
            <a:br>
              <a:rPr lang="en-US" sz="6000" b="1" dirty="0">
                <a:solidFill>
                  <a:srgbClr val="002060"/>
                </a:solidFill>
              </a:rPr>
            </a:br>
            <a:r>
              <a:rPr lang="zh-Hans" altLang="en-US" sz="6000" b="1" dirty="0">
                <a:solidFill>
                  <a:srgbClr val="002060"/>
                </a:solidFill>
              </a:rPr>
              <a:t>圣经对成功的解释</a:t>
            </a:r>
            <a:endParaRPr lang="en-US" sz="6000" b="1" dirty="0">
              <a:solidFill>
                <a:srgbClr val="002060"/>
              </a:solidFill>
            </a:endParaRPr>
          </a:p>
        </p:txBody>
      </p:sp>
      <p:sp>
        <p:nvSpPr>
          <p:cNvPr id="3" name="Content Placeholder 2">
            <a:extLst>
              <a:ext uri="{FF2B5EF4-FFF2-40B4-BE49-F238E27FC236}">
                <a16:creationId xmlns:a16="http://schemas.microsoft.com/office/drawing/2014/main" id="{7FDA8309-D8BD-8942-A4AA-D43BE51E4DE1}"/>
              </a:ext>
            </a:extLst>
          </p:cNvPr>
          <p:cNvSpPr>
            <a:spLocks noGrp="1"/>
          </p:cNvSpPr>
          <p:nvPr>
            <p:ph idx="1"/>
          </p:nvPr>
        </p:nvSpPr>
        <p:spPr>
          <a:xfrm>
            <a:off x="0" y="2533134"/>
            <a:ext cx="12192000" cy="4324866"/>
          </a:xfrm>
        </p:spPr>
        <p:txBody>
          <a:bodyPr>
            <a:normAutofit/>
          </a:bodyPr>
          <a:lstStyle/>
          <a:p>
            <a:r>
              <a:rPr lang="en-US" sz="4400" b="1" dirty="0">
                <a:solidFill>
                  <a:srgbClr val="002060"/>
                </a:solidFill>
              </a:rPr>
              <a:t>16:25 "For whoever would save his life will lose it, but whoever loses his life for my sake will find it. "</a:t>
            </a:r>
          </a:p>
          <a:p>
            <a:r>
              <a:rPr lang="zh-Hans" altLang="en-US" sz="4400" b="1" dirty="0">
                <a:solidFill>
                  <a:srgbClr val="002060"/>
                </a:solidFill>
              </a:rPr>
              <a:t>“因为凡就自己生命的，必丧掉生命；凡为我丧掉生命的，必得着生命。”</a:t>
            </a:r>
            <a:endParaRPr lang="en-US" sz="4400" b="1" dirty="0">
              <a:solidFill>
                <a:srgbClr val="002060"/>
              </a:solidFill>
            </a:endParaRPr>
          </a:p>
        </p:txBody>
      </p:sp>
    </p:spTree>
    <p:extLst>
      <p:ext uri="{BB962C8B-B14F-4D97-AF65-F5344CB8AC3E}">
        <p14:creationId xmlns:p14="http://schemas.microsoft.com/office/powerpoint/2010/main" val="36597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B8419-AF78-374C-B2F7-2116870DFCCB}"/>
              </a:ext>
            </a:extLst>
          </p:cNvPr>
          <p:cNvSpPr>
            <a:spLocks noGrp="1"/>
          </p:cNvSpPr>
          <p:nvPr>
            <p:ph type="title"/>
          </p:nvPr>
        </p:nvSpPr>
        <p:spPr>
          <a:xfrm>
            <a:off x="0" y="-1"/>
            <a:ext cx="12192000" cy="2533135"/>
          </a:xfrm>
        </p:spPr>
        <p:txBody>
          <a:bodyPr>
            <a:normAutofit/>
          </a:bodyPr>
          <a:lstStyle/>
          <a:p>
            <a:r>
              <a:rPr lang="en-US" sz="6000" b="1" dirty="0">
                <a:solidFill>
                  <a:srgbClr val="002060"/>
                </a:solidFill>
              </a:rPr>
              <a:t>WHAT THE BIBLE SAY</a:t>
            </a:r>
            <a:r>
              <a:rPr lang="zh-Hans" altLang="en-US" sz="6000" b="1" dirty="0">
                <a:solidFill>
                  <a:srgbClr val="002060"/>
                </a:solidFill>
              </a:rPr>
              <a:t> </a:t>
            </a:r>
            <a:r>
              <a:rPr lang="en-US" sz="6000" b="1" dirty="0">
                <a:solidFill>
                  <a:srgbClr val="002060"/>
                </a:solidFill>
              </a:rPr>
              <a:t>?</a:t>
            </a:r>
            <a:br>
              <a:rPr lang="en-US" sz="6000" b="1" dirty="0">
                <a:solidFill>
                  <a:srgbClr val="002060"/>
                </a:solidFill>
              </a:rPr>
            </a:br>
            <a:r>
              <a:rPr lang="zh-Hans" altLang="en-US" sz="6000" b="1" dirty="0">
                <a:solidFill>
                  <a:srgbClr val="002060"/>
                </a:solidFill>
              </a:rPr>
              <a:t>圣经对成功的解释</a:t>
            </a:r>
            <a:endParaRPr lang="en-US" sz="6000" b="1" dirty="0">
              <a:solidFill>
                <a:srgbClr val="002060"/>
              </a:solidFill>
            </a:endParaRPr>
          </a:p>
        </p:txBody>
      </p:sp>
      <p:sp>
        <p:nvSpPr>
          <p:cNvPr id="3" name="Content Placeholder 2">
            <a:extLst>
              <a:ext uri="{FF2B5EF4-FFF2-40B4-BE49-F238E27FC236}">
                <a16:creationId xmlns:a16="http://schemas.microsoft.com/office/drawing/2014/main" id="{7FDA8309-D8BD-8942-A4AA-D43BE51E4DE1}"/>
              </a:ext>
            </a:extLst>
          </p:cNvPr>
          <p:cNvSpPr>
            <a:spLocks noGrp="1"/>
          </p:cNvSpPr>
          <p:nvPr>
            <p:ph idx="1"/>
          </p:nvPr>
        </p:nvSpPr>
        <p:spPr>
          <a:xfrm>
            <a:off x="0" y="2421924"/>
            <a:ext cx="12192000" cy="4436076"/>
          </a:xfrm>
        </p:spPr>
        <p:txBody>
          <a:bodyPr>
            <a:normAutofit/>
          </a:bodyPr>
          <a:lstStyle/>
          <a:p>
            <a:r>
              <a:rPr lang="en-US" sz="4400" b="1" dirty="0">
                <a:solidFill>
                  <a:srgbClr val="002060"/>
                </a:solidFill>
              </a:rPr>
              <a:t>16:26 "For what will it profit a man if he gains the whole world and forfeits his soul? Or what shall a man give in return for his soul?"</a:t>
            </a:r>
          </a:p>
          <a:p>
            <a:r>
              <a:rPr lang="zh-Hans" altLang="en-US" sz="4400" b="1" dirty="0">
                <a:solidFill>
                  <a:srgbClr val="002060"/>
                </a:solidFill>
              </a:rPr>
              <a:t>“人若赚得全世界，陪上自己的生命，有什么益处呢？人还能拿什么换生命呢？”</a:t>
            </a:r>
            <a:endParaRPr lang="en-US" sz="4400" b="1" dirty="0">
              <a:solidFill>
                <a:srgbClr val="002060"/>
              </a:solidFill>
            </a:endParaRPr>
          </a:p>
        </p:txBody>
      </p:sp>
    </p:spTree>
    <p:extLst>
      <p:ext uri="{BB962C8B-B14F-4D97-AF65-F5344CB8AC3E}">
        <p14:creationId xmlns:p14="http://schemas.microsoft.com/office/powerpoint/2010/main" val="97181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B8419-AF78-374C-B2F7-2116870DFCCB}"/>
              </a:ext>
            </a:extLst>
          </p:cNvPr>
          <p:cNvSpPr>
            <a:spLocks noGrp="1"/>
          </p:cNvSpPr>
          <p:nvPr>
            <p:ph type="title"/>
          </p:nvPr>
        </p:nvSpPr>
        <p:spPr>
          <a:xfrm>
            <a:off x="0" y="-1"/>
            <a:ext cx="12192000" cy="2533135"/>
          </a:xfrm>
        </p:spPr>
        <p:txBody>
          <a:bodyPr>
            <a:normAutofit/>
          </a:bodyPr>
          <a:lstStyle/>
          <a:p>
            <a:r>
              <a:rPr lang="en-US" sz="6000" b="1" dirty="0">
                <a:solidFill>
                  <a:srgbClr val="002060"/>
                </a:solidFill>
              </a:rPr>
              <a:t>WHAT THE BIBLE SAY</a:t>
            </a:r>
            <a:r>
              <a:rPr lang="zh-Hans" altLang="en-US" sz="6000" b="1" dirty="0">
                <a:solidFill>
                  <a:srgbClr val="002060"/>
                </a:solidFill>
              </a:rPr>
              <a:t> </a:t>
            </a:r>
            <a:r>
              <a:rPr lang="en-US" sz="6000" b="1" dirty="0">
                <a:solidFill>
                  <a:srgbClr val="002060"/>
                </a:solidFill>
              </a:rPr>
              <a:t>?</a:t>
            </a:r>
            <a:br>
              <a:rPr lang="en-US" sz="6000" b="1" dirty="0">
                <a:solidFill>
                  <a:srgbClr val="002060"/>
                </a:solidFill>
              </a:rPr>
            </a:br>
            <a:r>
              <a:rPr lang="zh-Hans" altLang="en-US" sz="6000" b="1" dirty="0">
                <a:solidFill>
                  <a:srgbClr val="002060"/>
                </a:solidFill>
              </a:rPr>
              <a:t>圣经对成功的解释</a:t>
            </a:r>
            <a:endParaRPr lang="en-US" sz="6000" b="1" dirty="0">
              <a:solidFill>
                <a:srgbClr val="002060"/>
              </a:solidFill>
            </a:endParaRPr>
          </a:p>
        </p:txBody>
      </p:sp>
      <p:sp>
        <p:nvSpPr>
          <p:cNvPr id="3" name="Content Placeholder 2">
            <a:extLst>
              <a:ext uri="{FF2B5EF4-FFF2-40B4-BE49-F238E27FC236}">
                <a16:creationId xmlns:a16="http://schemas.microsoft.com/office/drawing/2014/main" id="{7FDA8309-D8BD-8942-A4AA-D43BE51E4DE1}"/>
              </a:ext>
            </a:extLst>
          </p:cNvPr>
          <p:cNvSpPr>
            <a:spLocks noGrp="1"/>
          </p:cNvSpPr>
          <p:nvPr>
            <p:ph idx="1"/>
          </p:nvPr>
        </p:nvSpPr>
        <p:spPr>
          <a:xfrm>
            <a:off x="0" y="2434281"/>
            <a:ext cx="12192000" cy="4423719"/>
          </a:xfrm>
        </p:spPr>
        <p:txBody>
          <a:bodyPr>
            <a:normAutofit/>
          </a:bodyPr>
          <a:lstStyle/>
          <a:p>
            <a:r>
              <a:rPr lang="en-US" altLang="zh-Hans" sz="4400" b="1" dirty="0">
                <a:solidFill>
                  <a:srgbClr val="002060"/>
                </a:solidFill>
              </a:rPr>
              <a:t>16:27 "For he Son of Man is going to come with his angels in the glory of his Father, and then He will repay each person according to what he has done."</a:t>
            </a:r>
          </a:p>
          <a:p>
            <a:r>
              <a:rPr lang="zh-Hans" altLang="en-US" sz="4400" b="1" dirty="0">
                <a:solidFill>
                  <a:srgbClr val="002060"/>
                </a:solidFill>
              </a:rPr>
              <a:t>“人子要在他父的荣耀里，同着众使者降临；那时候，他要照各人的行为报应各人。”</a:t>
            </a:r>
            <a:endParaRPr lang="en-US" sz="4400" b="1" dirty="0">
              <a:solidFill>
                <a:srgbClr val="002060"/>
              </a:solidFill>
            </a:endParaRPr>
          </a:p>
        </p:txBody>
      </p:sp>
    </p:spTree>
    <p:extLst>
      <p:ext uri="{BB962C8B-B14F-4D97-AF65-F5344CB8AC3E}">
        <p14:creationId xmlns:p14="http://schemas.microsoft.com/office/powerpoint/2010/main" val="1783963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AEEAF-D422-D241-B590-2BE7D26470B3}"/>
              </a:ext>
            </a:extLst>
          </p:cNvPr>
          <p:cNvSpPr>
            <a:spLocks noGrp="1"/>
          </p:cNvSpPr>
          <p:nvPr>
            <p:ph type="title"/>
          </p:nvPr>
        </p:nvSpPr>
        <p:spPr>
          <a:xfrm>
            <a:off x="0" y="0"/>
            <a:ext cx="12192000" cy="2451370"/>
          </a:xfrm>
        </p:spPr>
        <p:txBody>
          <a:bodyPr>
            <a:normAutofit fontScale="90000"/>
          </a:bodyPr>
          <a:lstStyle/>
          <a:p>
            <a:br>
              <a:rPr lang="en-US" altLang="zh-Hans" sz="6600" b="1" dirty="0"/>
            </a:br>
            <a:r>
              <a:rPr lang="en-US" altLang="zh-Hans" sz="6600" b="1" dirty="0"/>
              <a:t>The rich fool</a:t>
            </a:r>
            <a:r>
              <a:rPr lang="zh-Hans" altLang="en-US" sz="6600" b="1" dirty="0"/>
              <a:t> 财主</a:t>
            </a:r>
            <a:br>
              <a:rPr lang="en-US" altLang="zh-Hans" sz="6600" b="1" dirty="0"/>
            </a:br>
            <a:r>
              <a:rPr lang="en-US" altLang="zh-Hans" sz="6600" b="1" dirty="0" err="1"/>
              <a:t>luke</a:t>
            </a:r>
            <a:r>
              <a:rPr lang="zh-Hans" altLang="en-US" sz="6600" b="1" dirty="0"/>
              <a:t>路加福音</a:t>
            </a:r>
            <a:r>
              <a:rPr lang="en-US" altLang="zh-Hans" sz="6600" b="1" dirty="0"/>
              <a:t> 12:16-20</a:t>
            </a:r>
            <a:br>
              <a:rPr lang="en-US" altLang="zh-Hans" sz="6600" b="1" dirty="0"/>
            </a:br>
            <a:br>
              <a:rPr lang="en-US" sz="4400" b="1" dirty="0"/>
            </a:br>
            <a:endParaRPr lang="en-US" sz="4400" b="1" dirty="0"/>
          </a:p>
        </p:txBody>
      </p:sp>
      <p:sp>
        <p:nvSpPr>
          <p:cNvPr id="3" name="Content Placeholder 2">
            <a:extLst>
              <a:ext uri="{FF2B5EF4-FFF2-40B4-BE49-F238E27FC236}">
                <a16:creationId xmlns:a16="http://schemas.microsoft.com/office/drawing/2014/main" id="{A6875719-B27E-7747-AA8C-C3E859FA1FBF}"/>
              </a:ext>
            </a:extLst>
          </p:cNvPr>
          <p:cNvSpPr>
            <a:spLocks noGrp="1"/>
          </p:cNvSpPr>
          <p:nvPr>
            <p:ph idx="1"/>
          </p:nvPr>
        </p:nvSpPr>
        <p:spPr>
          <a:xfrm>
            <a:off x="0" y="2295728"/>
            <a:ext cx="12192000" cy="4562272"/>
          </a:xfrm>
        </p:spPr>
        <p:txBody>
          <a:bodyPr>
            <a:noAutofit/>
          </a:bodyPr>
          <a:lstStyle/>
          <a:p>
            <a:r>
              <a:rPr lang="en-US" altLang="zh-Hans" sz="3600" b="1" dirty="0"/>
              <a:t>12:19-20</a:t>
            </a:r>
            <a:r>
              <a:rPr lang="zh-Hans" altLang="en-US" sz="3600" b="1" dirty="0"/>
              <a:t> </a:t>
            </a:r>
            <a:r>
              <a:rPr lang="en-US" altLang="zh-Hans" sz="3600" b="1" dirty="0"/>
              <a:t>"I</a:t>
            </a:r>
            <a:r>
              <a:rPr lang="zh-Hans" altLang="en-US" sz="3600" b="1" dirty="0"/>
              <a:t> </a:t>
            </a:r>
            <a:r>
              <a:rPr lang="en-US" altLang="zh-Hans" sz="3600" b="1" dirty="0"/>
              <a:t>will</a:t>
            </a:r>
            <a:r>
              <a:rPr lang="zh-Hans" altLang="en-US" sz="3600" b="1" dirty="0"/>
              <a:t> </a:t>
            </a:r>
            <a:r>
              <a:rPr lang="en-US" altLang="zh-Hans" sz="3600" b="1" dirty="0"/>
              <a:t>say</a:t>
            </a:r>
            <a:r>
              <a:rPr lang="zh-Hans" altLang="en-US" sz="3600" b="1" dirty="0"/>
              <a:t> </a:t>
            </a:r>
            <a:r>
              <a:rPr lang="en-US" altLang="zh-Hans" sz="3600" b="1" dirty="0"/>
              <a:t>to</a:t>
            </a:r>
            <a:r>
              <a:rPr lang="zh-Hans" altLang="en-US" sz="3600" b="1" dirty="0"/>
              <a:t> </a:t>
            </a:r>
            <a:r>
              <a:rPr lang="en-US" altLang="zh-Hans" sz="3600" b="1" dirty="0"/>
              <a:t>my</a:t>
            </a:r>
            <a:r>
              <a:rPr lang="zh-Hans" altLang="en-US" sz="3600" b="1" dirty="0"/>
              <a:t> </a:t>
            </a:r>
            <a:r>
              <a:rPr lang="en-US" altLang="zh-Hans" sz="3600" b="1" dirty="0"/>
              <a:t>soul,</a:t>
            </a:r>
            <a:r>
              <a:rPr lang="zh-Hans" altLang="en-US" sz="3600" b="1" dirty="0"/>
              <a:t> </a:t>
            </a:r>
            <a:r>
              <a:rPr lang="en-US" altLang="zh-Hans" sz="3600" b="1" dirty="0"/>
              <a:t>'Soul,</a:t>
            </a:r>
            <a:r>
              <a:rPr lang="zh-Hans" altLang="en-US" sz="3600" b="1" dirty="0"/>
              <a:t> </a:t>
            </a:r>
            <a:r>
              <a:rPr lang="en-US" altLang="zh-Hans" sz="3600" b="1" dirty="0"/>
              <a:t>you</a:t>
            </a:r>
            <a:r>
              <a:rPr lang="zh-Hans" altLang="en-US" sz="3600" b="1" dirty="0"/>
              <a:t> </a:t>
            </a:r>
            <a:r>
              <a:rPr lang="en-US" altLang="zh-Hans" sz="3600" b="1" dirty="0"/>
              <a:t>have</a:t>
            </a:r>
            <a:r>
              <a:rPr lang="zh-Hans" altLang="en-US" sz="3600" b="1" dirty="0"/>
              <a:t> </a:t>
            </a:r>
            <a:r>
              <a:rPr lang="en-US" altLang="zh-Hans" sz="3600" b="1" dirty="0"/>
              <a:t>ample</a:t>
            </a:r>
            <a:r>
              <a:rPr lang="zh-Hans" altLang="en-US" sz="3600" b="1" dirty="0"/>
              <a:t> </a:t>
            </a:r>
            <a:r>
              <a:rPr lang="en-US" altLang="zh-Hans" sz="3600" b="1" dirty="0"/>
              <a:t>goods</a:t>
            </a:r>
            <a:r>
              <a:rPr lang="zh-Hans" altLang="en-US" sz="3600" b="1" dirty="0"/>
              <a:t> </a:t>
            </a:r>
            <a:r>
              <a:rPr lang="en-US" altLang="zh-Hans" sz="3600" b="1" dirty="0"/>
              <a:t>laid</a:t>
            </a:r>
            <a:r>
              <a:rPr lang="zh-Hans" altLang="en-US" sz="3600" b="1" dirty="0"/>
              <a:t> </a:t>
            </a:r>
            <a:r>
              <a:rPr lang="en-US" altLang="zh-Hans" sz="3600" b="1" dirty="0"/>
              <a:t>up</a:t>
            </a:r>
            <a:r>
              <a:rPr lang="zh-Hans" altLang="en-US" sz="3600" b="1" dirty="0"/>
              <a:t> </a:t>
            </a:r>
            <a:r>
              <a:rPr lang="en-US" altLang="zh-Hans" sz="3600" b="1" dirty="0"/>
              <a:t>for</a:t>
            </a:r>
            <a:r>
              <a:rPr lang="zh-Hans" altLang="en-US" sz="3600" b="1" dirty="0"/>
              <a:t> </a:t>
            </a:r>
            <a:r>
              <a:rPr lang="en-US" altLang="zh-Hans" sz="3600" b="1" dirty="0"/>
              <a:t>many</a:t>
            </a:r>
            <a:r>
              <a:rPr lang="zh-Hans" altLang="en-US" sz="3600" b="1" dirty="0"/>
              <a:t> </a:t>
            </a:r>
            <a:r>
              <a:rPr lang="en-US" altLang="zh-Hans" sz="3600" b="1" dirty="0"/>
              <a:t>years,</a:t>
            </a:r>
            <a:r>
              <a:rPr lang="zh-Hans" altLang="en-US" sz="3600" b="1" dirty="0"/>
              <a:t> </a:t>
            </a:r>
            <a:r>
              <a:rPr lang="en-US" altLang="zh-Hans" sz="3600" b="1" dirty="0"/>
              <a:t>relax,</a:t>
            </a:r>
            <a:r>
              <a:rPr lang="zh-Hans" altLang="en-US" sz="3600" b="1" dirty="0"/>
              <a:t> </a:t>
            </a:r>
            <a:r>
              <a:rPr lang="en-US" altLang="zh-Hans" sz="3600" b="1" dirty="0"/>
              <a:t>eat,</a:t>
            </a:r>
            <a:r>
              <a:rPr lang="zh-Hans" altLang="en-US" sz="3600" b="1" dirty="0"/>
              <a:t> </a:t>
            </a:r>
            <a:r>
              <a:rPr lang="en-US" altLang="zh-Hans" sz="3600" b="1" dirty="0"/>
              <a:t>drink,</a:t>
            </a:r>
            <a:r>
              <a:rPr lang="zh-Hans" altLang="en-US" sz="3600" b="1" dirty="0"/>
              <a:t> </a:t>
            </a:r>
            <a:r>
              <a:rPr lang="en-US" altLang="zh-Hans" sz="3600" b="1" dirty="0"/>
              <a:t>be</a:t>
            </a:r>
            <a:r>
              <a:rPr lang="zh-Hans" altLang="en-US" sz="3600" b="1" dirty="0"/>
              <a:t> </a:t>
            </a:r>
            <a:r>
              <a:rPr lang="en-US" altLang="zh-Hans" sz="3600" b="1" dirty="0"/>
              <a:t>merry.' But God said to him, 'Fool, this night your soul is required of you, and the things you have prepared, whose will they be?' </a:t>
            </a:r>
            <a:r>
              <a:rPr lang="zh-Hans" altLang="en-US" sz="3600" b="1" dirty="0"/>
              <a:t>财主说：“灵魂哪！你有许多财物积存，可作多年的费用，只管安安逸逸地吃喝快乐吧。神却对他说：’无知的人哪！今夜必要你的灵魂；你所预备的要归谁呢？’”</a:t>
            </a:r>
            <a:endParaRPr lang="en-US" sz="3600" b="1" dirty="0"/>
          </a:p>
        </p:txBody>
      </p:sp>
    </p:spTree>
    <p:extLst>
      <p:ext uri="{BB962C8B-B14F-4D97-AF65-F5344CB8AC3E}">
        <p14:creationId xmlns:p14="http://schemas.microsoft.com/office/powerpoint/2010/main" val="2882050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72165-4759-CB4C-9C93-054C9DD14B9D}"/>
              </a:ext>
            </a:extLst>
          </p:cNvPr>
          <p:cNvSpPr>
            <a:spLocks noGrp="1"/>
          </p:cNvSpPr>
          <p:nvPr>
            <p:ph type="title"/>
          </p:nvPr>
        </p:nvSpPr>
        <p:spPr>
          <a:xfrm>
            <a:off x="0" y="0"/>
            <a:ext cx="12192000" cy="2568102"/>
          </a:xfrm>
        </p:spPr>
        <p:txBody>
          <a:bodyPr>
            <a:normAutofit/>
          </a:bodyPr>
          <a:lstStyle/>
          <a:p>
            <a:r>
              <a:rPr lang="en-US" altLang="zh-Hans" sz="4400" b="1" dirty="0"/>
              <a:t>Dr. Tony </a:t>
            </a:r>
            <a:r>
              <a:rPr lang="en-US" altLang="zh-Hans" sz="4400" b="1" dirty="0" err="1"/>
              <a:t>campolo's</a:t>
            </a:r>
            <a:r>
              <a:rPr lang="en-US" altLang="zh-Hans" sz="4400" b="1" dirty="0"/>
              <a:t> story</a:t>
            </a:r>
            <a:br>
              <a:rPr lang="en-US" altLang="zh-Hans" sz="4400" b="1" dirty="0"/>
            </a:br>
            <a:r>
              <a:rPr lang="zh-Hans" altLang="en-US" sz="4400" b="1" dirty="0"/>
              <a:t>一位社会学基督徒教授的故事</a:t>
            </a:r>
            <a:endParaRPr lang="en-US" sz="4400" b="1" dirty="0"/>
          </a:p>
        </p:txBody>
      </p:sp>
      <p:sp>
        <p:nvSpPr>
          <p:cNvPr id="3" name="Content Placeholder 2">
            <a:extLst>
              <a:ext uri="{FF2B5EF4-FFF2-40B4-BE49-F238E27FC236}">
                <a16:creationId xmlns:a16="http://schemas.microsoft.com/office/drawing/2014/main" id="{EA54AD00-6C5C-1E44-A094-0FD0A1F5215F}"/>
              </a:ext>
            </a:extLst>
          </p:cNvPr>
          <p:cNvSpPr>
            <a:spLocks noGrp="1"/>
          </p:cNvSpPr>
          <p:nvPr>
            <p:ph idx="1"/>
          </p:nvPr>
        </p:nvSpPr>
        <p:spPr>
          <a:xfrm>
            <a:off x="-1" y="2568102"/>
            <a:ext cx="12192001" cy="4289898"/>
          </a:xfrm>
        </p:spPr>
        <p:txBody>
          <a:bodyPr>
            <a:normAutofit/>
          </a:bodyPr>
          <a:lstStyle/>
          <a:p>
            <a:r>
              <a:rPr lang="en-US" sz="4000" b="1" dirty="0"/>
              <a:t>"God give us abundantly for the purpose of going out and do His work in the world. God blesses us with abundant gifts to realize that all we have is His, and the Lord expects us to use His gifts to reach out to others! To glorify His name through the blessings we have already received."</a:t>
            </a:r>
          </a:p>
        </p:txBody>
      </p:sp>
    </p:spTree>
    <p:extLst>
      <p:ext uri="{BB962C8B-B14F-4D97-AF65-F5344CB8AC3E}">
        <p14:creationId xmlns:p14="http://schemas.microsoft.com/office/powerpoint/2010/main" val="2644021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B8419-AF78-374C-B2F7-2116870DFCCB}"/>
              </a:ext>
            </a:extLst>
          </p:cNvPr>
          <p:cNvSpPr>
            <a:spLocks noGrp="1"/>
          </p:cNvSpPr>
          <p:nvPr>
            <p:ph type="title"/>
          </p:nvPr>
        </p:nvSpPr>
        <p:spPr>
          <a:xfrm>
            <a:off x="0" y="-1"/>
            <a:ext cx="12192000" cy="2533135"/>
          </a:xfrm>
        </p:spPr>
        <p:txBody>
          <a:bodyPr>
            <a:normAutofit/>
          </a:bodyPr>
          <a:lstStyle/>
          <a:p>
            <a:r>
              <a:rPr lang="en-US" sz="6000" b="1" dirty="0">
                <a:solidFill>
                  <a:srgbClr val="002060"/>
                </a:solidFill>
              </a:rPr>
              <a:t>LOOK BACK ON YOUR LIFE</a:t>
            </a:r>
            <a:br>
              <a:rPr lang="en-US" sz="6000" b="1" dirty="0">
                <a:solidFill>
                  <a:srgbClr val="002060"/>
                </a:solidFill>
              </a:rPr>
            </a:br>
            <a:r>
              <a:rPr lang="zh-Hans" altLang="en-US" sz="6000" b="1" dirty="0">
                <a:solidFill>
                  <a:srgbClr val="002060"/>
                </a:solidFill>
              </a:rPr>
              <a:t>回想到我以前的生命</a:t>
            </a:r>
            <a:endParaRPr lang="en-US" sz="6000" b="1" dirty="0">
              <a:solidFill>
                <a:srgbClr val="002060"/>
              </a:solidFill>
            </a:endParaRPr>
          </a:p>
        </p:txBody>
      </p:sp>
      <p:sp>
        <p:nvSpPr>
          <p:cNvPr id="3" name="Content Placeholder 2">
            <a:extLst>
              <a:ext uri="{FF2B5EF4-FFF2-40B4-BE49-F238E27FC236}">
                <a16:creationId xmlns:a16="http://schemas.microsoft.com/office/drawing/2014/main" id="{7FDA8309-D8BD-8942-A4AA-D43BE51E4DE1}"/>
              </a:ext>
            </a:extLst>
          </p:cNvPr>
          <p:cNvSpPr>
            <a:spLocks noGrp="1"/>
          </p:cNvSpPr>
          <p:nvPr>
            <p:ph idx="1"/>
          </p:nvPr>
        </p:nvSpPr>
        <p:spPr>
          <a:xfrm>
            <a:off x="0" y="2533134"/>
            <a:ext cx="12192000" cy="4090088"/>
          </a:xfrm>
        </p:spPr>
        <p:txBody>
          <a:bodyPr>
            <a:noAutofit/>
          </a:bodyPr>
          <a:lstStyle/>
          <a:p>
            <a:r>
              <a:rPr lang="en-US" sz="4000" b="1" dirty="0">
                <a:solidFill>
                  <a:srgbClr val="002060"/>
                </a:solidFill>
              </a:rPr>
              <a:t>WAS MY LIFE WORTH IT</a:t>
            </a:r>
            <a:r>
              <a:rPr lang="zh-Hans" altLang="en-US" sz="4000" b="1" dirty="0">
                <a:solidFill>
                  <a:srgbClr val="002060"/>
                </a:solidFill>
              </a:rPr>
              <a:t>我的生命如何</a:t>
            </a:r>
            <a:r>
              <a:rPr lang="en-US" sz="4000" b="1" dirty="0">
                <a:solidFill>
                  <a:srgbClr val="002060"/>
                </a:solidFill>
              </a:rPr>
              <a:t>?</a:t>
            </a:r>
          </a:p>
          <a:p>
            <a:r>
              <a:rPr lang="en-US" sz="4000" b="1" dirty="0">
                <a:solidFill>
                  <a:srgbClr val="002060"/>
                </a:solidFill>
              </a:rPr>
              <a:t>WHAT MEMORIES DO I HAVE</a:t>
            </a:r>
            <a:r>
              <a:rPr lang="zh-Hans" altLang="en-US" sz="4000" b="1" dirty="0">
                <a:solidFill>
                  <a:srgbClr val="002060"/>
                </a:solidFill>
              </a:rPr>
              <a:t>好记忆吗</a:t>
            </a:r>
            <a:r>
              <a:rPr lang="en-US" sz="4000" b="1" dirty="0">
                <a:solidFill>
                  <a:srgbClr val="002060"/>
                </a:solidFill>
              </a:rPr>
              <a:t>?</a:t>
            </a:r>
          </a:p>
          <a:p>
            <a:r>
              <a:rPr lang="en-US" sz="4000" b="1" dirty="0">
                <a:solidFill>
                  <a:srgbClr val="002060"/>
                </a:solidFill>
              </a:rPr>
              <a:t>WHAT DO I GAIN OR LOST IN MY LIFE</a:t>
            </a:r>
            <a:r>
              <a:rPr lang="zh-Hans" altLang="en-US" sz="4000" b="1" dirty="0">
                <a:solidFill>
                  <a:srgbClr val="002060"/>
                </a:solidFill>
              </a:rPr>
              <a:t>我得到什么，失去什么</a:t>
            </a:r>
            <a:r>
              <a:rPr lang="en-US" sz="4000" b="1" dirty="0">
                <a:solidFill>
                  <a:srgbClr val="002060"/>
                </a:solidFill>
              </a:rPr>
              <a:t>?</a:t>
            </a:r>
          </a:p>
          <a:p>
            <a:r>
              <a:rPr lang="en-US" sz="4000" b="1" dirty="0">
                <a:solidFill>
                  <a:srgbClr val="002060"/>
                </a:solidFill>
              </a:rPr>
              <a:t>WAS GIVING AN IMPORTANT PART OF MY LIFE</a:t>
            </a:r>
            <a:r>
              <a:rPr lang="zh-Hans" altLang="en-US" sz="4000" b="1" dirty="0">
                <a:solidFill>
                  <a:srgbClr val="002060"/>
                </a:solidFill>
              </a:rPr>
              <a:t>我有施舍吗</a:t>
            </a:r>
            <a:r>
              <a:rPr lang="en-US" sz="4000" b="1" dirty="0">
                <a:solidFill>
                  <a:srgbClr val="002060"/>
                </a:solidFill>
              </a:rPr>
              <a:t>?</a:t>
            </a:r>
          </a:p>
        </p:txBody>
      </p:sp>
    </p:spTree>
    <p:extLst>
      <p:ext uri="{BB962C8B-B14F-4D97-AF65-F5344CB8AC3E}">
        <p14:creationId xmlns:p14="http://schemas.microsoft.com/office/powerpoint/2010/main" val="427329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linds(horizontal)">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{9688A936-3AD5-624B-B07E-904176681DE6}tf10001120</Template>
  <TotalTime>1716</TotalTime>
  <Words>672</Words>
  <Application>Microsoft Office PowerPoint</Application>
  <PresentationFormat>Widescreen</PresentationFormat>
  <Paragraphs>33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华文中宋</vt:lpstr>
      <vt:lpstr>Arial</vt:lpstr>
      <vt:lpstr>Gill Sans MT</vt:lpstr>
      <vt:lpstr>Parcel</vt:lpstr>
      <vt:lpstr>DEFINITION OF SUCCESS? 成功的定义？</vt:lpstr>
      <vt:lpstr>Are you successful? 你成功吗？</vt:lpstr>
      <vt:lpstr>WHAT THE BIBLE SAY ? 圣经对成功的解释</vt:lpstr>
      <vt:lpstr>WHAT THE BIBLE SAY ? 圣经对成功的解释</vt:lpstr>
      <vt:lpstr>WHAT THE BIBLE SAY ? 圣经对成功的解释</vt:lpstr>
      <vt:lpstr>WHAT THE BIBLE SAY ? 圣经对成功的解释</vt:lpstr>
      <vt:lpstr> The rich fool 财主 luke路加福音 12:16-20  </vt:lpstr>
      <vt:lpstr>Dr. Tony campolo's story 一位社会学基督徒教授的故事</vt:lpstr>
      <vt:lpstr>LOOK BACK ON YOUR LIFE 回想到我以前的生命</vt:lpstr>
      <vt:lpstr>Bible definition of success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OF SUCCESS? 成功的定义？</dc:title>
  <dc:creator>Jane Pan</dc:creator>
  <cp:lastModifiedBy>Ivan</cp:lastModifiedBy>
  <cp:revision>20</cp:revision>
  <dcterms:created xsi:type="dcterms:W3CDTF">2018-05-16T15:35:05Z</dcterms:created>
  <dcterms:modified xsi:type="dcterms:W3CDTF">2018-05-27T19:54:35Z</dcterms:modified>
</cp:coreProperties>
</file>