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42"/>
  </p:notesMasterIdLst>
  <p:sldIdLst>
    <p:sldId id="309" r:id="rId5"/>
    <p:sldId id="281" r:id="rId6"/>
    <p:sldId id="282" r:id="rId7"/>
    <p:sldId id="283" r:id="rId8"/>
    <p:sldId id="284" r:id="rId9"/>
    <p:sldId id="285" r:id="rId10"/>
    <p:sldId id="261" r:id="rId11"/>
    <p:sldId id="291" r:id="rId12"/>
    <p:sldId id="292" r:id="rId13"/>
    <p:sldId id="289" r:id="rId14"/>
    <p:sldId id="290" r:id="rId15"/>
    <p:sldId id="313" r:id="rId16"/>
    <p:sldId id="311" r:id="rId17"/>
    <p:sldId id="312" r:id="rId18"/>
    <p:sldId id="294" r:id="rId19"/>
    <p:sldId id="293" r:id="rId20"/>
    <p:sldId id="276" r:id="rId21"/>
    <p:sldId id="288" r:id="rId22"/>
    <p:sldId id="265" r:id="rId23"/>
    <p:sldId id="266" r:id="rId24"/>
    <p:sldId id="267" r:id="rId25"/>
    <p:sldId id="269" r:id="rId26"/>
    <p:sldId id="268" r:id="rId27"/>
    <p:sldId id="271" r:id="rId28"/>
    <p:sldId id="273" r:id="rId29"/>
    <p:sldId id="274" r:id="rId30"/>
    <p:sldId id="256" r:id="rId31"/>
    <p:sldId id="295" r:id="rId32"/>
    <p:sldId id="296" r:id="rId33"/>
    <p:sldId id="302" r:id="rId34"/>
    <p:sldId id="303" r:id="rId35"/>
    <p:sldId id="304" r:id="rId36"/>
    <p:sldId id="305" r:id="rId37"/>
    <p:sldId id="300" r:id="rId38"/>
    <p:sldId id="301" r:id="rId39"/>
    <p:sldId id="306" r:id="rId40"/>
    <p:sldId id="28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41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6DD00-1837-4291-B4AA-D61E93DC4B4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830D7-F021-4E5F-A944-824E9404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1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0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47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386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51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79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90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28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7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53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979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287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29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宋体"/>
              <a:cs typeface="+mn-cs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60813-28D0-4D3D-8F5A-4B866BC16D2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495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41BF-1EAE-4090-954C-31B2EA2E73F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357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1ACB-6B90-43A3-8CA3-B01923EA66A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364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C13C1-25A9-4C68-8241-C5756383E1D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71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E12A9-9908-406C-B9C1-B0AA772217E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651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714DB-8C96-466B-B10C-78B0055AE132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65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81959-472E-4A0D-BE23-B761C777CE3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34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20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E287-BFA4-4A3D-B4C5-E1221602DC1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559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220F2-54DE-441F-A698-A5EF424A6CD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67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8CAD-73B4-40EA-8435-33B948E44ECB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588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0F1D7-C335-4B35-9C13-9CCBD27B98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31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24BA5-6B6D-4036-B059-B4494147173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781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1FD26-5BD8-42A6-AC32-AD40578E640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61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87482-70C5-4C98-9A3A-728C21A6163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318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2E9A1-AA2D-4DC2-B028-63F31BC5832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000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70584-40B8-4F9D-8EB4-CD5246B2ADD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191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D05B7-AA50-47CB-807E-63FC2569FA0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67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10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E9E30-C1DD-47CD-BDF3-1123B3B75EF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7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EEC13-CE87-4529-B387-36056A1BD72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246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E4D-FC27-4578-A4AD-8984AA90808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76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E7331-C1FF-4848-B5ED-8CC4CCCEA9F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733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C2644-A9B6-4BEF-B721-77514E9A209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29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2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7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4443-07E2-401A-B204-41215DF2989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5860-7358-4735-8113-DFEB50DC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4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BEEC-A986-4D0E-9976-C7EA27F4E1B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C1BC4-FBE6-44C4-B7C1-099267F4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85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50A66A-1A6F-48C8-9B72-F9DA3CD6424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0574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7D34F-FE4C-47E6-BCD2-ACB0CABF436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19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020" y="1178593"/>
            <a:ext cx="50173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文鼎大FB" panose="020B0609010101010101" pitchFamily="49" charset="-122"/>
                <a:ea typeface="文鼎大FB" panose="020B0609010101010101" pitchFamily="49" charset="-122"/>
                <a:cs typeface="+mn-cs"/>
              </a:rPr>
              <a:t>不可丢弃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文鼎大FB" panose="020B0609010101010101" pitchFamily="49" charset="-122"/>
              <a:ea typeface="文鼎大FB" panose="020B060901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文鼎大FB" panose="020B0609010101010101" pitchFamily="49" charset="-122"/>
                <a:ea typeface="文鼎大FB" panose="020B0609010101010101" pitchFamily="49" charset="-122"/>
                <a:cs typeface="+mn-cs"/>
              </a:rPr>
              <a:t>	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文鼎大FB" panose="020B0609010101010101" pitchFamily="49" charset="-122"/>
                <a:ea typeface="文鼎大FB" panose="020B0609010101010101" pitchFamily="49" charset="-122"/>
                <a:cs typeface="+mn-cs"/>
              </a:rPr>
              <a:t> 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文鼎大FB" panose="020B0609010101010101" pitchFamily="49" charset="-122"/>
                <a:ea typeface="文鼎大FB" panose="020B0609010101010101" pitchFamily="49" charset="-122"/>
                <a:cs typeface="+mn-cs"/>
              </a:rPr>
              <a:t>勇敢的心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文鼎大FB" panose="020B0609010101010101" pitchFamily="49" charset="-122"/>
              <a:ea typeface="文鼎大FB" panose="020B0609010101010101" pitchFamily="49" charset="-122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82886" y="3735966"/>
            <a:ext cx="5185954" cy="2281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ctr" rotWithShape="0">
                    <a:prstClr val="black"/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彭召羊牧师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ctr" rotWithShape="0">
                  <a:prstClr val="black"/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ctr" rotWithShape="0">
                    <a:prstClr val="black"/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中华浸信会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ctr" rotWithShape="0">
                  <a:prstClr val="black"/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ctr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華康隸書體" pitchFamily="49" charset="-120"/>
                <a:cs typeface="+mj-cs"/>
              </a:rPr>
              <a:t>2018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ctr" rotWithShape="0">
                    <a:prstClr val="black"/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-</a:t>
            </a:r>
            <a:r>
              <a:rPr lang="en-US" altLang="zh-CN" sz="4000" b="1" dirty="0">
                <a:solidFill>
                  <a:prstClr val="white"/>
                </a:solidFill>
                <a:effectLst>
                  <a:outerShdw dist="38100" dir="2700000" algn="ctr" rotWithShape="0">
                    <a:prstClr val="black"/>
                  </a:outerShdw>
                </a:effectLst>
                <a:latin typeface="Calibri Light" panose="020F0302020204030204"/>
                <a:ea typeface="華康隸書體" pitchFamily="49" charset="-120"/>
              </a:rPr>
              <a:t>5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ctr" rotWithShape="0">
                    <a:prstClr val="black"/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-</a:t>
            </a:r>
            <a:r>
              <a:rPr lang="en-US" altLang="zh-CN" sz="4000" b="1" dirty="0">
                <a:solidFill>
                  <a:prstClr val="white"/>
                </a:solidFill>
                <a:effectLst>
                  <a:outerShdw dist="38100" dir="2700000" algn="ctr" rotWithShape="0">
                    <a:prstClr val="black"/>
                  </a:outerShdw>
                </a:effectLst>
                <a:latin typeface="Calibri Light" panose="020F0302020204030204"/>
                <a:ea typeface="華康隸書體" pitchFamily="49" charset="-120"/>
              </a:rPr>
              <a:t>6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ctr" rotWithShape="0">
                  <a:prstClr val="black"/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093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68" y="-304800"/>
            <a:ext cx="13384107" cy="75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746" y="455329"/>
            <a:ext cx="10558203" cy="59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709" y="-1635049"/>
            <a:ext cx="17049474" cy="95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68" y="-704640"/>
            <a:ext cx="5694045" cy="76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3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31" y="-704640"/>
            <a:ext cx="5589119" cy="76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2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381000"/>
            <a:ext cx="9421091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9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36" y="0"/>
            <a:ext cx="4246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9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2" y="1"/>
            <a:ext cx="10248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8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43" y="-417105"/>
            <a:ext cx="4893554" cy="73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299" y="-326996"/>
            <a:ext cx="11395866" cy="75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2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599" y="-1"/>
            <a:ext cx="11785600" cy="8839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4848" y="270724"/>
            <a:ext cx="7537272" cy="857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>
                <a:latin typeface="文鼎大FB" panose="020B0609010101010101" pitchFamily="49" charset="-122"/>
                <a:ea typeface="文鼎大FB" panose="020B0609010101010101" pitchFamily="49" charset="-122"/>
              </a:rPr>
              <a:t>《</a:t>
            </a:r>
            <a:r>
              <a:rPr lang="zh-CN" altLang="en-US" sz="5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希伯来书</a:t>
            </a:r>
            <a:r>
              <a:rPr lang="en-US" altLang="zh-CN" sz="5000" dirty="0">
                <a:latin typeface="文鼎大FB" panose="020B0609010101010101" pitchFamily="49" charset="-122"/>
                <a:ea typeface="文鼎大FB" panose="020B0609010101010101" pitchFamily="49" charset="-122"/>
              </a:rPr>
              <a:t>》</a:t>
            </a:r>
            <a:r>
              <a:rPr lang="en-US" altLang="zh-CN" sz="5000" dirty="0">
                <a:latin typeface="华文行楷" panose="02010800040101010101" pitchFamily="2" charset="-122"/>
                <a:ea typeface="华文行楷" panose="02010800040101010101" pitchFamily="2" charset="-122"/>
              </a:rPr>
              <a:t>10:35-39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0462" y="1200367"/>
            <a:ext cx="6890657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35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所以你们不可丢弃勇敢的心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;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存这样的心必得大赏赐。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36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你们必须忍耐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,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使你们行完了神的旨意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,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就可以得着所应许的。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37“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因为还有一点点时候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,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那要来的就来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,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并不迟延。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38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只是义人必因信得生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,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他若退后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,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我心里就不喜欢他。” 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39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我们却不是退后入沉沦的那等人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,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乃是有信心以致灵魂得救的人。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7165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rst they cam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56987"/>
            <a:ext cx="4448174" cy="34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1305" y="348734"/>
            <a:ext cx="655416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THEY CAME FIRST……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00" y="1343442"/>
            <a:ext cx="48133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THEY CAME FIRST for the Communists,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 I didn't speak up 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because I was not a Communist.</a:t>
            </a:r>
          </a:p>
          <a:p>
            <a:endParaRPr lang="en-US" sz="12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THEN THEY CAME for the Jews, 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 I didn't speak up 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because I was not a Jew.</a:t>
            </a:r>
          </a:p>
          <a:p>
            <a:endParaRPr lang="en-US" sz="12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THEN THEY CAME for the trade unionists,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 I didn't speak up 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because I was not a trade unionist.</a:t>
            </a:r>
          </a:p>
          <a:p>
            <a:endParaRPr lang="en-US" sz="12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THEN THEY CAME for the Catholics,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 I didn't speak up 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because I was a Protestant.</a:t>
            </a:r>
          </a:p>
          <a:p>
            <a:endParaRPr lang="en-US" sz="12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THEN THEY CAME for me, 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 by that time 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 one was left to speak up.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9804" y="4984234"/>
            <a:ext cx="47865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Martin </a:t>
            </a:r>
            <a:r>
              <a:rPr lang="en-US" sz="2400" b="1" dirty="0" err="1"/>
              <a:t>Niemöller</a:t>
            </a:r>
            <a:r>
              <a:rPr lang="en-US" sz="2400" b="1" dirty="0"/>
              <a:t>, Lutheran Pastor</a:t>
            </a:r>
          </a:p>
          <a:p>
            <a:r>
              <a:rPr lang="en-US" sz="2000" b="1" dirty="0"/>
              <a:t>Began in support for “Christian” reasons </a:t>
            </a:r>
          </a:p>
          <a:p>
            <a:r>
              <a:rPr lang="en-US" sz="2000" b="1" dirty="0"/>
              <a:t>of Hitler’s Nazi regime, later imprisoned at concentration camps (1938-1945) by Nazi.</a:t>
            </a:r>
          </a:p>
        </p:txBody>
      </p:sp>
    </p:spTree>
    <p:extLst>
      <p:ext uri="{BB962C8B-B14F-4D97-AF65-F5344CB8AC3E}">
        <p14:creationId xmlns:p14="http://schemas.microsoft.com/office/powerpoint/2010/main" val="3042968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rst they cam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56987"/>
            <a:ext cx="4448174" cy="34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81005" y="412234"/>
            <a:ext cx="364715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500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起初他们</a:t>
            </a:r>
            <a:r>
              <a:rPr lang="en-US" sz="45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300" y="1381542"/>
            <a:ext cx="39256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起初，他们抓捕共产追随者，</a:t>
            </a:r>
            <a:endParaRPr lang="en-US" altLang="zh-CN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我保持沉默，</a:t>
            </a:r>
            <a:endParaRPr lang="en-US" altLang="zh-CN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因为我不是共产追随者；</a:t>
            </a:r>
          </a:p>
          <a:p>
            <a:endParaRPr lang="en-US" sz="16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接着</a:t>
            </a:r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他们抓捕犹太人，</a:t>
            </a:r>
            <a:endParaRPr lang="en-US" altLang="zh-CN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我保持沉默，</a:t>
            </a:r>
            <a:endParaRPr lang="en-US" altLang="zh-CN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因为我不是犹太人；</a:t>
            </a:r>
            <a:endParaRPr lang="en-US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1600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后来他们抓捕工会成员，</a:t>
            </a:r>
            <a:endParaRPr lang="en-US" altLang="zh-CN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我保持沉默，</a:t>
            </a:r>
            <a:endParaRPr lang="en-US" altLang="zh-CN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因为我不是工会成员；</a:t>
            </a:r>
          </a:p>
          <a:p>
            <a:endParaRPr lang="en-US" sz="1600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后来又</a:t>
            </a:r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他们抓捕天主教徒，</a:t>
            </a:r>
            <a:endParaRPr lang="en-US" altLang="zh-CN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我保持沉默，</a:t>
            </a:r>
            <a:endParaRPr lang="en-US" altLang="zh-CN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因为我是新教徒；</a:t>
            </a:r>
          </a:p>
          <a:p>
            <a:endParaRPr lang="en-US" sz="16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最后，当他们对付我的时候，</a:t>
            </a:r>
            <a:endParaRPr lang="en-US" altLang="zh-CN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</a:t>
            </a:r>
            <a:r>
              <a:rPr lang="zh-CN" altLang="en-US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没有人站出来为我说话了。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6479" y="5009634"/>
            <a:ext cx="4573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尼莫拉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德国神学家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信义宗牧师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曾是纳粹支持者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但因反对纳粹对德国新教教会的控制被关押集中营八年</a:t>
            </a:r>
            <a:r>
              <a:rPr lang="en-US" sz="2000" b="1" dirty="0"/>
              <a:t>(1938-1945), 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死里生还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发表反纳粹的忏悔文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起初他们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532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25399"/>
            <a:ext cx="11108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63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25399"/>
            <a:ext cx="11108750" cy="457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425" y="4578261"/>
            <a:ext cx="8572500" cy="119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回忆南京大屠杀的历史，幸存者提到</a:t>
            </a:r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2000</a:t>
            </a: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多人被</a:t>
            </a:r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个日本兵押着去屠杀。网文悲叹：</a:t>
            </a:r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4300" y="5702211"/>
            <a:ext cx="9525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“我们可能永远不懂</a:t>
            </a:r>
            <a:r>
              <a:rPr lang="en-US" sz="35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35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个日本鬼子就可以押着</a:t>
            </a:r>
            <a:endParaRPr lang="en-US" altLang="zh-CN" sz="3500" b="1" dirty="0">
              <a:solidFill>
                <a:srgbClr val="CC66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35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2000</a:t>
            </a:r>
            <a:r>
              <a:rPr lang="zh-CN" altLang="en-US" sz="35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人去屠杀！</a:t>
            </a:r>
            <a:r>
              <a:rPr lang="en-US" sz="35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2000</a:t>
            </a:r>
            <a:r>
              <a:rPr lang="zh-CN" altLang="en-US" sz="35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人任凭</a:t>
            </a:r>
            <a:r>
              <a:rPr lang="en-US" sz="35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35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个人屠杀</a:t>
            </a:r>
            <a:r>
              <a:rPr lang="en-US" altLang="zh-CN" sz="35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  <a:r>
              <a:rPr lang="zh-CN" altLang="en-US" sz="35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endParaRPr lang="en-US" sz="3000" b="1" dirty="0">
              <a:solidFill>
                <a:srgbClr val="CC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724" y="-3991"/>
            <a:ext cx="9858424" cy="70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37" y="28572"/>
            <a:ext cx="9215443" cy="6143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0594" y="5688449"/>
            <a:ext cx="9234594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n-US" altLang="zh-CN" sz="600" b="1" dirty="0">
              <a:solidFill>
                <a:schemeClr val="bg1"/>
              </a:solidFill>
              <a:latin typeface="Arial Narrow" panose="020B0606020202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3000" b="1" dirty="0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 you guys ready? Let</a:t>
            </a:r>
            <a:r>
              <a:rPr lang="en-US" altLang="zh-CN" sz="3000" b="1" dirty="0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’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 roll!</a:t>
            </a:r>
            <a:r>
              <a:rPr lang="en-US" altLang="zh-CN" sz="3000" b="1" dirty="0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3000" b="1" dirty="0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大家准备好了吗</a:t>
            </a:r>
            <a:r>
              <a:rPr lang="en-US" altLang="zh-CN" sz="3000" b="1" dirty="0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r>
              <a:rPr lang="en-US" altLang="zh-CN" sz="600" b="1" dirty="0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  <a:p>
            <a:r>
              <a:rPr lang="en-US" altLang="zh-CN" sz="3000" b="1" dirty="0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我们上吧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! </a:t>
            </a:r>
            <a:r>
              <a:rPr lang="en-US" altLang="zh-CN" sz="3000" b="1" dirty="0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(9·11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美联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93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航班乘客 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Todd Beamer)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23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000">
            <a:off x="5287736" y="4046219"/>
            <a:ext cx="3730752" cy="219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" y="-3991"/>
            <a:ext cx="5134549" cy="7495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101531" y="1333923"/>
            <a:ext cx="3803841" cy="24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CP\Desktop\WeChat Image_2018042716553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7"/>
          <a:stretch/>
        </p:blipFill>
        <p:spPr bwMode="auto">
          <a:xfrm>
            <a:off x="0" y="1828800"/>
            <a:ext cx="9283700" cy="51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CP\Desktop\WeChat Image_2018042716553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b="72628"/>
          <a:stretch/>
        </p:blipFill>
        <p:spPr bwMode="auto">
          <a:xfrm>
            <a:off x="0" y="1752600"/>
            <a:ext cx="9283700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641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rt - Reconstruction of Persepolis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506621"/>
            <a:ext cx="10210800" cy="573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908300" y="685800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以斯帖的故事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ZWeiBei-S03S" pitchFamily="2" charset="-122"/>
              <a:ea typeface="FZWeiBei-S03S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99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41325" y="1618476"/>
            <a:ext cx="81216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1. </a:t>
            </a: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北国被掳至亚述帝国（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Verdana" pitchFamily="34" charset="0"/>
              </a:rPr>
              <a:t>~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722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  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BC</a:t>
            </a: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）</a:t>
            </a:r>
          </a:p>
        </p:txBody>
      </p:sp>
      <p:sp>
        <p:nvSpPr>
          <p:cNvPr id="72709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5138" y="2304276"/>
            <a:ext cx="693811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2. </a:t>
            </a: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南国被掳至巴比伦帝国</a:t>
            </a:r>
            <a:endParaRPr kumimoji="0" lang="en-US" altLang="zh-CN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	—— </a:t>
            </a: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第一次被掳（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Verdana" pitchFamily="34" charset="0"/>
              </a:rPr>
              <a:t>~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606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  </a:t>
            </a:r>
            <a:r>
              <a:rPr lang="en-US" altLang="zh-CN" sz="3500" dirty="0">
                <a:solidFill>
                  <a:srgbClr val="000000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BC</a:t>
            </a: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）</a:t>
            </a:r>
            <a:endParaRPr kumimoji="0" lang="en-US" altLang="zh-CN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	—— </a:t>
            </a: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第二次被掳（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Verdana" pitchFamily="34" charset="0"/>
              </a:rPr>
              <a:t>~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586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  </a:t>
            </a:r>
            <a:r>
              <a:rPr lang="en-US" altLang="zh-CN" sz="3500" dirty="0">
                <a:solidFill>
                  <a:srgbClr val="000000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BC</a:t>
            </a: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488950" y="4036062"/>
            <a:ext cx="8655050" cy="1282701"/>
            <a:chOff x="278" y="1797"/>
            <a:chExt cx="5452" cy="808"/>
          </a:xfrm>
        </p:grpSpPr>
        <p:sp>
          <p:nvSpPr>
            <p:cNvPr id="72710" name="Text Box 6"/>
            <p:cNvSpPr txBox="1">
              <a:spLocks noChangeArrowheads="1"/>
            </p:cNvSpPr>
            <p:nvPr/>
          </p:nvSpPr>
          <p:spPr bwMode="auto">
            <a:xfrm>
              <a:off x="278" y="1797"/>
              <a:ext cx="5452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3. </a:t>
              </a:r>
              <a:r>
                <a:rPr kumimoji="0" lang="zh-CN" alt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Arial" charset="0"/>
                </a:rPr>
                <a:t>波斯王</a:t>
              </a:r>
              <a:r>
                <a:rPr kumimoji="0" lang="zh-CN" alt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古列</a:t>
              </a:r>
              <a:r>
                <a:rPr kumimoji="0" lang="zh-CN" alt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Arial" charset="0"/>
                </a:rPr>
                <a:t>兴起</a:t>
              </a:r>
              <a:r>
                <a:rPr kumimoji="0" lang="zh-CN" alt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，以色列回归（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Verdana" pitchFamily="34" charset="0"/>
                </a:rPr>
                <a:t>~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Arial" charset="0"/>
                </a:rPr>
                <a:t>536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Arial" charset="0"/>
                </a:rPr>
                <a:t>  </a:t>
              </a:r>
              <a:r>
                <a:rPr lang="en-US" altLang="zh-CN" sz="3500" dirty="0">
                  <a:solidFill>
                    <a:srgbClr val="000000"/>
                  </a:solidFill>
                  <a:latin typeface="Calibri" panose="020F0502020204030204" pitchFamily="34" charset="0"/>
                  <a:ea typeface="华文行楷" panose="02010800040101010101" pitchFamily="2" charset="-122"/>
                  <a:cs typeface="Calibri" panose="020F0502020204030204" pitchFamily="34" charset="0"/>
                </a:rPr>
                <a:t>BC</a:t>
              </a:r>
              <a:r>
                <a:rPr kumimoji="0" lang="zh-CN" alt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）</a:t>
              </a:r>
            </a:p>
          </p:txBody>
        </p:sp>
        <p:grpSp>
          <p:nvGrpSpPr>
            <p:cNvPr id="72719" name="Group 15"/>
            <p:cNvGrpSpPr>
              <a:grpSpLocks/>
            </p:cNvGrpSpPr>
            <p:nvPr/>
          </p:nvGrpSpPr>
          <p:grpSpPr bwMode="auto">
            <a:xfrm>
              <a:off x="594" y="2208"/>
              <a:ext cx="4176" cy="397"/>
              <a:chOff x="594" y="2208"/>
              <a:chExt cx="4176" cy="397"/>
            </a:xfrm>
          </p:grpSpPr>
          <p:sp>
            <p:nvSpPr>
              <p:cNvPr id="72712" name="Text Box 8"/>
              <p:cNvSpPr txBox="1">
                <a:spLocks noChangeArrowheads="1"/>
              </p:cNvSpPr>
              <p:nvPr/>
            </p:nvSpPr>
            <p:spPr bwMode="auto">
              <a:xfrm>
                <a:off x="594" y="2208"/>
                <a:ext cx="4176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所罗巴伯       以斯拉       尼希米 </a:t>
                </a:r>
              </a:p>
            </p:txBody>
          </p:sp>
          <p:sp>
            <p:nvSpPr>
              <p:cNvPr id="72711" name="Line 7"/>
              <p:cNvSpPr>
                <a:spLocks noChangeShapeType="1"/>
              </p:cNvSpPr>
              <p:nvPr/>
            </p:nvSpPr>
            <p:spPr bwMode="auto">
              <a:xfrm>
                <a:off x="1775" y="2400"/>
                <a:ext cx="49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72713" name="Line 9"/>
              <p:cNvSpPr>
                <a:spLocks noChangeShapeType="1"/>
              </p:cNvSpPr>
              <p:nvPr/>
            </p:nvSpPr>
            <p:spPr bwMode="auto">
              <a:xfrm>
                <a:off x="3138" y="2400"/>
                <a:ext cx="49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57200" y="5297418"/>
            <a:ext cx="898194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4. </a:t>
            </a: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以斯帖拯救散居</a:t>
            </a: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波斯的犹太人（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Verdana" pitchFamily="34" charset="0"/>
              </a:rPr>
              <a:t>~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486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  </a:t>
            </a:r>
            <a:r>
              <a:rPr lang="en-US" altLang="zh-CN" sz="3500" dirty="0">
                <a:solidFill>
                  <a:srgbClr val="000000"/>
                </a:solidFill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BC</a:t>
            </a: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）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4800" y="723930"/>
            <a:ext cx="812165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		 </a:t>
            </a: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 charset="0"/>
              </a:rPr>
              <a:t>以色列被掳历史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850198" y="4978085"/>
            <a:ext cx="792163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>
              <a:ln w="76200">
                <a:solidFill>
                  <a:srgbClr val="000000"/>
                </a:solidFill>
              </a:ln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983798" y="4993325"/>
            <a:ext cx="792163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>
              <a:ln w="76200">
                <a:solidFill>
                  <a:srgbClr val="000000"/>
                </a:solidFill>
              </a:ln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61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 autoUpdateAnimBg="0"/>
      <p:bldP spid="72715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599" y="-1"/>
            <a:ext cx="11785600" cy="8839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7728" y="270724"/>
            <a:ext cx="7537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>
                <a:latin typeface="文鼎大FB" panose="020B0609010101010101" pitchFamily="49" charset="-122"/>
                <a:ea typeface="文鼎大FB" panose="020B0609010101010101" pitchFamily="49" charset="-122"/>
              </a:rPr>
              <a:t>《</a:t>
            </a:r>
            <a:r>
              <a:rPr lang="zh-CN" altLang="en-US" sz="5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希伯来书</a:t>
            </a:r>
            <a:r>
              <a:rPr lang="en-US" altLang="zh-CN" sz="5000" dirty="0">
                <a:latin typeface="文鼎大FB" panose="020B0609010101010101" pitchFamily="49" charset="-122"/>
                <a:ea typeface="文鼎大FB" panose="020B0609010101010101" pitchFamily="49" charset="-122"/>
              </a:rPr>
              <a:t>》</a:t>
            </a:r>
            <a:r>
              <a:rPr lang="en-US" altLang="zh-CN" sz="4500" dirty="0">
                <a:latin typeface="华文行楷" panose="02010800040101010101" pitchFamily="2" charset="-122"/>
                <a:ea typeface="华文行楷" panose="02010800040101010101" pitchFamily="2" charset="-122"/>
              </a:rPr>
              <a:t>3:6,</a:t>
            </a:r>
            <a:r>
              <a:rPr lang="en-US" altLang="zh-CN" sz="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4500" dirty="0">
                <a:latin typeface="华文行楷" panose="02010800040101010101" pitchFamily="2" charset="-122"/>
                <a:ea typeface="华文行楷" panose="02010800040101010101" pitchFamily="2" charset="-122"/>
              </a:rPr>
              <a:t>4:16,</a:t>
            </a:r>
            <a:r>
              <a:rPr lang="en-US" altLang="zh-CN" sz="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4500" dirty="0">
                <a:latin typeface="华文行楷" panose="02010800040101010101" pitchFamily="2" charset="-122"/>
                <a:ea typeface="华文行楷" panose="02010800040101010101" pitchFamily="2" charset="-122"/>
              </a:rPr>
              <a:t>10:19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0462" y="1200367"/>
            <a:ext cx="6890657" cy="101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3:6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但基督为儿子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,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治理神的家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;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我们若将可夸的盼望和胆量坚持到底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,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便是他的家了。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12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4:16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所以我们只管坦然无惧地来到施恩的宝座前，为要得怜恤，蒙恩惠，作随时的帮助。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12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10:19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弟兄们</a:t>
            </a:r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,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我们既因耶稣的血得以坦然进入至圣所。</a:t>
            </a:r>
          </a:p>
          <a:p>
            <a:pPr algn="just"/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54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9600" y="839212"/>
            <a:ext cx="8064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末底改托人回复以斯帖说，你莫想在王宫里强过一切犹大人，得免这祸；此时你若闭口不言，犹大人必从别处得解脱，蒙拯救，你和你父家，必致灭亡；焉知你得了王后的位分，不是为现今的机会吗？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以斯帖记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4:13-14)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667000" y="4267200"/>
          <a:ext cx="4038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MP 图象" r:id="rId3" imgW="2723810" imgH="1952898" progId="PBrush">
                  <p:embed/>
                </p:oleObj>
              </mc:Choice>
              <mc:Fallback>
                <p:oleObj name="BMP 图象" r:id="rId3" imgW="2723810" imgH="1952898" progId="PBrush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4038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6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9600" y="839212"/>
            <a:ext cx="8064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末底改托人回复以斯帖说，你莫想在王宫里强过一切犹大人，得免这祸；此时你若闭口不言，犹大人必从别处得解脱，蒙拯救，你和你父家，必致灭亡；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焉知你得了王后的位分，不是为现今的机会吗？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以斯帖记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4:13-14)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667000" y="4267200"/>
          <a:ext cx="4038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MP 图象" r:id="rId3" imgW="2723810" imgH="1952898" progId="PBrush">
                  <p:embed/>
                </p:oleObj>
              </mc:Choice>
              <mc:Fallback>
                <p:oleObj name="BMP 图象" r:id="rId3" imgW="2723810" imgH="1952898" progId="PBrush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4038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083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1219200"/>
            <a:ext cx="8064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以斯帖就吩咐人回报末底改说，你当去招聚书珊城所有的犹大人，为我禁食三昼三夜，不吃不喝；我和我的宫女，也要这样禁食；然后我违例进去见王；我若死就死吧。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以斯帖记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4:16)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667000" y="4267200"/>
          <a:ext cx="4038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MP 图象" r:id="rId3" imgW="2723810" imgH="1952898" progId="PBrush">
                  <p:embed/>
                </p:oleObj>
              </mc:Choice>
              <mc:Fallback>
                <p:oleObj name="BMP 图象" r:id="rId3" imgW="2723810" imgH="1952898" progId="PBrush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4038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0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1219200"/>
            <a:ext cx="8064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以斯帖就吩咐人回报末底改说，你当去招聚书珊城所有的犹大人，为我禁食三昼三夜，不吃不喝；我和我的宫女，也要这样禁食；然后我违例进去见王；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我若死就死吧。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以斯帖记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WeiBei-S03S" pitchFamily="2" charset="-122"/>
                <a:ea typeface="FZWeiBei-S03S" pitchFamily="2" charset="-122"/>
                <a:cs typeface="+mn-cs"/>
              </a:rPr>
              <a:t>4:16)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667000" y="4267200"/>
          <a:ext cx="4038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BMP 图象" r:id="rId3" imgW="2723810" imgH="1952898" progId="PBrush">
                  <p:embed/>
                </p:oleObj>
              </mc:Choice>
              <mc:Fallback>
                <p:oleObj name="BMP 图象" r:id="rId3" imgW="2723810" imgH="1952898" progId="PBrush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4038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698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854" y="396875"/>
            <a:ext cx="8329145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09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www3.telus.net/public/kstam/tw/images/pur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4" y="396875"/>
            <a:ext cx="8329146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34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76400" y="1387257"/>
            <a:ext cx="806450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以斯帖</a:t>
            </a:r>
            <a:r>
              <a:rPr lang="zh-CN" altLang="en-US" sz="45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给我们的</a:t>
            </a: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功课：</a:t>
            </a:r>
            <a:endParaRPr kumimoji="0" lang="en-US" altLang="zh-CN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恒切的祷告</a:t>
            </a:r>
            <a:endParaRPr kumimoji="0" lang="en-US" altLang="zh-CN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敢死的心志</a:t>
            </a:r>
            <a:endParaRPr kumimoji="0" lang="en-US" altLang="zh-CN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1828800" marR="0" lvl="3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诸般的智慧</a:t>
            </a:r>
            <a:endParaRPr kumimoji="0" lang="en-US" altLang="zh-CN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ZWeiBei-S03S" pitchFamily="2" charset="-122"/>
              <a:ea typeface="FZWeiBei-S03S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599" y="-1"/>
            <a:ext cx="11785600" cy="8839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7728" y="423124"/>
            <a:ext cx="7537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如何不丢弃勇敢的心</a:t>
            </a:r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</a:rPr>
              <a:t>？</a:t>
            </a:r>
            <a:endParaRPr lang="en-US" altLang="zh-CN" sz="4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7662" y="1322287"/>
            <a:ext cx="6890657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从祷告中支取力量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12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在难处中操练信心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CN" sz="12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从神话语得到智慧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CN" sz="12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在基督里身量增成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7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599" y="-1"/>
            <a:ext cx="11785600" cy="8839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7728" y="270724"/>
            <a:ext cx="7537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>
                <a:latin typeface="文鼎大FB" panose="020B0609010101010101" pitchFamily="49" charset="-122"/>
                <a:ea typeface="文鼎大FB" panose="020B0609010101010101" pitchFamily="49" charset="-122"/>
              </a:rPr>
              <a:t>《</a:t>
            </a:r>
            <a:r>
              <a:rPr lang="zh-CN" altLang="en-US" sz="5000" dirty="0">
                <a:latin typeface="文鼎大FB" panose="020B0609010101010101" pitchFamily="49" charset="-122"/>
                <a:ea typeface="文鼎大FB" panose="020B0609010101010101" pitchFamily="49" charset="-122"/>
              </a:rPr>
              <a:t>提摩太后书</a:t>
            </a:r>
            <a:r>
              <a:rPr lang="en-US" altLang="zh-CN" sz="5000" dirty="0">
                <a:latin typeface="文鼎大FB" panose="020B0609010101010101" pitchFamily="49" charset="-122"/>
                <a:ea typeface="文鼎大FB" panose="020B0609010101010101" pitchFamily="49" charset="-122"/>
              </a:rPr>
              <a:t>》</a:t>
            </a:r>
            <a:r>
              <a:rPr lang="en-US" altLang="zh-CN" sz="4500" dirty="0">
                <a:latin typeface="华文行楷" panose="02010800040101010101" pitchFamily="2" charset="-122"/>
                <a:ea typeface="华文行楷" panose="02010800040101010101" pitchFamily="2" charset="-122"/>
              </a:rPr>
              <a:t>1:6-7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0462" y="1200367"/>
            <a:ext cx="6890657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6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为此我提醒你，使你将神藉我按手</a:t>
            </a:r>
          </a:p>
          <a:p>
            <a:pPr algn="just"/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  所给你的恩赐再如火挑旺起来。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12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7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因为神赐给我们，不是胆怯的心，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  乃是刚强、仁爱、谨守的心。</a:t>
            </a:r>
          </a:p>
          <a:p>
            <a:pPr algn="just"/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103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599" y="-1"/>
            <a:ext cx="11785600" cy="8839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7728" y="423124"/>
            <a:ext cx="7537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希伯来信徒为何失去勇敢的心</a:t>
            </a:r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</a:rPr>
              <a:t>？</a:t>
            </a:r>
            <a:endParaRPr lang="en-US" altLang="zh-CN" sz="4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0462" y="1200367"/>
            <a:ext cx="6890657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外部环境的逼迫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12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内在生命的软弱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lvl="2" algn="just"/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—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容易被罪缠累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lvl="2" algn="just"/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—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不能持守圣洁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12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真理根基的动摇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	—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不能辨别异端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lvl="2" algn="just"/>
            <a:r>
              <a:rPr lang="en-US" altLang="zh-CN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— </a:t>
            </a: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还不能吃干粮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042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599" y="-1"/>
            <a:ext cx="11785600" cy="8839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7728" y="423124"/>
            <a:ext cx="7537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文鼎大FB" panose="020B0609010101010101" pitchFamily="49" charset="-122"/>
                <a:ea typeface="文鼎大FB" panose="020B0609010101010101" pitchFamily="49" charset="-122"/>
              </a:rPr>
              <a:t>如何不丢弃勇敢的心</a:t>
            </a:r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</a:rPr>
              <a:t>？</a:t>
            </a:r>
            <a:endParaRPr lang="en-US" altLang="zh-CN" sz="4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7662" y="1322287"/>
            <a:ext cx="689065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3000" dirty="0">
                <a:latin typeface="文鼎大FB" panose="020B0609010101010101" pitchFamily="49" charset="-122"/>
                <a:ea typeface="文鼎大FB" panose="020B0609010101010101" pitchFamily="49" charset="-122"/>
              </a:rPr>
              <a:t>从祷告中支取力量</a:t>
            </a:r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12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pPr algn="just"/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altLang="zh-CN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zh-CN" altLang="en-US" sz="300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  <a:p>
            <a:endParaRPr lang="en-US" sz="6000" i="0" dirty="0">
              <a:latin typeface="文鼎大FB" panose="020B0609010101010101" pitchFamily="49" charset="-122"/>
              <a:ea typeface="文鼎大FB" panose="020B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96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198120"/>
            <a:ext cx="6339840" cy="86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70" y="0"/>
            <a:ext cx="4443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79" y="0"/>
            <a:ext cx="507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1590</TotalTime>
  <Words>1358</Words>
  <Application>Microsoft Office PowerPoint</Application>
  <PresentationFormat>On-screen Show (4:3)</PresentationFormat>
  <Paragraphs>163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7" baseType="lpstr">
      <vt:lpstr>FZWeiBei-S03S</vt:lpstr>
      <vt:lpstr>华文行楷</vt:lpstr>
      <vt:lpstr>華康隸書體</vt:lpstr>
      <vt:lpstr>楷体</vt:lpstr>
      <vt:lpstr>宋体</vt:lpstr>
      <vt:lpstr>微软雅黑</vt:lpstr>
      <vt:lpstr>文鼎大FB</vt:lpstr>
      <vt:lpstr>Arial</vt:lpstr>
      <vt:lpstr>Arial Narrow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1_Office Theme</vt:lpstr>
      <vt:lpstr>Ocean</vt:lpstr>
      <vt:lpstr>Default Design</vt:lpstr>
      <vt:lpstr>BMP 图象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chaoyang peng</dc:creator>
  <cp:lastModifiedBy>Ivan</cp:lastModifiedBy>
  <cp:revision>55</cp:revision>
  <dcterms:created xsi:type="dcterms:W3CDTF">2018-04-27T21:33:15Z</dcterms:created>
  <dcterms:modified xsi:type="dcterms:W3CDTF">2018-05-09T18:13:48Z</dcterms:modified>
</cp:coreProperties>
</file>