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66" r:id="rId5"/>
    <p:sldId id="259" r:id="rId6"/>
    <p:sldId id="260" r:id="rId7"/>
    <p:sldId id="261" r:id="rId8"/>
    <p:sldId id="262" r:id="rId9"/>
    <p:sldId id="263" r:id="rId10"/>
    <p:sldId id="264" r:id="rId11"/>
    <p:sldId id="267"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674"/>
  </p:normalViewPr>
  <p:slideViewPr>
    <p:cSldViewPr snapToGrid="0" snapToObjects="1">
      <p:cViewPr varScale="1">
        <p:scale>
          <a:sx n="104" d="100"/>
          <a:sy n="104" d="100"/>
        </p:scale>
        <p:origin x="232" y="7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4/18/18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4/18/18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4/18/18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4/18/18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4/18/18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4/18/18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4/18/18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4/18/18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4/18/18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4/18/18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4/18/18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4/18/18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4/18/18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4/18/18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4/18/18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4/18/18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4/18/18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4/18/18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successories.com/iquote/author/1579/paul-harvey-quotes/1" TargetMode="External"/><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3EA881-9980-1844-81F6-FA0B02627850}"/>
              </a:ext>
            </a:extLst>
          </p:cNvPr>
          <p:cNvSpPr>
            <a:spLocks noGrp="1"/>
          </p:cNvSpPr>
          <p:nvPr>
            <p:ph type="ctrTitle"/>
          </p:nvPr>
        </p:nvSpPr>
        <p:spPr>
          <a:xfrm>
            <a:off x="0" y="0"/>
            <a:ext cx="12192000" cy="4106779"/>
          </a:xfrm>
        </p:spPr>
        <p:txBody>
          <a:bodyPr/>
          <a:lstStyle/>
          <a:p>
            <a:pPr algn="ctr"/>
            <a:r>
              <a:rPr lang="en-US" b="1" dirty="0"/>
              <a:t>CHURCH (11)</a:t>
            </a:r>
            <a:br>
              <a:rPr lang="en-US" b="1" dirty="0"/>
            </a:br>
            <a:r>
              <a:rPr lang="en-US" b="1" dirty="0"/>
              <a:t>RELATIONSHIPS IN THE WORKPLACE</a:t>
            </a:r>
            <a:br>
              <a:rPr lang="en-US" b="1" dirty="0"/>
            </a:br>
            <a:r>
              <a:rPr lang="zh-Hans" altLang="en-US" sz="8000" b="1" dirty="0"/>
              <a:t>教会（</a:t>
            </a:r>
            <a:r>
              <a:rPr lang="en-US" altLang="zh-Hans" sz="8000" b="1" dirty="0"/>
              <a:t>11</a:t>
            </a:r>
            <a:r>
              <a:rPr lang="zh-Hans" altLang="en-US" sz="8000" b="1" dirty="0"/>
              <a:t>）</a:t>
            </a:r>
            <a:br>
              <a:rPr lang="en-US" altLang="zh-Hans" sz="8000" b="1" dirty="0"/>
            </a:br>
            <a:r>
              <a:rPr lang="zh-Hans" altLang="en-US" sz="8000" b="1" dirty="0"/>
              <a:t>关系：工作的场所</a:t>
            </a:r>
            <a:endParaRPr lang="en-US" sz="8000" b="1" dirty="0"/>
          </a:p>
        </p:txBody>
      </p:sp>
      <p:sp>
        <p:nvSpPr>
          <p:cNvPr id="3" name="Subtitle 2">
            <a:extLst>
              <a:ext uri="{FF2B5EF4-FFF2-40B4-BE49-F238E27FC236}">
                <a16:creationId xmlns:a16="http://schemas.microsoft.com/office/drawing/2014/main" id="{A502AD24-C0AB-3546-B71D-7F5093D9CEE1}"/>
              </a:ext>
            </a:extLst>
          </p:cNvPr>
          <p:cNvSpPr>
            <a:spLocks noGrp="1"/>
          </p:cNvSpPr>
          <p:nvPr>
            <p:ph type="subTitle" idx="1"/>
          </p:nvPr>
        </p:nvSpPr>
        <p:spPr>
          <a:xfrm>
            <a:off x="0" y="4206241"/>
            <a:ext cx="12192000" cy="2651760"/>
          </a:xfrm>
        </p:spPr>
        <p:txBody>
          <a:bodyPr>
            <a:normAutofit/>
          </a:bodyPr>
          <a:lstStyle/>
          <a:p>
            <a:pPr algn="ctr"/>
            <a:r>
              <a:rPr lang="en-US" sz="6600" b="1" dirty="0"/>
              <a:t>EPHESIANS 6:5-10</a:t>
            </a:r>
          </a:p>
          <a:p>
            <a:pPr algn="ctr"/>
            <a:r>
              <a:rPr lang="zh-Hans" altLang="en-US" sz="6600" b="1" dirty="0"/>
              <a:t>以弗所书六章五到十节</a:t>
            </a:r>
            <a:endParaRPr lang="en-US" sz="6600" b="1" dirty="0"/>
          </a:p>
        </p:txBody>
      </p:sp>
    </p:spTree>
    <p:extLst>
      <p:ext uri="{BB962C8B-B14F-4D97-AF65-F5344CB8AC3E}">
        <p14:creationId xmlns:p14="http://schemas.microsoft.com/office/powerpoint/2010/main" val="4204195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ECD9-1EA2-4340-923D-BE0A5599F13E}"/>
              </a:ext>
            </a:extLst>
          </p:cNvPr>
          <p:cNvSpPr>
            <a:spLocks noGrp="1"/>
          </p:cNvSpPr>
          <p:nvPr>
            <p:ph type="title"/>
          </p:nvPr>
        </p:nvSpPr>
        <p:spPr>
          <a:xfrm>
            <a:off x="0" y="0"/>
            <a:ext cx="12191999" cy="2072640"/>
          </a:xfrm>
        </p:spPr>
        <p:txBody>
          <a:bodyPr>
            <a:normAutofit/>
          </a:bodyPr>
          <a:lstStyle/>
          <a:p>
            <a:pPr algn="ctr"/>
            <a:r>
              <a:rPr lang="en-US" sz="5400" b="1" dirty="0"/>
              <a:t>BIBLICAL TEACHINGS ON SUBMISSION</a:t>
            </a:r>
            <a:br>
              <a:rPr lang="en-US" sz="5400" b="1" dirty="0"/>
            </a:br>
            <a:r>
              <a:rPr lang="zh-Hans" altLang="en-US" sz="5400" b="1" dirty="0"/>
              <a:t>圣经的教导给仆人关于顺服</a:t>
            </a:r>
            <a:endParaRPr lang="en-US" sz="5400" b="1" dirty="0"/>
          </a:p>
        </p:txBody>
      </p:sp>
      <p:sp>
        <p:nvSpPr>
          <p:cNvPr id="3" name="Content Placeholder 2">
            <a:extLst>
              <a:ext uri="{FF2B5EF4-FFF2-40B4-BE49-F238E27FC236}">
                <a16:creationId xmlns:a16="http://schemas.microsoft.com/office/drawing/2014/main" id="{DC635D6D-951A-AB44-AF5B-647026A5DB71}"/>
              </a:ext>
            </a:extLst>
          </p:cNvPr>
          <p:cNvSpPr>
            <a:spLocks noGrp="1"/>
          </p:cNvSpPr>
          <p:nvPr>
            <p:ph idx="1"/>
          </p:nvPr>
        </p:nvSpPr>
        <p:spPr>
          <a:xfrm>
            <a:off x="1" y="2072640"/>
            <a:ext cx="12191998" cy="4785359"/>
          </a:xfrm>
        </p:spPr>
        <p:txBody>
          <a:bodyPr>
            <a:normAutofit/>
          </a:bodyPr>
          <a:lstStyle/>
          <a:p>
            <a:r>
              <a:rPr lang="en-US" altLang="zh-Hans" sz="4000" b="1" dirty="0"/>
              <a:t>6:7 "rendering service with a good will as to the Lord and not to men. </a:t>
            </a:r>
            <a:r>
              <a:rPr lang="zh-Hans" altLang="en-US" sz="4000" b="1" dirty="0"/>
              <a:t>甘心事奉，好象服事主，不象服事人。”</a:t>
            </a:r>
            <a:endParaRPr lang="en-US" altLang="zh-Hans" sz="4000" b="1" dirty="0"/>
          </a:p>
          <a:p>
            <a:r>
              <a:rPr lang="en-US" sz="4000" b="1" dirty="0"/>
              <a:t>6:8 "knowing that whatever good anyone does, this he will receive back from the Lord, whether he is a bondservant or is free.</a:t>
            </a:r>
            <a:r>
              <a:rPr lang="zh-Hans" altLang="en-US" sz="4000" b="1" dirty="0"/>
              <a:t>因为晓得各人所行的善事，不论是为奴的，是自主的，都必按所行的，得主的赏赐。”</a:t>
            </a:r>
            <a:endParaRPr lang="en-US" sz="4000" b="1" dirty="0"/>
          </a:p>
        </p:txBody>
      </p:sp>
    </p:spTree>
    <p:extLst>
      <p:ext uri="{BB962C8B-B14F-4D97-AF65-F5344CB8AC3E}">
        <p14:creationId xmlns:p14="http://schemas.microsoft.com/office/powerpoint/2010/main" val="2906221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ECD9-1EA2-4340-923D-BE0A5599F13E}"/>
              </a:ext>
            </a:extLst>
          </p:cNvPr>
          <p:cNvSpPr>
            <a:spLocks noGrp="1"/>
          </p:cNvSpPr>
          <p:nvPr>
            <p:ph type="title"/>
          </p:nvPr>
        </p:nvSpPr>
        <p:spPr>
          <a:xfrm>
            <a:off x="0" y="0"/>
            <a:ext cx="12191999" cy="2072640"/>
          </a:xfrm>
        </p:spPr>
        <p:txBody>
          <a:bodyPr>
            <a:normAutofit/>
          </a:bodyPr>
          <a:lstStyle/>
          <a:p>
            <a:pPr algn="ctr"/>
            <a:r>
              <a:rPr lang="en-US" sz="5400" b="1" dirty="0"/>
              <a:t>BIBLICAL TEACHINGS ON SUBMISSION</a:t>
            </a:r>
            <a:br>
              <a:rPr lang="en-US" sz="5400" b="1" dirty="0"/>
            </a:br>
            <a:r>
              <a:rPr lang="zh-Hans" altLang="en-US" sz="5400" b="1" dirty="0"/>
              <a:t>圣经的教导关于顺服</a:t>
            </a:r>
            <a:endParaRPr lang="en-US" sz="5400" b="1" dirty="0"/>
          </a:p>
        </p:txBody>
      </p:sp>
      <p:sp>
        <p:nvSpPr>
          <p:cNvPr id="3" name="Content Placeholder 2">
            <a:extLst>
              <a:ext uri="{FF2B5EF4-FFF2-40B4-BE49-F238E27FC236}">
                <a16:creationId xmlns:a16="http://schemas.microsoft.com/office/drawing/2014/main" id="{DC635D6D-951A-AB44-AF5B-647026A5DB71}"/>
              </a:ext>
            </a:extLst>
          </p:cNvPr>
          <p:cNvSpPr>
            <a:spLocks noGrp="1"/>
          </p:cNvSpPr>
          <p:nvPr>
            <p:ph idx="1"/>
          </p:nvPr>
        </p:nvSpPr>
        <p:spPr>
          <a:xfrm>
            <a:off x="2" y="1949072"/>
            <a:ext cx="12191998" cy="4785359"/>
          </a:xfrm>
        </p:spPr>
        <p:txBody>
          <a:bodyPr>
            <a:normAutofit/>
          </a:bodyPr>
          <a:lstStyle/>
          <a:p>
            <a:r>
              <a:rPr lang="en-US" altLang="zh-Hans" sz="3600" b="1" dirty="0"/>
              <a:t>6:9 "Masters, do the same to them, and stop your threatening, knowing that he who is both their Master and yours is in heaven, and that there is no partiality with him. </a:t>
            </a:r>
            <a:r>
              <a:rPr lang="zh-Hans" altLang="en-US" sz="3600" b="1" dirty="0"/>
              <a:t>你们作主人的待仆人，也是一理，不要威吓他们；因为知道他们和你们，同有一位主在天上，他并不偏待人。”</a:t>
            </a:r>
            <a:endParaRPr lang="en-US" altLang="zh-Hans" sz="3600" b="1" dirty="0"/>
          </a:p>
          <a:p>
            <a:r>
              <a:rPr lang="en-US" sz="3600" b="1" dirty="0"/>
              <a:t>6:10 "Finally, be strong in the Lord and in the strength of his might. </a:t>
            </a:r>
            <a:r>
              <a:rPr lang="zh-Hans" altLang="en-US" sz="3600" b="1" dirty="0"/>
              <a:t>我还有末了的话，你们要靠主，依赖他的大能大力，作刚强的人。”</a:t>
            </a:r>
            <a:endParaRPr lang="en-US" sz="3600" b="1" dirty="0"/>
          </a:p>
        </p:txBody>
      </p:sp>
    </p:spTree>
    <p:extLst>
      <p:ext uri="{BB962C8B-B14F-4D97-AF65-F5344CB8AC3E}">
        <p14:creationId xmlns:p14="http://schemas.microsoft.com/office/powerpoint/2010/main" val="4150527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D7317E0-5097-6E41-9199-1E0B305BFDA1}"/>
              </a:ext>
            </a:extLst>
          </p:cNvPr>
          <p:cNvSpPr txBox="1"/>
          <p:nvPr/>
        </p:nvSpPr>
        <p:spPr>
          <a:xfrm>
            <a:off x="0" y="2343974"/>
            <a:ext cx="184731" cy="646331"/>
          </a:xfrm>
          <a:prstGeom prst="rect">
            <a:avLst/>
          </a:prstGeom>
          <a:noFill/>
        </p:spPr>
        <p:txBody>
          <a:bodyPr wrap="none" rtlCol="0">
            <a:spAutoFit/>
          </a:bodyPr>
          <a:lstStyle/>
          <a:p>
            <a:endParaRPr lang="en-US" sz="3600" b="1" dirty="0">
              <a:solidFill>
                <a:schemeClr val="bg1"/>
              </a:solidFill>
            </a:endParaRPr>
          </a:p>
        </p:txBody>
      </p:sp>
      <p:pic>
        <p:nvPicPr>
          <p:cNvPr id="12" name="Picture 11">
            <a:extLst>
              <a:ext uri="{FF2B5EF4-FFF2-40B4-BE49-F238E27FC236}">
                <a16:creationId xmlns:a16="http://schemas.microsoft.com/office/drawing/2014/main" id="{E538EBE6-AC3E-5541-BF93-609DFBC0E059}"/>
              </a:ext>
            </a:extLst>
          </p:cNvPr>
          <p:cNvPicPr>
            <a:picLocks noChangeAspect="1"/>
          </p:cNvPicPr>
          <p:nvPr/>
        </p:nvPicPr>
        <p:blipFill>
          <a:blip r:embed="rId2"/>
          <a:stretch>
            <a:fillRect/>
          </a:stretch>
        </p:blipFill>
        <p:spPr>
          <a:xfrm>
            <a:off x="-172091" y="0"/>
            <a:ext cx="12364091" cy="6952794"/>
          </a:xfrm>
          <a:prstGeom prst="rect">
            <a:avLst/>
          </a:prstGeom>
        </p:spPr>
      </p:pic>
      <p:sp>
        <p:nvSpPr>
          <p:cNvPr id="13" name="Rectangle 12">
            <a:extLst>
              <a:ext uri="{FF2B5EF4-FFF2-40B4-BE49-F238E27FC236}">
                <a16:creationId xmlns:a16="http://schemas.microsoft.com/office/drawing/2014/main" id="{0B404EC7-0048-A843-8981-C759C1DE6149}"/>
              </a:ext>
            </a:extLst>
          </p:cNvPr>
          <p:cNvSpPr/>
          <p:nvPr/>
        </p:nvSpPr>
        <p:spPr>
          <a:xfrm>
            <a:off x="184731" y="358815"/>
            <a:ext cx="3423442" cy="3970318"/>
          </a:xfrm>
          <a:prstGeom prst="rect">
            <a:avLst/>
          </a:prstGeom>
        </p:spPr>
        <p:txBody>
          <a:bodyPr wrap="square">
            <a:spAutoFit/>
          </a:bodyPr>
          <a:lstStyle/>
          <a:p>
            <a:r>
              <a:rPr lang="en-US" b="1" dirty="0">
                <a:solidFill>
                  <a:schemeClr val="bg1"/>
                </a:solidFill>
              </a:rPr>
              <a:t>Paul Harvey. </a:t>
            </a:r>
          </a:p>
          <a:p>
            <a:r>
              <a:rPr lang="en-US" b="1" dirty="0">
                <a:solidFill>
                  <a:schemeClr val="bg1"/>
                </a:solidFill>
              </a:rPr>
              <a:t>And now you know — the rest of the story. </a:t>
            </a:r>
          </a:p>
          <a:p>
            <a:r>
              <a:rPr lang="en-US" b="1" dirty="0">
                <a:solidFill>
                  <a:schemeClr val="bg1"/>
                </a:solidFill>
              </a:rPr>
              <a:t>Paul Harvey </a:t>
            </a:r>
            <a:r>
              <a:rPr lang="en-US" b="1" dirty="0" err="1">
                <a:solidFill>
                  <a:schemeClr val="bg1"/>
                </a:solidFill>
              </a:rPr>
              <a:t>Aurandt</a:t>
            </a:r>
            <a:r>
              <a:rPr lang="en-US" b="1" dirty="0">
                <a:solidFill>
                  <a:schemeClr val="bg1"/>
                </a:solidFill>
              </a:rPr>
              <a:t> (4 September 1918 – 28 February 2009) </a:t>
            </a:r>
          </a:p>
          <a:p>
            <a:r>
              <a:rPr lang="en-US" b="1" dirty="0">
                <a:solidFill>
                  <a:schemeClr val="bg1"/>
                </a:solidFill>
              </a:rPr>
              <a:t>was an American radio broadcaster, famous for his idiosyncratic </a:t>
            </a:r>
          </a:p>
          <a:p>
            <a:r>
              <a:rPr lang="en-US" b="1" dirty="0">
                <a:solidFill>
                  <a:schemeClr val="bg1"/>
                </a:solidFill>
              </a:rPr>
              <a:t>delivery of news stories with dramatic pauses, quirky intonations, </a:t>
            </a:r>
          </a:p>
          <a:p>
            <a:r>
              <a:rPr lang="en-US" b="1" dirty="0">
                <a:solidFill>
                  <a:schemeClr val="bg1"/>
                </a:solidFill>
              </a:rPr>
              <a:t>and many of his standard lead-ins and sign offs.</a:t>
            </a:r>
            <a:endParaRPr lang="en-US" sz="3600" b="1" dirty="0">
              <a:solidFill>
                <a:schemeClr val="bg1"/>
              </a:solidFill>
            </a:endParaRPr>
          </a:p>
        </p:txBody>
      </p:sp>
      <p:sp>
        <p:nvSpPr>
          <p:cNvPr id="14" name="TextBox 13">
            <a:extLst>
              <a:ext uri="{FF2B5EF4-FFF2-40B4-BE49-F238E27FC236}">
                <a16:creationId xmlns:a16="http://schemas.microsoft.com/office/drawing/2014/main" id="{0E151F99-5F13-7241-8B82-A82A378E570F}"/>
              </a:ext>
            </a:extLst>
          </p:cNvPr>
          <p:cNvSpPr txBox="1"/>
          <p:nvPr/>
        </p:nvSpPr>
        <p:spPr>
          <a:xfrm>
            <a:off x="184731" y="4687948"/>
            <a:ext cx="3638304" cy="1477328"/>
          </a:xfrm>
          <a:prstGeom prst="rect">
            <a:avLst/>
          </a:prstGeom>
          <a:noFill/>
        </p:spPr>
        <p:txBody>
          <a:bodyPr wrap="none" rtlCol="0">
            <a:spAutoFit/>
          </a:bodyPr>
          <a:lstStyle/>
          <a:p>
            <a:r>
              <a:rPr lang="en-US" b="1" dirty="0">
                <a:solidFill>
                  <a:schemeClr val="bg1"/>
                </a:solidFill>
              </a:rPr>
              <a:t>"Retiring is just </a:t>
            </a:r>
          </a:p>
          <a:p>
            <a:r>
              <a:rPr lang="en-US" b="1" dirty="0">
                <a:solidFill>
                  <a:schemeClr val="bg1"/>
                </a:solidFill>
              </a:rPr>
              <a:t>practicing up to </a:t>
            </a:r>
          </a:p>
          <a:p>
            <a:r>
              <a:rPr lang="en-US" b="1" dirty="0">
                <a:solidFill>
                  <a:schemeClr val="bg1"/>
                </a:solidFill>
              </a:rPr>
              <a:t>be dead. </a:t>
            </a:r>
          </a:p>
          <a:p>
            <a:r>
              <a:rPr lang="en-US" b="1" dirty="0">
                <a:solidFill>
                  <a:schemeClr val="bg1"/>
                </a:solidFill>
              </a:rPr>
              <a:t>That doesn't take any practice."</a:t>
            </a:r>
          </a:p>
          <a:p>
            <a:r>
              <a:rPr lang="en-US" b="1" dirty="0">
                <a:solidFill>
                  <a:schemeClr val="bg1"/>
                </a:solidFill>
              </a:rPr>
              <a:t>Author: </a:t>
            </a:r>
            <a:r>
              <a:rPr lang="en-US" b="1" u="sng" dirty="0">
                <a:solidFill>
                  <a:schemeClr val="bg1"/>
                </a:solidFill>
                <a:hlinkClick r:id="rId3"/>
              </a:rPr>
              <a:t>Harvey Quotes</a:t>
            </a:r>
            <a:r>
              <a:rPr lang="en-US" b="1" dirty="0">
                <a:solidFill>
                  <a:schemeClr val="bg1"/>
                </a:solidFill>
              </a:rPr>
              <a:t> </a:t>
            </a:r>
          </a:p>
        </p:txBody>
      </p:sp>
    </p:spTree>
    <p:extLst>
      <p:ext uri="{BB962C8B-B14F-4D97-AF65-F5344CB8AC3E}">
        <p14:creationId xmlns:p14="http://schemas.microsoft.com/office/powerpoint/2010/main" val="3931860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1D4E2DE-04E4-BF40-9D51-C42450C8A88D}"/>
              </a:ext>
            </a:extLst>
          </p:cNvPr>
          <p:cNvPicPr>
            <a:picLocks noChangeAspect="1"/>
          </p:cNvPicPr>
          <p:nvPr/>
        </p:nvPicPr>
        <p:blipFill>
          <a:blip r:embed="rId2"/>
          <a:stretch>
            <a:fillRect/>
          </a:stretch>
        </p:blipFill>
        <p:spPr>
          <a:xfrm>
            <a:off x="2502812" y="0"/>
            <a:ext cx="9689188" cy="6816383"/>
          </a:xfrm>
          <a:prstGeom prst="rect">
            <a:avLst/>
          </a:prstGeom>
        </p:spPr>
      </p:pic>
      <p:sp>
        <p:nvSpPr>
          <p:cNvPr id="4" name="TextBox 3">
            <a:extLst>
              <a:ext uri="{FF2B5EF4-FFF2-40B4-BE49-F238E27FC236}">
                <a16:creationId xmlns:a16="http://schemas.microsoft.com/office/drawing/2014/main" id="{69424EAC-6229-C845-B8E7-5C72B49A924C}"/>
              </a:ext>
            </a:extLst>
          </p:cNvPr>
          <p:cNvSpPr txBox="1"/>
          <p:nvPr/>
        </p:nvSpPr>
        <p:spPr>
          <a:xfrm>
            <a:off x="221048" y="840260"/>
            <a:ext cx="2966995" cy="3785652"/>
          </a:xfrm>
          <a:prstGeom prst="rect">
            <a:avLst/>
          </a:prstGeom>
          <a:noFill/>
        </p:spPr>
        <p:txBody>
          <a:bodyPr wrap="square" rtlCol="0">
            <a:spAutoFit/>
          </a:bodyPr>
          <a:lstStyle/>
          <a:p>
            <a:r>
              <a:rPr lang="en-US" sz="4000" b="1" dirty="0"/>
              <a:t>DEA AGENT</a:t>
            </a:r>
          </a:p>
          <a:p>
            <a:r>
              <a:rPr lang="zh-CN" altLang="en-US" sz="4000" b="1" dirty="0"/>
              <a:t>美国缉毒</a:t>
            </a:r>
            <a:r>
              <a:rPr lang="en-US" altLang="zh-CN" sz="4000" b="1" dirty="0" err="1"/>
              <a:t>jidu</a:t>
            </a:r>
            <a:r>
              <a:rPr lang="zh-CN" altLang="en-US" sz="4000" b="1" dirty="0"/>
              <a:t>局 </a:t>
            </a:r>
            <a:endParaRPr lang="en-US" sz="4000" b="1" dirty="0"/>
          </a:p>
          <a:p>
            <a:r>
              <a:rPr lang="en-US" sz="4000" b="1" dirty="0"/>
              <a:t>And HIS USE OF</a:t>
            </a:r>
            <a:r>
              <a:rPr lang="zh-Hans" altLang="en-US" sz="4000" b="1" dirty="0"/>
              <a:t> </a:t>
            </a:r>
            <a:r>
              <a:rPr lang="en-US" altLang="zh-Hans" sz="4000" b="1" dirty="0"/>
              <a:t>AUTHORITY</a:t>
            </a:r>
            <a:endParaRPr lang="en-US" sz="4000" b="1" dirty="0"/>
          </a:p>
        </p:txBody>
      </p:sp>
    </p:spTree>
    <p:extLst>
      <p:ext uri="{BB962C8B-B14F-4D97-AF65-F5344CB8AC3E}">
        <p14:creationId xmlns:p14="http://schemas.microsoft.com/office/powerpoint/2010/main" val="39238759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68AAA3F-9880-E347-8C08-97988BD0290A}"/>
              </a:ext>
            </a:extLst>
          </p:cNvPr>
          <p:cNvPicPr>
            <a:picLocks noChangeAspect="1"/>
          </p:cNvPicPr>
          <p:nvPr/>
        </p:nvPicPr>
        <p:blipFill>
          <a:blip r:embed="rId2"/>
          <a:stretch>
            <a:fillRect/>
          </a:stretch>
        </p:blipFill>
        <p:spPr>
          <a:xfrm>
            <a:off x="0" y="0"/>
            <a:ext cx="12192000" cy="8119481"/>
          </a:xfrm>
          <a:prstGeom prst="rect">
            <a:avLst/>
          </a:prstGeom>
        </p:spPr>
      </p:pic>
    </p:spTree>
    <p:extLst>
      <p:ext uri="{BB962C8B-B14F-4D97-AF65-F5344CB8AC3E}">
        <p14:creationId xmlns:p14="http://schemas.microsoft.com/office/powerpoint/2010/main" val="3997124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7DD185B-727E-9A44-9BAA-FA8D61B4435D}"/>
              </a:ext>
            </a:extLst>
          </p:cNvPr>
          <p:cNvSpPr txBox="1"/>
          <p:nvPr/>
        </p:nvSpPr>
        <p:spPr>
          <a:xfrm>
            <a:off x="111760" y="762000"/>
            <a:ext cx="2757344" cy="3785652"/>
          </a:xfrm>
          <a:prstGeom prst="rect">
            <a:avLst/>
          </a:prstGeom>
          <a:noFill/>
        </p:spPr>
        <p:txBody>
          <a:bodyPr wrap="square" rtlCol="0">
            <a:spAutoFit/>
          </a:bodyPr>
          <a:lstStyle/>
          <a:p>
            <a:r>
              <a:rPr lang="en-US" sz="4000" b="1" dirty="0"/>
              <a:t>CRAZY BOSS</a:t>
            </a:r>
          </a:p>
          <a:p>
            <a:r>
              <a:rPr lang="en-US" sz="4000" b="1" dirty="0"/>
              <a:t>STORIES</a:t>
            </a:r>
          </a:p>
          <a:p>
            <a:r>
              <a:rPr lang="zh-Hans" altLang="en-US" sz="4000" b="1" dirty="0"/>
              <a:t>关于老板关系的故事</a:t>
            </a:r>
            <a:endParaRPr lang="en-US" sz="4000" b="1" dirty="0"/>
          </a:p>
          <a:p>
            <a:endParaRPr lang="en-US" altLang="zh-Hans" sz="4000" b="1" dirty="0"/>
          </a:p>
        </p:txBody>
      </p:sp>
      <p:pic>
        <p:nvPicPr>
          <p:cNvPr id="8" name="Picture 7">
            <a:extLst>
              <a:ext uri="{FF2B5EF4-FFF2-40B4-BE49-F238E27FC236}">
                <a16:creationId xmlns:a16="http://schemas.microsoft.com/office/drawing/2014/main" id="{0BECA9D8-253C-6C42-BB2E-61DE76ABFB28}"/>
              </a:ext>
            </a:extLst>
          </p:cNvPr>
          <p:cNvPicPr>
            <a:picLocks noChangeAspect="1"/>
          </p:cNvPicPr>
          <p:nvPr/>
        </p:nvPicPr>
        <p:blipFill>
          <a:blip r:embed="rId2"/>
          <a:stretch>
            <a:fillRect/>
          </a:stretch>
        </p:blipFill>
        <p:spPr>
          <a:xfrm>
            <a:off x="2757344" y="0"/>
            <a:ext cx="10342179" cy="6858000"/>
          </a:xfrm>
          <a:prstGeom prst="rect">
            <a:avLst/>
          </a:prstGeom>
        </p:spPr>
      </p:pic>
    </p:spTree>
    <p:extLst>
      <p:ext uri="{BB962C8B-B14F-4D97-AF65-F5344CB8AC3E}">
        <p14:creationId xmlns:p14="http://schemas.microsoft.com/office/powerpoint/2010/main" val="10145965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ECD9-1EA2-4340-923D-BE0A5599F13E}"/>
              </a:ext>
            </a:extLst>
          </p:cNvPr>
          <p:cNvSpPr>
            <a:spLocks noGrp="1"/>
          </p:cNvSpPr>
          <p:nvPr>
            <p:ph type="title"/>
          </p:nvPr>
        </p:nvSpPr>
        <p:spPr>
          <a:xfrm>
            <a:off x="0" y="0"/>
            <a:ext cx="12191999" cy="2072640"/>
          </a:xfrm>
        </p:spPr>
        <p:txBody>
          <a:bodyPr>
            <a:normAutofit/>
          </a:bodyPr>
          <a:lstStyle/>
          <a:p>
            <a:pPr algn="ctr"/>
            <a:r>
              <a:rPr lang="en-US" sz="5400" b="1" dirty="0"/>
              <a:t>SLAVERY IN THE BIBLE TIMES</a:t>
            </a:r>
            <a:br>
              <a:rPr lang="en-US" sz="5400" b="1" dirty="0"/>
            </a:br>
            <a:r>
              <a:rPr lang="zh-Hans" altLang="en-US" sz="5400" b="1" dirty="0"/>
              <a:t>圣经时代的奴仆</a:t>
            </a:r>
            <a:endParaRPr lang="en-US" sz="5400" b="1" dirty="0"/>
          </a:p>
        </p:txBody>
      </p:sp>
      <p:sp>
        <p:nvSpPr>
          <p:cNvPr id="3" name="Content Placeholder 2">
            <a:extLst>
              <a:ext uri="{FF2B5EF4-FFF2-40B4-BE49-F238E27FC236}">
                <a16:creationId xmlns:a16="http://schemas.microsoft.com/office/drawing/2014/main" id="{DC635D6D-951A-AB44-AF5B-647026A5DB71}"/>
              </a:ext>
            </a:extLst>
          </p:cNvPr>
          <p:cNvSpPr>
            <a:spLocks noGrp="1"/>
          </p:cNvSpPr>
          <p:nvPr>
            <p:ph idx="1"/>
          </p:nvPr>
        </p:nvSpPr>
        <p:spPr>
          <a:xfrm>
            <a:off x="1" y="2072640"/>
            <a:ext cx="12191998" cy="4785359"/>
          </a:xfrm>
        </p:spPr>
        <p:txBody>
          <a:bodyPr>
            <a:normAutofit/>
          </a:bodyPr>
          <a:lstStyle/>
          <a:p>
            <a:r>
              <a:rPr lang="en-US" sz="3600" b="1" dirty="0"/>
              <a:t>ROMAN RULE</a:t>
            </a:r>
            <a:r>
              <a:rPr lang="zh-Hans" altLang="en-US" sz="3600" b="1" dirty="0"/>
              <a:t> 罗马时代：                                              </a:t>
            </a:r>
            <a:r>
              <a:rPr lang="en-US" altLang="zh-Hans" sz="3600" b="1" dirty="0"/>
              <a:t>1. 60,000,000 slaves in Paul's days                              2. Romans very lazy, everything done by slaves (doctors and other important ones as well as house servants)                                                                      3. Gaius (Roman Official) "we may note that it is universally accepted that the master possesses the power of Life and Death over the slaves"</a:t>
            </a:r>
          </a:p>
          <a:p>
            <a:pPr marL="0" indent="0">
              <a:buNone/>
            </a:pPr>
            <a:r>
              <a:rPr lang="en-US" sz="3600" b="1" dirty="0"/>
              <a:t>  4. "Everything the master does is justified by law"</a:t>
            </a:r>
          </a:p>
        </p:txBody>
      </p:sp>
    </p:spTree>
    <p:extLst>
      <p:ext uri="{BB962C8B-B14F-4D97-AF65-F5344CB8AC3E}">
        <p14:creationId xmlns:p14="http://schemas.microsoft.com/office/powerpoint/2010/main" val="1054520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ECD9-1EA2-4340-923D-BE0A5599F13E}"/>
              </a:ext>
            </a:extLst>
          </p:cNvPr>
          <p:cNvSpPr>
            <a:spLocks noGrp="1"/>
          </p:cNvSpPr>
          <p:nvPr>
            <p:ph type="title"/>
          </p:nvPr>
        </p:nvSpPr>
        <p:spPr>
          <a:xfrm>
            <a:off x="0" y="0"/>
            <a:ext cx="12191999" cy="2072640"/>
          </a:xfrm>
        </p:spPr>
        <p:txBody>
          <a:bodyPr>
            <a:normAutofit/>
          </a:bodyPr>
          <a:lstStyle/>
          <a:p>
            <a:pPr algn="ctr"/>
            <a:r>
              <a:rPr lang="en-US" sz="5400" b="1" dirty="0"/>
              <a:t>SLAVERY IN THE BIBLE TIMES</a:t>
            </a:r>
            <a:br>
              <a:rPr lang="en-US" sz="5400" b="1" dirty="0"/>
            </a:br>
            <a:r>
              <a:rPr lang="zh-Hans" altLang="en-US" sz="5400" b="1" dirty="0"/>
              <a:t>圣经时代的奴仆</a:t>
            </a:r>
            <a:endParaRPr lang="en-US" sz="5400" b="1" dirty="0"/>
          </a:p>
        </p:txBody>
      </p:sp>
      <p:sp>
        <p:nvSpPr>
          <p:cNvPr id="3" name="Content Placeholder 2">
            <a:extLst>
              <a:ext uri="{FF2B5EF4-FFF2-40B4-BE49-F238E27FC236}">
                <a16:creationId xmlns:a16="http://schemas.microsoft.com/office/drawing/2014/main" id="{DC635D6D-951A-AB44-AF5B-647026A5DB71}"/>
              </a:ext>
            </a:extLst>
          </p:cNvPr>
          <p:cNvSpPr>
            <a:spLocks noGrp="1"/>
          </p:cNvSpPr>
          <p:nvPr>
            <p:ph idx="1"/>
          </p:nvPr>
        </p:nvSpPr>
        <p:spPr>
          <a:xfrm>
            <a:off x="1" y="2072640"/>
            <a:ext cx="12191998" cy="4785359"/>
          </a:xfrm>
        </p:spPr>
        <p:txBody>
          <a:bodyPr>
            <a:normAutofit/>
          </a:bodyPr>
          <a:lstStyle/>
          <a:p>
            <a:r>
              <a:rPr lang="en-US" sz="3600" b="1" dirty="0"/>
              <a:t>ISRAEL HARDSHIP </a:t>
            </a:r>
            <a:r>
              <a:rPr lang="zh-Hans" altLang="en-US" sz="3600" b="1" dirty="0"/>
              <a:t>以色列百姓的苦难</a:t>
            </a:r>
            <a:endParaRPr lang="en-US" altLang="zh-Hans" sz="3600" b="1" dirty="0"/>
          </a:p>
          <a:p>
            <a:pPr marL="0" indent="0">
              <a:buNone/>
            </a:pPr>
            <a:r>
              <a:rPr lang="en-US" sz="3600" b="1" dirty="0"/>
              <a:t> 1. Can own slaves and could sell himself or family into slavery because of poverty</a:t>
            </a:r>
          </a:p>
          <a:p>
            <a:pPr marL="0" indent="0">
              <a:buNone/>
            </a:pPr>
            <a:r>
              <a:rPr lang="en-US" sz="3600" b="1" dirty="0"/>
              <a:t> 2. However, masters can be punished for cruelty or injury to his slave (Exodus 21)</a:t>
            </a:r>
          </a:p>
          <a:p>
            <a:pPr marL="0" indent="0">
              <a:buNone/>
            </a:pPr>
            <a:r>
              <a:rPr lang="en-US" sz="3600" b="1" dirty="0"/>
              <a:t> 3. Example of slavery in the New Testament: </a:t>
            </a:r>
            <a:r>
              <a:rPr lang="en-US" sz="3600" b="1" dirty="0" err="1"/>
              <a:t>Onesimus</a:t>
            </a:r>
            <a:r>
              <a:rPr lang="en-US" sz="3600" b="1" dirty="0"/>
              <a:t> to Philemon the master</a:t>
            </a:r>
            <a:r>
              <a:rPr lang="zh-Hans" altLang="en-US" sz="3600" b="1" dirty="0"/>
              <a:t> 新约腓利门书的阿尼西母的故事</a:t>
            </a:r>
            <a:endParaRPr lang="en-US" sz="3600" b="1" dirty="0"/>
          </a:p>
        </p:txBody>
      </p:sp>
    </p:spTree>
    <p:extLst>
      <p:ext uri="{BB962C8B-B14F-4D97-AF65-F5344CB8AC3E}">
        <p14:creationId xmlns:p14="http://schemas.microsoft.com/office/powerpoint/2010/main" val="2344295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ECD9-1EA2-4340-923D-BE0A5599F13E}"/>
              </a:ext>
            </a:extLst>
          </p:cNvPr>
          <p:cNvSpPr>
            <a:spLocks noGrp="1"/>
          </p:cNvSpPr>
          <p:nvPr>
            <p:ph type="title"/>
          </p:nvPr>
        </p:nvSpPr>
        <p:spPr>
          <a:xfrm>
            <a:off x="0" y="0"/>
            <a:ext cx="12191999" cy="2072640"/>
          </a:xfrm>
        </p:spPr>
        <p:txBody>
          <a:bodyPr>
            <a:normAutofit/>
          </a:bodyPr>
          <a:lstStyle/>
          <a:p>
            <a:pPr algn="ctr"/>
            <a:r>
              <a:rPr lang="en-US" sz="5400" b="1" dirty="0"/>
              <a:t>BIBLICAL TEACHINGS ON SUBMISSION</a:t>
            </a:r>
            <a:br>
              <a:rPr lang="en-US" sz="5400" b="1" dirty="0"/>
            </a:br>
            <a:r>
              <a:rPr lang="zh-Hans" altLang="en-US" sz="5400" b="1" dirty="0"/>
              <a:t>圣经的教导关于顺服</a:t>
            </a:r>
            <a:endParaRPr lang="en-US" sz="5400" b="1" dirty="0"/>
          </a:p>
        </p:txBody>
      </p:sp>
      <p:sp>
        <p:nvSpPr>
          <p:cNvPr id="3" name="Content Placeholder 2">
            <a:extLst>
              <a:ext uri="{FF2B5EF4-FFF2-40B4-BE49-F238E27FC236}">
                <a16:creationId xmlns:a16="http://schemas.microsoft.com/office/drawing/2014/main" id="{DC635D6D-951A-AB44-AF5B-647026A5DB71}"/>
              </a:ext>
            </a:extLst>
          </p:cNvPr>
          <p:cNvSpPr>
            <a:spLocks noGrp="1"/>
          </p:cNvSpPr>
          <p:nvPr>
            <p:ph idx="1"/>
          </p:nvPr>
        </p:nvSpPr>
        <p:spPr>
          <a:xfrm>
            <a:off x="1" y="2072640"/>
            <a:ext cx="12191998" cy="4785359"/>
          </a:xfrm>
        </p:spPr>
        <p:txBody>
          <a:bodyPr>
            <a:normAutofit/>
          </a:bodyPr>
          <a:lstStyle/>
          <a:p>
            <a:r>
              <a:rPr lang="en-US" sz="4400" b="1" dirty="0"/>
              <a:t>The whole chapter 5 and 6 are on Relationships, the key is 5:21 "Submitting to one another out of reverence for Christ."</a:t>
            </a:r>
          </a:p>
          <a:p>
            <a:r>
              <a:rPr lang="zh-Hans" altLang="en-US" sz="4400" b="1" dirty="0"/>
              <a:t>“又当存敬畏基督的心，彼此顺服。”</a:t>
            </a:r>
            <a:r>
              <a:rPr lang="en-US" altLang="zh-Hans" sz="4400" b="1" dirty="0"/>
              <a:t>5:21</a:t>
            </a:r>
          </a:p>
          <a:p>
            <a:r>
              <a:rPr lang="en-US" sz="4400" b="1" dirty="0"/>
              <a:t>Illustration of the Ship Captain said, "Signal that ship, we are on a collision course. You change course to 20 degrees?"</a:t>
            </a:r>
          </a:p>
        </p:txBody>
      </p:sp>
    </p:spTree>
    <p:extLst>
      <p:ext uri="{BB962C8B-B14F-4D97-AF65-F5344CB8AC3E}">
        <p14:creationId xmlns:p14="http://schemas.microsoft.com/office/powerpoint/2010/main" val="2927241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heckerboard(across)">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ECD9-1EA2-4340-923D-BE0A5599F13E}"/>
              </a:ext>
            </a:extLst>
          </p:cNvPr>
          <p:cNvSpPr>
            <a:spLocks noGrp="1"/>
          </p:cNvSpPr>
          <p:nvPr>
            <p:ph type="title"/>
          </p:nvPr>
        </p:nvSpPr>
        <p:spPr>
          <a:xfrm>
            <a:off x="0" y="0"/>
            <a:ext cx="12191999" cy="2072640"/>
          </a:xfrm>
        </p:spPr>
        <p:txBody>
          <a:bodyPr>
            <a:normAutofit/>
          </a:bodyPr>
          <a:lstStyle/>
          <a:p>
            <a:pPr algn="ctr"/>
            <a:r>
              <a:rPr lang="en-US" sz="5400" b="1" dirty="0"/>
              <a:t>BIBLICAL TEACHINGS ON SUBMISSION</a:t>
            </a:r>
            <a:br>
              <a:rPr lang="en-US" sz="5400" b="1" dirty="0"/>
            </a:br>
            <a:r>
              <a:rPr lang="zh-Hans" altLang="en-US" sz="5400" b="1" dirty="0"/>
              <a:t>圣经的教导关于顺服</a:t>
            </a:r>
            <a:endParaRPr lang="en-US" sz="5400" b="1" dirty="0"/>
          </a:p>
        </p:txBody>
      </p:sp>
      <p:sp>
        <p:nvSpPr>
          <p:cNvPr id="3" name="Content Placeholder 2">
            <a:extLst>
              <a:ext uri="{FF2B5EF4-FFF2-40B4-BE49-F238E27FC236}">
                <a16:creationId xmlns:a16="http://schemas.microsoft.com/office/drawing/2014/main" id="{DC635D6D-951A-AB44-AF5B-647026A5DB71}"/>
              </a:ext>
            </a:extLst>
          </p:cNvPr>
          <p:cNvSpPr>
            <a:spLocks noGrp="1"/>
          </p:cNvSpPr>
          <p:nvPr>
            <p:ph idx="1"/>
          </p:nvPr>
        </p:nvSpPr>
        <p:spPr>
          <a:xfrm>
            <a:off x="1" y="2072640"/>
            <a:ext cx="12191998" cy="4785359"/>
          </a:xfrm>
        </p:spPr>
        <p:txBody>
          <a:bodyPr>
            <a:normAutofit/>
          </a:bodyPr>
          <a:lstStyle/>
          <a:p>
            <a:r>
              <a:rPr lang="en-US" sz="3200" b="1" dirty="0"/>
              <a:t>Submission to Authority Important: Youths  today think of nothing but themselves. They have no reverence for parents or persons of authority."</a:t>
            </a:r>
          </a:p>
          <a:p>
            <a:r>
              <a:rPr lang="en-US" sz="3200" b="1" dirty="0"/>
              <a:t>"Youths today love luxury. They have bad manners, contempt for authority, no respect for older people, and talk nonsense when they should work. Young people do not stand up any longer when adults enter a room. They contradict their parents, talk too much in company, guzzle their food, lay their legs on the table, and tyrannize their elders." </a:t>
            </a:r>
          </a:p>
          <a:p>
            <a:r>
              <a:rPr lang="en-US" sz="3200" b="1" dirty="0"/>
              <a:t>(Socrates)</a:t>
            </a:r>
          </a:p>
          <a:p>
            <a:endParaRPr lang="en-US" sz="4400" b="1" dirty="0"/>
          </a:p>
        </p:txBody>
      </p:sp>
    </p:spTree>
    <p:extLst>
      <p:ext uri="{BB962C8B-B14F-4D97-AF65-F5344CB8AC3E}">
        <p14:creationId xmlns:p14="http://schemas.microsoft.com/office/powerpoint/2010/main" val="1082687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ECD9-1EA2-4340-923D-BE0A5599F13E}"/>
              </a:ext>
            </a:extLst>
          </p:cNvPr>
          <p:cNvSpPr>
            <a:spLocks noGrp="1"/>
          </p:cNvSpPr>
          <p:nvPr>
            <p:ph type="title"/>
          </p:nvPr>
        </p:nvSpPr>
        <p:spPr>
          <a:xfrm>
            <a:off x="0" y="0"/>
            <a:ext cx="12191999" cy="2072640"/>
          </a:xfrm>
        </p:spPr>
        <p:txBody>
          <a:bodyPr>
            <a:normAutofit/>
          </a:bodyPr>
          <a:lstStyle/>
          <a:p>
            <a:pPr algn="ctr"/>
            <a:r>
              <a:rPr lang="en-US" sz="5400" b="1" dirty="0"/>
              <a:t>BIBLICAL TEACHINGS ON SUBMISSION</a:t>
            </a:r>
            <a:br>
              <a:rPr lang="en-US" sz="5400" b="1" dirty="0"/>
            </a:br>
            <a:r>
              <a:rPr lang="zh-Hans" altLang="en-US" sz="5400" b="1" dirty="0"/>
              <a:t>圣经的教导给仆人关于顺服</a:t>
            </a:r>
            <a:endParaRPr lang="en-US" sz="5400" b="1" dirty="0"/>
          </a:p>
        </p:txBody>
      </p:sp>
      <p:sp>
        <p:nvSpPr>
          <p:cNvPr id="3" name="Content Placeholder 2">
            <a:extLst>
              <a:ext uri="{FF2B5EF4-FFF2-40B4-BE49-F238E27FC236}">
                <a16:creationId xmlns:a16="http://schemas.microsoft.com/office/drawing/2014/main" id="{DC635D6D-951A-AB44-AF5B-647026A5DB71}"/>
              </a:ext>
            </a:extLst>
          </p:cNvPr>
          <p:cNvSpPr>
            <a:spLocks noGrp="1"/>
          </p:cNvSpPr>
          <p:nvPr>
            <p:ph idx="1"/>
          </p:nvPr>
        </p:nvSpPr>
        <p:spPr>
          <a:xfrm>
            <a:off x="1" y="2072640"/>
            <a:ext cx="12191998" cy="4785359"/>
          </a:xfrm>
        </p:spPr>
        <p:txBody>
          <a:bodyPr>
            <a:noAutofit/>
          </a:bodyPr>
          <a:lstStyle/>
          <a:p>
            <a:r>
              <a:rPr lang="en-US" sz="3600" b="1" dirty="0"/>
              <a:t>6:5 "Bondservants, obey your earthly masters with fear and trembling, with a sincere heart, as you would Christ.</a:t>
            </a:r>
            <a:r>
              <a:rPr lang="zh-Hans" altLang="en-US" sz="3600" b="1" dirty="0"/>
              <a:t> 你们作仆人的，要惧怕战兢，用诚实的心听从你们肉身的主人，好象听从基督一般。”</a:t>
            </a:r>
            <a:endParaRPr lang="en-US" altLang="zh-Hans" sz="3600" b="1" dirty="0"/>
          </a:p>
          <a:p>
            <a:r>
              <a:rPr lang="en-US" sz="3600" b="1" dirty="0"/>
              <a:t>6:6 "not by the way of eye-service, as people-pleasers, but as bondservants of Christ, doing the will of God from the heart.</a:t>
            </a:r>
            <a:r>
              <a:rPr lang="zh-Hans" altLang="en-US" sz="3600" b="1" dirty="0"/>
              <a:t> 不要只在眼前事奉，象是讨人喜欢的，要象基督的仆人，从心里遵行神的旨意。</a:t>
            </a:r>
            <a:r>
              <a:rPr lang="en-US" sz="3600" b="1" dirty="0"/>
              <a:t>"</a:t>
            </a:r>
          </a:p>
          <a:p>
            <a:pPr marL="0" indent="0">
              <a:buNone/>
            </a:pPr>
            <a:r>
              <a:rPr lang="en-US" sz="3600" b="1" dirty="0"/>
              <a:t> </a:t>
            </a:r>
          </a:p>
          <a:p>
            <a:pPr marL="0" indent="0">
              <a:buNone/>
            </a:pPr>
            <a:endParaRPr lang="en-US" sz="3600" b="1" dirty="0"/>
          </a:p>
        </p:txBody>
      </p:sp>
    </p:spTree>
    <p:extLst>
      <p:ext uri="{BB962C8B-B14F-4D97-AF65-F5344CB8AC3E}">
        <p14:creationId xmlns:p14="http://schemas.microsoft.com/office/powerpoint/2010/main" val="4115021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170</TotalTime>
  <Words>719</Words>
  <Application>Microsoft Macintosh PowerPoint</Application>
  <PresentationFormat>Widescreen</PresentationFormat>
  <Paragraphs>46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宋体</vt:lpstr>
      <vt:lpstr>Arial</vt:lpstr>
      <vt:lpstr>Trebuchet MS</vt:lpstr>
      <vt:lpstr>Berlin</vt:lpstr>
      <vt:lpstr>CHURCH (11) RELATIONSHIPS IN THE WORKPLACE 教会（11） 关系：工作的场所</vt:lpstr>
      <vt:lpstr>PowerPoint Presentation</vt:lpstr>
      <vt:lpstr>PowerPoint Presentation</vt:lpstr>
      <vt:lpstr>PowerPoint Presentation</vt:lpstr>
      <vt:lpstr>SLAVERY IN THE BIBLE TIMES 圣经时代的奴仆</vt:lpstr>
      <vt:lpstr>SLAVERY IN THE BIBLE TIMES 圣经时代的奴仆</vt:lpstr>
      <vt:lpstr>BIBLICAL TEACHINGS ON SUBMISSION 圣经的教导关于顺服</vt:lpstr>
      <vt:lpstr>BIBLICAL TEACHINGS ON SUBMISSION 圣经的教导关于顺服</vt:lpstr>
      <vt:lpstr>BIBLICAL TEACHINGS ON SUBMISSION 圣经的教导给仆人关于顺服</vt:lpstr>
      <vt:lpstr>BIBLICAL TEACHINGS ON SUBMISSION 圣经的教导给仆人关于顺服</vt:lpstr>
      <vt:lpstr>BIBLICAL TEACHINGS ON SUBMISSION 圣经的教导关于顺服</vt:lpstr>
      <vt:lpstr>PowerPoint Presentation</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(11) RELATIONSHIPS IN THE WORKPLACE 教会（11） 关系：工作的地方</dc:title>
  <dc:creator>Jane Pan</dc:creator>
  <cp:lastModifiedBy>Jane Pan</cp:lastModifiedBy>
  <cp:revision>16</cp:revision>
  <dcterms:created xsi:type="dcterms:W3CDTF">2018-04-17T17:47:59Z</dcterms:created>
  <dcterms:modified xsi:type="dcterms:W3CDTF">2018-04-18T15:51:27Z</dcterms:modified>
</cp:coreProperties>
</file>