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4" r:id="rId6"/>
    <p:sldId id="265" r:id="rId7"/>
    <p:sldId id="266" r:id="rId8"/>
    <p:sldId id="260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1000"/>
                <a:lumOff val="19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FC22-8CBD-BF4E-9043-1FC48B258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53514"/>
            <a:ext cx="12105503" cy="49056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chemeClr val="bg2">
                    <a:lumMod val="10000"/>
                  </a:schemeClr>
                </a:solidFill>
              </a:rPr>
              <a:t>CHURCH (6)</a:t>
            </a:r>
            <a:br>
              <a:rPr lang="en-US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FORGIVENESS AND THANKFUL</a:t>
            </a:r>
            <a:r>
              <a:rPr lang="zh-Hans" altLang="en-US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Hans" b="1" dirty="0">
                <a:solidFill>
                  <a:schemeClr val="bg2">
                    <a:lumMod val="10000"/>
                  </a:schemeClr>
                </a:solidFill>
              </a:rPr>
              <a:t>HEART</a:t>
            </a:r>
            <a:br>
              <a:rPr lang="en-US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zh-Hans" altLang="en-US" sz="8900" b="1" dirty="0">
                <a:solidFill>
                  <a:schemeClr val="bg2">
                    <a:lumMod val="10000"/>
                  </a:schemeClr>
                </a:solidFill>
              </a:rPr>
              <a:t>教会 （</a:t>
            </a:r>
            <a:r>
              <a:rPr lang="en-US" altLang="zh-Hans" sz="8900" b="1" dirty="0">
                <a:solidFill>
                  <a:schemeClr val="bg2">
                    <a:lumMod val="10000"/>
                  </a:schemeClr>
                </a:solidFill>
              </a:rPr>
              <a:t>6</a:t>
            </a:r>
            <a:r>
              <a:rPr lang="zh-Hans" altLang="en-US" sz="8900" b="1" dirty="0">
                <a:solidFill>
                  <a:schemeClr val="bg2">
                    <a:lumMod val="10000"/>
                  </a:schemeClr>
                </a:solidFill>
              </a:rPr>
              <a:t>）</a:t>
            </a:r>
            <a:br>
              <a:rPr lang="en-US" altLang="zh-Hans" sz="89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zh-Hans" altLang="en-US" sz="8900" b="1" dirty="0">
                <a:solidFill>
                  <a:schemeClr val="bg2">
                    <a:lumMod val="10000"/>
                  </a:schemeClr>
                </a:solidFill>
              </a:rPr>
              <a:t>饶恕和感恩的心</a:t>
            </a:r>
            <a:br>
              <a:rPr lang="en-US" sz="8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8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9B92F-CB8B-0243-8786-FB5A861CE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34931"/>
            <a:ext cx="12192000" cy="232306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2">
                    <a:lumMod val="10000"/>
                  </a:schemeClr>
                </a:solidFill>
              </a:rPr>
              <a:t>LUKE 18:9-14</a:t>
            </a:r>
          </a:p>
          <a:p>
            <a:pPr algn="ctr"/>
            <a:r>
              <a:rPr lang="zh-Hans" altLang="en-US" sz="6000" b="1" dirty="0">
                <a:solidFill>
                  <a:schemeClr val="bg2">
                    <a:lumMod val="10000"/>
                  </a:schemeClr>
                </a:solidFill>
              </a:rPr>
              <a:t>路加福音十八章九</a:t>
            </a:r>
            <a:r>
              <a:rPr lang="en-US" altLang="zh-Hans" sz="6000" b="1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zh-Hans" altLang="en-US" sz="6000" b="1" dirty="0">
                <a:solidFill>
                  <a:schemeClr val="bg2">
                    <a:lumMod val="10000"/>
                  </a:schemeClr>
                </a:solidFill>
              </a:rPr>
              <a:t>十四节</a:t>
            </a:r>
            <a:endParaRPr lang="en-US" sz="6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2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E43292-DEB2-7945-8029-48CE652D2428}"/>
              </a:ext>
            </a:extLst>
          </p:cNvPr>
          <p:cNvSpPr txBox="1"/>
          <p:nvPr/>
        </p:nvSpPr>
        <p:spPr>
          <a:xfrm>
            <a:off x="244499" y="729049"/>
            <a:ext cx="1194750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COMMUNION</a:t>
            </a:r>
          </a:p>
          <a:p>
            <a:pPr algn="ctr"/>
            <a:r>
              <a:rPr lang="zh-Hans" altLang="en-US" sz="5400" b="1"/>
              <a:t>掰饼</a:t>
            </a:r>
            <a:r>
              <a:rPr lang="zh-Hans" altLang="en-US" sz="5400" b="1" dirty="0"/>
              <a:t>圣餐</a:t>
            </a:r>
            <a:endParaRPr lang="en-US" sz="5400" b="1" dirty="0"/>
          </a:p>
          <a:p>
            <a:r>
              <a:rPr lang="en-US" sz="5400" b="1" dirty="0"/>
              <a:t>1. EXAMINE OURSELVES</a:t>
            </a:r>
            <a:r>
              <a:rPr lang="zh-Hans" altLang="en-US" sz="5400" b="1" dirty="0"/>
              <a:t>检查自己</a:t>
            </a:r>
            <a:endParaRPr lang="en-US" sz="5400" b="1" dirty="0"/>
          </a:p>
          <a:p>
            <a:r>
              <a:rPr lang="en-US" sz="5400" b="1" dirty="0"/>
              <a:t>2. REPENT OF OUR SINS</a:t>
            </a:r>
            <a:r>
              <a:rPr lang="zh-Hans" altLang="en-US" sz="5400" b="1" dirty="0"/>
              <a:t>求神饶恕</a:t>
            </a:r>
            <a:endParaRPr lang="en-US" sz="5400" b="1" dirty="0"/>
          </a:p>
          <a:p>
            <a:r>
              <a:rPr lang="en-US" sz="5400" b="1" dirty="0"/>
              <a:t>3. HUMBLE BEFORE THE LORD</a:t>
            </a:r>
            <a:r>
              <a:rPr lang="zh-Hans" altLang="en-US" sz="5400" b="1" dirty="0"/>
              <a:t>谦卑</a:t>
            </a:r>
            <a:endParaRPr lang="en-US" sz="5400" b="1" dirty="0"/>
          </a:p>
          <a:p>
            <a:r>
              <a:rPr lang="en-US" sz="5400" b="1" dirty="0"/>
              <a:t>4. GIVE THANKS ALWAYS</a:t>
            </a:r>
            <a:r>
              <a:rPr lang="zh-Hans" altLang="en-US" sz="5400" b="1" dirty="0"/>
              <a:t>存感恩的心</a:t>
            </a:r>
            <a:r>
              <a:rPr lang="en-US" sz="54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1330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4C40-3980-1348-84D9-6572FAA9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3" y="86497"/>
            <a:ext cx="12093145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/>
              <a:t>LESSONS ON FORGIVENESS</a:t>
            </a:r>
            <a:br>
              <a:rPr lang="en-US" sz="5400" b="1" dirty="0"/>
            </a:br>
            <a:r>
              <a:rPr lang="zh-Hans" altLang="en-US" sz="7200" b="1" dirty="0"/>
              <a:t>饶恕的功课</a:t>
            </a:r>
            <a:endParaRPr lang="en-US" sz="7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48B6-FC1D-044A-8124-691809CD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3" y="2240691"/>
            <a:ext cx="12093145" cy="472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UNDERSTAND GOD'S GRACE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了解神的恩典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CHOICE OF LETTING GO OF SELF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                       我们可以选择放弃自我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ALWAYS BE THANKFUL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              一定要处处感恩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1725D0-7625-C145-AAAB-7151274000DA}"/>
              </a:ext>
            </a:extLst>
          </p:cNvPr>
          <p:cNvSpPr/>
          <p:nvPr/>
        </p:nvSpPr>
        <p:spPr>
          <a:xfrm>
            <a:off x="0" y="1260389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his book FOLK PSALMS OF FAITH, Ray Stedman tells of an experience H.A.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Ironside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had in a crowded restaurant. Just as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Ironside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was about to begin his meal, a man approached and asked if he could join him.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Ironside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invited his to have a seat. Then, as was his custom,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Ironside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bowed his head in prayer. When he opened his eyes, the other man asked, "Do you have a headache?"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Ironside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replied, "No, I don't." The other man asked, "Well, is there something wrong with your food?"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Ironside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replied, "No, I was simply thanking God as I always do before I eat."  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man said, "Oh, you're one of those, are you? Well, I want you to know I never give thanks. I earn my money by the sweat of my brow and I don't have to give thanks to anybody when I eat. I just start right in!" 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Ironside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said, "Yes, you're just like my dog. That's what he does too!" 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65E52D-985D-7548-B0D2-C40618D515FD}"/>
              </a:ext>
            </a:extLst>
          </p:cNvPr>
          <p:cNvSpPr txBox="1"/>
          <p:nvPr/>
        </p:nvSpPr>
        <p:spPr>
          <a:xfrm>
            <a:off x="3286898" y="481913"/>
            <a:ext cx="6062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THANKFULNESS LIKE THE DOG?</a:t>
            </a:r>
          </a:p>
        </p:txBody>
      </p:sp>
    </p:spTree>
    <p:extLst>
      <p:ext uri="{BB962C8B-B14F-4D97-AF65-F5344CB8AC3E}">
        <p14:creationId xmlns:p14="http://schemas.microsoft.com/office/powerpoint/2010/main" val="35830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4C40-3980-1348-84D9-6572FAA9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2" y="98854"/>
            <a:ext cx="12093145" cy="2133600"/>
          </a:xfrm>
        </p:spPr>
        <p:txBody>
          <a:bodyPr>
            <a:normAutofit/>
          </a:bodyPr>
          <a:lstStyle/>
          <a:p>
            <a:pPr algn="ctr"/>
            <a:r>
              <a:rPr lang="en-US" altLang="zh-Hans" sz="5400" b="1" dirty="0"/>
              <a:t>PARABLE OF JESUS</a:t>
            </a:r>
            <a:br>
              <a:rPr lang="en-US" altLang="zh-Hans" sz="5400" b="1" dirty="0"/>
            </a:br>
            <a:r>
              <a:rPr lang="zh-Hans" altLang="en-US" sz="5400" b="1" dirty="0"/>
              <a:t>耶稣的比喻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48B6-FC1D-044A-8124-691809CD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5" y="1985319"/>
            <a:ext cx="12093145" cy="472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TO EASILY UNDERSTAND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让我们了解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:                                                1. THOSE WHO ARE CONFIDENT OF OWN RIGHTEOUSNESS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                       杖着自己是义人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2. THOSE WHO LOOKED DOWN ON EVERYBODY ELSE EXCEPT THEMSELVES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       藐视别人，只看重自己的人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2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4C40-3980-1348-84D9-6572FAA9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" y="0"/>
            <a:ext cx="12093145" cy="2133600"/>
          </a:xfrm>
        </p:spPr>
        <p:txBody>
          <a:bodyPr>
            <a:normAutofit/>
          </a:bodyPr>
          <a:lstStyle/>
          <a:p>
            <a:pPr algn="ctr"/>
            <a:r>
              <a:rPr lang="en-US" altLang="zh-Hans" sz="5400" b="1" dirty="0"/>
              <a:t>PARABLE OF JESUS</a:t>
            </a:r>
            <a:br>
              <a:rPr lang="en-US" altLang="zh-Hans" sz="5400" b="1" dirty="0"/>
            </a:br>
            <a:r>
              <a:rPr lang="zh-Hans" altLang="en-US" sz="5400" b="1" dirty="0"/>
              <a:t>耶稣的比喻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48B6-FC1D-044A-8124-691809CD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7" y="1799967"/>
            <a:ext cx="12093145" cy="4724400"/>
          </a:xfrm>
        </p:spPr>
        <p:txBody>
          <a:bodyPr>
            <a:normAutofit/>
          </a:bodyPr>
          <a:lstStyle/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VS11-12 Pharisee's Prayers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法利赛人的祷告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:                                   1. Prayed about himself 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自言自语，外表的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         2. "I thank you that I am not like other men.. robbers, evildoers, adulterers.. even like this tax collector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我不像哪个税利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."</a:t>
            </a:r>
          </a:p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3. "I fast twice a week and give a tenth of all I get."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十分之一不是作好事，是每一位基督徒因</a:t>
            </a:r>
            <a:r>
              <a:rPr lang="zh-Hans" altLang="en-US" sz="4000" b="1">
                <a:solidFill>
                  <a:schemeClr val="bg2">
                    <a:lumMod val="10000"/>
                  </a:schemeClr>
                </a:solidFill>
              </a:rPr>
              <a:t>该作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0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4C40-3980-1348-84D9-6572FAA9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" y="0"/>
            <a:ext cx="12093145" cy="2133600"/>
          </a:xfrm>
        </p:spPr>
        <p:txBody>
          <a:bodyPr>
            <a:normAutofit/>
          </a:bodyPr>
          <a:lstStyle/>
          <a:p>
            <a:pPr algn="ctr"/>
            <a:r>
              <a:rPr lang="en-US" altLang="zh-Hans" sz="5400" b="1" dirty="0"/>
              <a:t>PARABLE OF JESUS</a:t>
            </a:r>
            <a:br>
              <a:rPr lang="en-US" altLang="zh-Hans" sz="5400" b="1" dirty="0"/>
            </a:br>
            <a:r>
              <a:rPr lang="zh-Hans" altLang="en-US" sz="5400" b="1" dirty="0"/>
              <a:t>耶稣的比喻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48B6-FC1D-044A-8124-691809CD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3" y="2133600"/>
            <a:ext cx="12093145" cy="4724400"/>
          </a:xfrm>
        </p:spPr>
        <p:txBody>
          <a:bodyPr>
            <a:normAutofit/>
          </a:bodyPr>
          <a:lstStyle/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VS13 The Tax Collector's Prayer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税利的祷告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:                          </a:t>
            </a:r>
          </a:p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1. He stood at a Distance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觉得自己不配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         </a:t>
            </a:r>
          </a:p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2. He would not look up to heaven 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                 不敢举目望天，认识自己是什么样的人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                    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        </a:t>
            </a:r>
            <a:endParaRPr lang="en-US" altLang="zh-Hans" sz="4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3. Beat his breast "God, have mercy on me, a sinner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 神阿，开恩可怜可怜我这个罪人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."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6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4C40-3980-1348-84D9-6572FAA9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" y="0"/>
            <a:ext cx="12093145" cy="2133600"/>
          </a:xfrm>
        </p:spPr>
        <p:txBody>
          <a:bodyPr>
            <a:normAutofit/>
          </a:bodyPr>
          <a:lstStyle/>
          <a:p>
            <a:pPr algn="ctr"/>
            <a:r>
              <a:rPr lang="en-US" altLang="zh-Hans" sz="5400" b="1" dirty="0"/>
              <a:t>PARABLE OF JESUS</a:t>
            </a:r>
            <a:br>
              <a:rPr lang="en-US" altLang="zh-Hans" sz="5400" b="1" dirty="0"/>
            </a:br>
            <a:r>
              <a:rPr lang="zh-Hans" altLang="en-US" sz="5400" b="1" dirty="0"/>
              <a:t>耶稣的比喻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48B6-FC1D-044A-8124-691809CD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3" y="1775254"/>
            <a:ext cx="12093145" cy="4724400"/>
          </a:xfrm>
        </p:spPr>
        <p:txBody>
          <a:bodyPr>
            <a:normAutofit/>
          </a:bodyPr>
          <a:lstStyle/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VS14 Why Jesus said that the Tax Collector is more righteous than the Pharisee?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税利的公义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                       </a:t>
            </a:r>
          </a:p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1. God looks into the heart (Inside and Outside should be the same) 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神看我们的心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                                           </a:t>
            </a:r>
          </a:p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2. The humility of the Tax Collector is knowing yourself and knowing Who God is! 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认识自己</a:t>
            </a:r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                      </a:t>
            </a:r>
          </a:p>
          <a:p>
            <a:r>
              <a:rPr lang="en-US" altLang="zh-Hans" sz="4000" b="1" dirty="0">
                <a:solidFill>
                  <a:schemeClr val="bg2">
                    <a:lumMod val="10000"/>
                  </a:schemeClr>
                </a:solidFill>
              </a:rPr>
              <a:t>3. BE THANKFUL, GOD FORGAVE OUR SINS!</a:t>
            </a:r>
            <a:r>
              <a:rPr lang="zh-Hans" altLang="en-US" sz="4000" b="1" dirty="0">
                <a:solidFill>
                  <a:schemeClr val="bg2">
                    <a:lumMod val="10000"/>
                  </a:schemeClr>
                </a:solidFill>
              </a:rPr>
              <a:t>感恩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4C40-3980-1348-84D9-6572FAA9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4" y="0"/>
            <a:ext cx="12093145" cy="2133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WHY BE THANKFUL</a:t>
            </a:r>
            <a:r>
              <a:rPr lang="zh-Hans" altLang="en-US" sz="4400" b="1" dirty="0"/>
              <a:t>？</a:t>
            </a:r>
            <a:br>
              <a:rPr lang="en-US" sz="4400" b="1" dirty="0"/>
            </a:br>
            <a:r>
              <a:rPr lang="zh-Hans" altLang="en-US" sz="4400" b="1" dirty="0"/>
              <a:t>为什么要感恩？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48B6-FC1D-044A-8124-691809CD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3" y="1355124"/>
            <a:ext cx="12093145" cy="4724400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0"/>
              </a:spcBef>
            </a:pPr>
            <a:r>
              <a:rPr 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Thankfulness acknowledges that God is our provider.</a:t>
            </a:r>
            <a:r>
              <a:rPr lang="zh-Hans" alt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感恩是承认神是我们的供应者</a:t>
            </a:r>
            <a:endParaRPr lang="en-US" sz="40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28600" indent="-228600">
              <a:spcBef>
                <a:spcPts val="0"/>
              </a:spcBef>
            </a:pPr>
            <a:r>
              <a:rPr 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Thankfulness prevents a complaining spirit.</a:t>
            </a:r>
            <a:r>
              <a:rPr lang="zh-Hans" alt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感恩阻挡埋冤的灵</a:t>
            </a:r>
            <a:endParaRPr lang="en-US" sz="40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28600" indent="-228600">
              <a:spcBef>
                <a:spcPts val="0"/>
              </a:spcBef>
            </a:pPr>
            <a:r>
              <a:rPr 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Thankfulness creates a positive outlook on life</a:t>
            </a:r>
            <a:r>
              <a:rPr lang="zh-Hans" alt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感恩创造生命积极的看法，不是消极</a:t>
            </a:r>
            <a:endParaRPr lang="en-US" sz="40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28600" indent="-228600">
              <a:spcBef>
                <a:spcPts val="0"/>
              </a:spcBef>
            </a:pPr>
            <a:r>
              <a:rPr 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Thankfulness invites joy to dwell in our hearts.</a:t>
            </a:r>
            <a:r>
              <a:rPr lang="zh-Hans" altLang="en-US" sz="4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感恩让喜乐住在我们的心里！</a:t>
            </a:r>
            <a:endParaRPr lang="en-US" sz="4000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(Kent Crockett, </a:t>
            </a:r>
            <a:r>
              <a:rPr lang="en-US" sz="1600" b="1" i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Today Count for Eternity</a:t>
            </a:r>
            <a:r>
              <a:rPr lang="en-US" sz="16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Sisters, OR: Multnomah Publishers, 2001, pp. 161)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0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DADEB9-25CC-B34C-96E5-7AFF8CF27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788" y="0"/>
            <a:ext cx="4915593" cy="70043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88936E-95A8-5A45-B600-9EA61CC52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9174"/>
            <a:ext cx="7277788" cy="48488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3A0C0F-6B68-9148-BED5-5A1F7592E3F3}"/>
              </a:ext>
            </a:extLst>
          </p:cNvPr>
          <p:cNvSpPr txBox="1"/>
          <p:nvPr/>
        </p:nvSpPr>
        <p:spPr>
          <a:xfrm>
            <a:off x="864973" y="293210"/>
            <a:ext cx="57230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OLD MAN AND THE</a:t>
            </a:r>
          </a:p>
          <a:p>
            <a:r>
              <a:rPr lang="en-US" sz="4800" b="1" dirty="0"/>
              <a:t>SEAGULL STORY</a:t>
            </a:r>
          </a:p>
        </p:txBody>
      </p:sp>
    </p:spTree>
    <p:extLst>
      <p:ext uri="{BB962C8B-B14F-4D97-AF65-F5344CB8AC3E}">
        <p14:creationId xmlns:p14="http://schemas.microsoft.com/office/powerpoint/2010/main" val="29622687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165</TotalTime>
  <Words>557</Words>
  <Application>Microsoft Macintosh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DengXian</vt:lpstr>
      <vt:lpstr>幼圆</vt:lpstr>
      <vt:lpstr>Arial</vt:lpstr>
      <vt:lpstr>Calibri</vt:lpstr>
      <vt:lpstr>Century Gothic</vt:lpstr>
      <vt:lpstr>Times New Roman</vt:lpstr>
      <vt:lpstr>Verdana</vt:lpstr>
      <vt:lpstr>Wingdings 3</vt:lpstr>
      <vt:lpstr>Wisp</vt:lpstr>
      <vt:lpstr>CHURCH (6) FORGIVENESS AND THANKFUL HEART 教会 （6） 饶恕和感恩的心  </vt:lpstr>
      <vt:lpstr>LESSONS ON FORGIVENESS 饶恕的功课</vt:lpstr>
      <vt:lpstr>PowerPoint Presentation</vt:lpstr>
      <vt:lpstr>PARABLE OF JESUS 耶稣的比喻</vt:lpstr>
      <vt:lpstr>PARABLE OF JESUS 耶稣的比喻</vt:lpstr>
      <vt:lpstr>PARABLE OF JESUS 耶稣的比喻</vt:lpstr>
      <vt:lpstr>PARABLE OF JESUS 耶稣的比喻</vt:lpstr>
      <vt:lpstr>WHY BE THANKFUL？ 为什么要感恩？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(6) FORGIVENESS AND THANKFULNESS 教会 （6） 饶恕和感恩  </dc:title>
  <dc:creator>Jane Pan</dc:creator>
  <cp:lastModifiedBy>Jane Pan</cp:lastModifiedBy>
  <cp:revision>15</cp:revision>
  <dcterms:created xsi:type="dcterms:W3CDTF">2018-02-21T15:44:45Z</dcterms:created>
  <dcterms:modified xsi:type="dcterms:W3CDTF">2018-02-26T14:35:51Z</dcterms:modified>
</cp:coreProperties>
</file>