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08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3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2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7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5400" b="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4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200" spc="60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7"/>
            <a:ext cx="1554480" cy="527213"/>
          </a:xfrm>
        </p:spPr>
        <p:txBody>
          <a:bodyPr/>
          <a:lstStyle>
            <a:lvl1pPr algn="ctr">
              <a:defRPr sz="975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>
                <a:solidFill>
                  <a:prstClr val="black"/>
                </a:solidFill>
              </a:rPr>
              <a:pPr/>
              <a:t>2/9/18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7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1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459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2/9/18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1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2/9/18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99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2/9/18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80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3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2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540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effectLst/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975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>
                <a:solidFill>
                  <a:prstClr val="black"/>
                </a:solidFill>
              </a:rPr>
              <a:pPr/>
              <a:t>2/9/18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328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2/9/18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39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  <a:latin typeface="+mn-lt"/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2/9/18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9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2/9/18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19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2/9/18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23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7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1" y="607392"/>
            <a:ext cx="2430780" cy="1645920"/>
          </a:xfrm>
        </p:spPr>
        <p:txBody>
          <a:bodyPr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1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1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2/9/18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7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189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7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1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2/9/18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685800" rtl="0" eaLnBrk="1" latinLnBrk="0" hangingPunct="1">
              <a:defRPr lang="en-US" sz="75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7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41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rgbClr val="FFFF00"/>
          </a:fgClr>
          <a:bgClr>
            <a:schemeClr val="accent4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342900"/>
            <a:fld id="{CBC48EC7-AF6A-48D3-8284-14BACBEBDD84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 defTabSz="342900"/>
              <a:t>2/9/18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7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342900"/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342900"/>
            <a:fld id="{4FAB73BC-B049-4115-A692-8D63A059BFB8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69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6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37160" indent="-137160" algn="l" defTabSz="685800" rtl="0" eaLnBrk="1" latinLnBrk="0" hangingPunct="1">
        <a:lnSpc>
          <a:spcPct val="100000"/>
        </a:lnSpc>
        <a:spcBef>
          <a:spcPts val="6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A7015-E8EB-4D4A-B3D7-7A644C051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54" y="684257"/>
            <a:ext cx="12006649" cy="3600673"/>
          </a:xfrm>
        </p:spPr>
        <p:txBody>
          <a:bodyPr/>
          <a:lstStyle/>
          <a:p>
            <a:br>
              <a:rPr lang="en-US" sz="7200" b="1" dirty="0"/>
            </a:br>
            <a:r>
              <a:rPr lang="en-US" sz="7200" b="1" dirty="0">
                <a:solidFill>
                  <a:schemeClr val="bg1"/>
                </a:solidFill>
              </a:rPr>
              <a:t>Church (4)</a:t>
            </a:r>
            <a:br>
              <a:rPr lang="en-US" sz="7200" b="1" dirty="0">
                <a:solidFill>
                  <a:schemeClr val="bg1"/>
                </a:solidFill>
              </a:rPr>
            </a:br>
            <a:r>
              <a:rPr lang="en-US" sz="7200" b="1" dirty="0">
                <a:solidFill>
                  <a:schemeClr val="bg1"/>
                </a:solidFill>
              </a:rPr>
              <a:t>forgiveness by grace</a:t>
            </a:r>
            <a:br>
              <a:rPr lang="en-US" sz="7200" b="1" dirty="0">
                <a:solidFill>
                  <a:schemeClr val="bg1"/>
                </a:solidFill>
              </a:rPr>
            </a:br>
            <a:r>
              <a:rPr lang="zh-Hans" altLang="en-US" sz="7200" b="1" dirty="0">
                <a:solidFill>
                  <a:schemeClr val="bg1"/>
                </a:solidFill>
              </a:rPr>
              <a:t>教会</a:t>
            </a:r>
            <a:r>
              <a:rPr lang="en-US" altLang="zh-Hans" sz="7200" b="1" dirty="0">
                <a:solidFill>
                  <a:schemeClr val="bg1"/>
                </a:solidFill>
              </a:rPr>
              <a:t>(4)</a:t>
            </a:r>
            <a:br>
              <a:rPr lang="en-US" altLang="zh-Hans" sz="7200" b="1" dirty="0">
                <a:solidFill>
                  <a:schemeClr val="bg1"/>
                </a:solidFill>
              </a:rPr>
            </a:br>
            <a:r>
              <a:rPr lang="zh-Hans" altLang="en-US" sz="7200" b="1" dirty="0">
                <a:solidFill>
                  <a:schemeClr val="bg1"/>
                </a:solidFill>
              </a:rPr>
              <a:t>饶恕是靠着恩典</a:t>
            </a:r>
            <a:br>
              <a:rPr lang="en-US" sz="7200" b="1" dirty="0">
                <a:solidFill>
                  <a:schemeClr val="bg1"/>
                </a:solidFill>
              </a:rPr>
            </a:b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10D20F-32BF-5A46-91CD-2348E2488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891" y="4481461"/>
            <a:ext cx="11380573" cy="175097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MATTHEW 18:21-27</a:t>
            </a:r>
          </a:p>
          <a:p>
            <a:r>
              <a:rPr lang="zh-Hans" altLang="en-US" sz="6000" b="1" dirty="0">
                <a:solidFill>
                  <a:schemeClr val="bg1"/>
                </a:solidFill>
              </a:rPr>
              <a:t>马太福音十八章二十七节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635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9FC21C-C463-264D-9F61-D23C7E228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6865" y="857250"/>
            <a:ext cx="7369143" cy="6081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4D4DBF-C64F-A64B-967F-750A78CF4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1757" y="1654261"/>
            <a:ext cx="6120134" cy="378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79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70AE38-0CB3-024C-B877-A8AD1592B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1910"/>
            <a:ext cx="9144000" cy="59488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D38567A-E141-BE4A-8A5B-5156514A1A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8190" y="857250"/>
            <a:ext cx="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246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272A1-B48B-F144-958B-828D3A7DA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08" y="461834"/>
            <a:ext cx="11034584" cy="157734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GOD FORGIVES THROUGH GRACE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zh-Hans" altLang="en-US" sz="4800" b="1" dirty="0">
                <a:solidFill>
                  <a:schemeClr val="bg1"/>
                </a:solidFill>
              </a:rPr>
              <a:t>靠着恩典饶恕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E0B68-649D-5440-A330-17F82C016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049" y="2471660"/>
            <a:ext cx="10884243" cy="356616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“To</a:t>
            </a:r>
            <a:r>
              <a:rPr lang="zh-Han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zh-Hans" sz="3200" b="1" dirty="0">
                <a:solidFill>
                  <a:schemeClr val="bg1"/>
                </a:solidFill>
              </a:rPr>
              <a:t>err</a:t>
            </a:r>
            <a:r>
              <a:rPr lang="zh-Han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zh-Hans" sz="3200" b="1" dirty="0">
                <a:solidFill>
                  <a:schemeClr val="bg1"/>
                </a:solidFill>
              </a:rPr>
              <a:t>is</a:t>
            </a:r>
            <a:r>
              <a:rPr lang="zh-Han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zh-Hans" sz="3200" b="1" dirty="0">
                <a:solidFill>
                  <a:schemeClr val="bg1"/>
                </a:solidFill>
              </a:rPr>
              <a:t>human,</a:t>
            </a:r>
            <a:r>
              <a:rPr lang="zh-Han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zh-Hans" sz="3200" b="1" dirty="0">
                <a:solidFill>
                  <a:schemeClr val="bg1"/>
                </a:solidFill>
              </a:rPr>
              <a:t>to</a:t>
            </a:r>
            <a:r>
              <a:rPr lang="zh-Han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zh-Hans" sz="3200" b="1" dirty="0">
                <a:solidFill>
                  <a:schemeClr val="bg1"/>
                </a:solidFill>
              </a:rPr>
              <a:t>forgive</a:t>
            </a:r>
            <a:r>
              <a:rPr lang="zh-Han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zh-Hans" sz="3200" b="1" dirty="0">
                <a:solidFill>
                  <a:schemeClr val="bg1"/>
                </a:solidFill>
              </a:rPr>
              <a:t>is</a:t>
            </a:r>
            <a:r>
              <a:rPr lang="zh-Han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zh-Hans" sz="3200" b="1" dirty="0">
                <a:solidFill>
                  <a:schemeClr val="bg1"/>
                </a:solidFill>
              </a:rPr>
              <a:t>divine</a:t>
            </a:r>
            <a:r>
              <a:rPr lang="zh-Hans" altLang="en-US" sz="3200" b="1" dirty="0">
                <a:solidFill>
                  <a:schemeClr val="bg1"/>
                </a:solidFill>
              </a:rPr>
              <a:t> 人总是会</a:t>
            </a:r>
            <a:r>
              <a:rPr lang="zh-CN" altLang="en-US" sz="32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做</a:t>
            </a:r>
            <a:r>
              <a:rPr lang="zh-Hans" altLang="en-US" sz="3200" b="1" dirty="0">
                <a:solidFill>
                  <a:schemeClr val="bg1"/>
                </a:solidFill>
              </a:rPr>
              <a:t>错的，只有饶恕才是神圣的</a:t>
            </a:r>
            <a:r>
              <a:rPr lang="en-US" altLang="zh-Hans" sz="3200" b="1" dirty="0">
                <a:solidFill>
                  <a:schemeClr val="bg1"/>
                </a:solidFill>
              </a:rPr>
              <a:t> ."</a:t>
            </a:r>
            <a:r>
              <a:rPr lang="zh-Han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zh-Hans" sz="3200" b="1" dirty="0">
                <a:solidFill>
                  <a:schemeClr val="bg1"/>
                </a:solidFill>
              </a:rPr>
              <a:t>Alexander</a:t>
            </a:r>
            <a:r>
              <a:rPr lang="zh-Han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zh-Hans" sz="3200" b="1" dirty="0">
                <a:solidFill>
                  <a:schemeClr val="bg1"/>
                </a:solidFill>
              </a:rPr>
              <a:t>Pope</a:t>
            </a:r>
          </a:p>
          <a:p>
            <a:pPr marL="0" indent="0">
              <a:buNone/>
            </a:pPr>
            <a:endParaRPr lang="en-US" altLang="zh-Hans" sz="3200" b="1" dirty="0">
              <a:solidFill>
                <a:schemeClr val="bg1"/>
              </a:solidFill>
            </a:endParaRPr>
          </a:p>
          <a:p>
            <a:r>
              <a:rPr lang="en-US" altLang="zh-Hans" sz="3200" b="1" dirty="0">
                <a:solidFill>
                  <a:schemeClr val="bg1"/>
                </a:solidFill>
              </a:rPr>
              <a:t>“The Weak can never Forgive, Forgiveness is the Attribute of the Strong</a:t>
            </a:r>
            <a:r>
              <a:rPr lang="zh-Hans" altLang="en-US" sz="3200" b="1" dirty="0">
                <a:solidFill>
                  <a:schemeClr val="bg1"/>
                </a:solidFill>
              </a:rPr>
              <a:t> 软</a:t>
            </a:r>
            <a:r>
              <a:rPr lang="zh-CN" altLang="en-US" sz="32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弱</a:t>
            </a:r>
            <a:r>
              <a:rPr lang="zh-Hans" altLang="en-US" sz="3200" b="1" dirty="0">
                <a:solidFill>
                  <a:schemeClr val="bg1"/>
                </a:solidFill>
              </a:rPr>
              <a:t>的人</a:t>
            </a:r>
            <a:r>
              <a:rPr lang="zh-CN" altLang="en-US" sz="32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Hans" altLang="en-US" sz="3200" b="1" dirty="0">
                <a:solidFill>
                  <a:schemeClr val="bg1"/>
                </a:solidFill>
              </a:rPr>
              <a:t>不会饶恕的，饶恕是强者的属性和特性</a:t>
            </a:r>
            <a:r>
              <a:rPr lang="en-US" altLang="zh-Hans" sz="3200" b="1" dirty="0">
                <a:solidFill>
                  <a:schemeClr val="bg1"/>
                </a:solidFill>
              </a:rPr>
              <a:t>." M. Gandhi</a:t>
            </a:r>
          </a:p>
        </p:txBody>
      </p:sp>
    </p:spTree>
    <p:extLst>
      <p:ext uri="{BB962C8B-B14F-4D97-AF65-F5344CB8AC3E}">
        <p14:creationId xmlns:p14="http://schemas.microsoft.com/office/powerpoint/2010/main" val="177282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272A1-B48B-F144-958B-828D3A7DA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37120"/>
            <a:ext cx="10972800" cy="157734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GOD FORGIVES THROUGH GRACE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zh-Hans" altLang="en-US" sz="4800" b="1" dirty="0">
                <a:solidFill>
                  <a:schemeClr val="bg1"/>
                </a:solidFill>
              </a:rPr>
              <a:t>靠着恩典饶恕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E0B68-649D-5440-A330-17F82C016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178" y="2298666"/>
            <a:ext cx="11417643" cy="356616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"Forgiveness does not change the past, but it does enlarge the future</a:t>
            </a:r>
            <a:r>
              <a:rPr lang="zh-Hans" altLang="en-US" sz="3200" b="1" dirty="0">
                <a:solidFill>
                  <a:schemeClr val="bg1"/>
                </a:solidFill>
              </a:rPr>
              <a:t> 饶恕的过程，不能改变你的过去，可是可以扩大你的将来和你的前途！</a:t>
            </a:r>
            <a:r>
              <a:rPr lang="en-US" sz="3200" b="1" dirty="0">
                <a:solidFill>
                  <a:schemeClr val="bg1"/>
                </a:solidFill>
              </a:rPr>
              <a:t>" Paul </a:t>
            </a:r>
            <a:r>
              <a:rPr lang="en-US" sz="3200" b="1" dirty="0" err="1">
                <a:solidFill>
                  <a:schemeClr val="bg1"/>
                </a:solidFill>
              </a:rPr>
              <a:t>Boese</a:t>
            </a:r>
            <a:r>
              <a:rPr lang="en-US" sz="3200" b="1" dirty="0">
                <a:solidFill>
                  <a:schemeClr val="bg1"/>
                </a:solidFill>
              </a:rPr>
              <a:t> (business executive)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JESUS IS THE CARPENTER, AND HE BUILT US A BRIDGE, THAT BRIDGE IS THE CROSS. SO WE ARE FORGIVEN AND CAN NOW GO TO THE FATHER</a:t>
            </a:r>
            <a:r>
              <a:rPr lang="zh-Hans" altLang="en-US" sz="3200" b="1" dirty="0">
                <a:solidFill>
                  <a:schemeClr val="bg1"/>
                </a:solidFill>
              </a:rPr>
              <a:t>耶稣是个天上来的木匠。他做的桥就是十字架。所以我们可以到父那里去！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27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272A1-B48B-F144-958B-828D3A7DA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603942"/>
            <a:ext cx="9144000" cy="157734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WHAT IS FORGIVENESS?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zh-Hans" altLang="en-US" sz="5400" b="1" dirty="0">
                <a:solidFill>
                  <a:schemeClr val="bg1"/>
                </a:solidFill>
              </a:rPr>
              <a:t>什么是饶恕？</a:t>
            </a:r>
            <a:endParaRPr lang="en-US" sz="5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CA1EB9C-B06A-9142-83F6-8603E92D4A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693314"/>
              </p:ext>
            </p:extLst>
          </p:nvPr>
        </p:nvGraphicFramePr>
        <p:xfrm>
          <a:off x="691978" y="5552723"/>
          <a:ext cx="10762736" cy="800100"/>
        </p:xfrm>
        <a:graphic>
          <a:graphicData uri="http://schemas.openxmlformats.org/drawingml/2006/table">
            <a:tbl>
              <a:tblPr/>
              <a:tblGrid>
                <a:gridCol w="4424896">
                  <a:extLst>
                    <a:ext uri="{9D8B030D-6E8A-4147-A177-3AD203B41FA5}">
                      <a16:colId xmlns:a16="http://schemas.microsoft.com/office/drawing/2014/main" val="59740506"/>
                    </a:ext>
                  </a:extLst>
                </a:gridCol>
                <a:gridCol w="6337840">
                  <a:extLst>
                    <a:ext uri="{9D8B030D-6E8A-4147-A177-3AD203B41FA5}">
                      <a16:colId xmlns:a16="http://schemas.microsoft.com/office/drawing/2014/main" val="2610226852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fontAlgn="t"/>
                      <a:r>
                        <a:rPr lang="en-US" sz="2400" b="1" i="1" dirty="0">
                          <a:solidFill>
                            <a:schemeClr val="bg1"/>
                          </a:solidFill>
                          <a:effectLst/>
                        </a:rPr>
                        <a:t>Synonyms</a:t>
                      </a:r>
                      <a:r>
                        <a:rPr lang="zh-Hans" altLang="en-US" sz="2400" b="1" i="1" dirty="0">
                          <a:solidFill>
                            <a:schemeClr val="bg1"/>
                          </a:solidFill>
                          <a:effectLst/>
                        </a:rPr>
                        <a:t> 同义词</a:t>
                      </a:r>
                      <a:r>
                        <a:rPr lang="en-US" sz="2400" b="1" i="1" dirty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</a:p>
                  </a:txBody>
                  <a:tcPr marL="68580" marR="21431"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1A0DAB"/>
                          </a:solidFill>
                          <a:effectLst/>
                        </a:rPr>
                        <a:t>Pardon</a:t>
                      </a:r>
                      <a:r>
                        <a:rPr lang="zh-Hans" altLang="en-US" sz="2400" b="1" dirty="0">
                          <a:solidFill>
                            <a:srgbClr val="1A0DAB"/>
                          </a:solidFill>
                          <a:effectLst/>
                        </a:rPr>
                        <a:t>饶恕</a:t>
                      </a:r>
                      <a:r>
                        <a:rPr lang="en-US" sz="2400" b="1" dirty="0">
                          <a:effectLst/>
                        </a:rPr>
                        <a:t>, </a:t>
                      </a:r>
                      <a:r>
                        <a:rPr lang="en-US" sz="2400" b="1" dirty="0">
                          <a:solidFill>
                            <a:srgbClr val="1A0DAB"/>
                          </a:solidFill>
                          <a:effectLst/>
                        </a:rPr>
                        <a:t>excuse</a:t>
                      </a:r>
                      <a:r>
                        <a:rPr lang="zh-Hans" altLang="en-US" sz="2400" b="1" dirty="0">
                          <a:solidFill>
                            <a:srgbClr val="1A0DAB"/>
                          </a:solidFill>
                          <a:effectLst/>
                        </a:rPr>
                        <a:t> 原谅 </a:t>
                      </a:r>
                      <a:r>
                        <a:rPr lang="en-US" sz="2400" b="1" dirty="0">
                          <a:solidFill>
                            <a:srgbClr val="1A0DAB"/>
                          </a:solidFill>
                          <a:effectLst/>
                        </a:rPr>
                        <a:t>exonerate</a:t>
                      </a:r>
                      <a:r>
                        <a:rPr lang="zh-Hans" altLang="en-US" sz="2400" b="1" dirty="0">
                          <a:solidFill>
                            <a:srgbClr val="1A0DAB"/>
                          </a:solidFill>
                          <a:effectLst/>
                        </a:rPr>
                        <a:t> 无罪 </a:t>
                      </a:r>
                      <a:r>
                        <a:rPr lang="en-US" sz="2400" b="1" dirty="0">
                          <a:solidFill>
                            <a:srgbClr val="1A0DAB"/>
                          </a:solidFill>
                          <a:effectLst/>
                        </a:rPr>
                        <a:t>absolve</a:t>
                      </a:r>
                      <a:r>
                        <a:rPr lang="zh-Hans" altLang="en-US" sz="2400" b="1" dirty="0">
                          <a:solidFill>
                            <a:srgbClr val="1A0DAB"/>
                          </a:solidFill>
                          <a:effectLst/>
                        </a:rPr>
                        <a:t> 免除</a:t>
                      </a:r>
                      <a:endParaRPr lang="en-US" sz="2400" b="1" dirty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74165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3865843-B5C8-324A-A9D7-8F831B564F2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24100" y="3772258"/>
          <a:ext cx="7543800" cy="222885"/>
        </p:xfrm>
        <a:graphic>
          <a:graphicData uri="http://schemas.openxmlformats.org/drawingml/2006/table">
            <a:tbl>
              <a:tblPr/>
              <a:tblGrid>
                <a:gridCol w="3101491">
                  <a:extLst>
                    <a:ext uri="{9D8B030D-6E8A-4147-A177-3AD203B41FA5}">
                      <a16:colId xmlns:a16="http://schemas.microsoft.com/office/drawing/2014/main" val="3026003054"/>
                    </a:ext>
                  </a:extLst>
                </a:gridCol>
                <a:gridCol w="4442309">
                  <a:extLst>
                    <a:ext uri="{9D8B030D-6E8A-4147-A177-3AD203B41FA5}">
                      <a16:colId xmlns:a16="http://schemas.microsoft.com/office/drawing/2014/main" val="1345416316"/>
                    </a:ext>
                  </a:extLst>
                </a:gridCol>
              </a:tblGrid>
              <a:tr h="222885">
                <a:tc>
                  <a:txBody>
                    <a:bodyPr/>
                    <a:lstStyle/>
                    <a:p>
                      <a:pPr fontAlgn="t"/>
                      <a:endParaRPr lang="en-US" sz="1000" i="1">
                        <a:effectLst/>
                      </a:endParaRPr>
                    </a:p>
                  </a:txBody>
                  <a:tcPr marL="68580" marR="21431"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1A0DAB"/>
                        </a:solidFill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471545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CBAAE2F7-F502-F34B-89C4-AFA5EC79A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97" y="2214678"/>
            <a:ext cx="11219935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Hans" sz="2800" b="1" dirty="0">
                <a:solidFill>
                  <a:prstClr val="white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S</a:t>
            </a:r>
            <a:r>
              <a:rPr lang="en-US" altLang="en-US" sz="2800" b="1" dirty="0">
                <a:solidFill>
                  <a:prstClr val="white"/>
                </a:solidFill>
                <a:cs typeface="Arial" panose="020B0604020202020204" pitchFamily="34" charset="0"/>
              </a:rPr>
              <a:t>top feeling angry</a:t>
            </a:r>
            <a:r>
              <a:rPr lang="zh-Hans" altLang="en-US" sz="2800" b="1" dirty="0">
                <a:solidFill>
                  <a:prstClr val="white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怒气</a:t>
            </a:r>
            <a:r>
              <a:rPr lang="en-US" altLang="en-US" sz="2800" b="1" dirty="0">
                <a:solidFill>
                  <a:prstClr val="white"/>
                </a:solidFill>
                <a:cs typeface="Arial" panose="020B0604020202020204" pitchFamily="34" charset="0"/>
              </a:rPr>
              <a:t> or resentful</a:t>
            </a:r>
            <a:r>
              <a:rPr lang="zh-CN" altLang="en-US" sz="2800" b="1" dirty="0">
                <a:solidFill>
                  <a:prstClr val="white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愤怒</a:t>
            </a:r>
            <a:r>
              <a:rPr lang="en-US" altLang="en-US" sz="2800" b="1" dirty="0">
                <a:solidFill>
                  <a:prstClr val="white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solidFill>
                  <a:prstClr val="white"/>
                </a:solidFill>
                <a:cs typeface="Arial" panose="020B0604020202020204" pitchFamily="34" charset="0"/>
              </a:rPr>
              <a:t>toward (someone) for an offense, flaw, or mistake.</a:t>
            </a:r>
          </a:p>
          <a:p>
            <a:r>
              <a:rPr lang="en-US" altLang="en-US" sz="2800" b="1" dirty="0">
                <a:solidFill>
                  <a:prstClr val="white"/>
                </a:solidFill>
                <a:cs typeface="Arial" panose="020B0604020202020204" pitchFamily="34" charset="0"/>
              </a:rPr>
              <a:t>"I don't think I'll ever forgive David for the way he treated her"</a:t>
            </a:r>
          </a:p>
          <a:p>
            <a:r>
              <a:rPr lang="en-US" altLang="en-US" sz="2800" b="1" dirty="0">
                <a:solidFill>
                  <a:prstClr val="white"/>
                </a:solidFill>
                <a:cs typeface="Arial" panose="020B0604020202020204" pitchFamily="34" charset="0"/>
              </a:rPr>
              <a:t>"they are not going to pat my head and say all is forgiven"</a:t>
            </a:r>
          </a:p>
          <a:p>
            <a:pPr lvl="1">
              <a:buFontTx/>
              <a:buChar char="•"/>
            </a:pPr>
            <a:r>
              <a:rPr lang="en-US" altLang="en-US" sz="2800" b="1" dirty="0">
                <a:solidFill>
                  <a:prstClr val="white"/>
                </a:solidFill>
                <a:cs typeface="Arial" panose="020B0604020202020204" pitchFamily="34" charset="0"/>
              </a:rPr>
              <a:t>cancel (a debt</a:t>
            </a:r>
            <a:r>
              <a:rPr lang="zh-Hans" altLang="en-US" sz="2800" b="1" dirty="0">
                <a:solidFill>
                  <a:prstClr val="white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不用还债</a:t>
            </a:r>
            <a:r>
              <a:rPr lang="en-US" altLang="en-US" sz="2800" b="1" dirty="0">
                <a:solidFill>
                  <a:prstClr val="white"/>
                </a:solidFill>
                <a:cs typeface="Arial" panose="020B0604020202020204" pitchFamily="34" charset="0"/>
              </a:rPr>
              <a:t>).</a:t>
            </a:r>
          </a:p>
          <a:p>
            <a:r>
              <a:rPr lang="en-US" altLang="en-US" sz="2800" b="1" dirty="0">
                <a:solidFill>
                  <a:prstClr val="white"/>
                </a:solidFill>
                <a:cs typeface="Arial" panose="020B0604020202020204" pitchFamily="34" charset="0"/>
              </a:rPr>
              <a:t>"he proposed that their debts should be forgiven"</a:t>
            </a:r>
            <a:r>
              <a:rPr lang="zh-Hans" altLang="en-US" sz="2800" b="1" dirty="0">
                <a:solidFill>
                  <a:prstClr val="white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Hans" sz="2800" b="1" dirty="0">
                <a:solidFill>
                  <a:prstClr val="white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Google</a:t>
            </a:r>
            <a:r>
              <a:rPr lang="zh-Hans" altLang="en-US" sz="2800" b="1" dirty="0">
                <a:solidFill>
                  <a:prstClr val="white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Hans" sz="2800" b="1" dirty="0">
                <a:solidFill>
                  <a:prstClr val="white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Dictionary</a:t>
            </a:r>
            <a:endParaRPr lang="en-US" altLang="en-US" sz="2800" b="1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endParaRPr lang="en-US" altLang="en-US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927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0BEB35A-D1B4-7F45-B3F8-58ECE38DE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1068" y="420130"/>
            <a:ext cx="4506799" cy="54462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5CB229-89FA-E945-BC72-A261CF74E104}"/>
              </a:ext>
            </a:extLst>
          </p:cNvPr>
          <p:cNvSpPr txBox="1"/>
          <p:nvPr/>
        </p:nvSpPr>
        <p:spPr>
          <a:xfrm>
            <a:off x="504404" y="1916739"/>
            <a:ext cx="7016664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sz="2800" b="1" dirty="0">
                <a:solidFill>
                  <a:prstClr val="white"/>
                </a:solidFill>
                <a:latin typeface="Century Gothic" panose="020B0502020202020204"/>
              </a:rPr>
              <a:t>STAGE 1: UNFORGIVENESS</a:t>
            </a:r>
            <a:r>
              <a:rPr lang="zh-Hans" altLang="en-US" sz="2800" b="1" dirty="0">
                <a:solidFill>
                  <a:prstClr val="white"/>
                </a:solidFill>
                <a:latin typeface="Century Gothic" panose="020B0502020202020204"/>
                <a:ea typeface="宋体" panose="02010600030101010101" pitchFamily="2" charset="-122"/>
              </a:rPr>
              <a:t> </a:t>
            </a:r>
            <a:endParaRPr lang="en-US" altLang="zh-Hans" sz="2800" b="1" dirty="0">
              <a:solidFill>
                <a:prstClr val="white"/>
              </a:solidFill>
              <a:latin typeface="Century Gothic" panose="020B0502020202020204"/>
              <a:ea typeface="宋体" panose="02010600030101010101" pitchFamily="2" charset="-122"/>
            </a:endParaRPr>
          </a:p>
          <a:p>
            <a:pPr defTabSz="342900"/>
            <a:r>
              <a:rPr lang="zh-Hans" altLang="en-US" sz="2800" b="1" dirty="0">
                <a:solidFill>
                  <a:prstClr val="white"/>
                </a:solidFill>
                <a:latin typeface="Century Gothic" panose="020B0502020202020204"/>
                <a:ea typeface="宋体" panose="02010600030101010101" pitchFamily="2" charset="-122"/>
              </a:rPr>
              <a:t>不肯饶恕</a:t>
            </a:r>
            <a:endParaRPr lang="en-US" sz="2800" b="1" dirty="0">
              <a:solidFill>
                <a:prstClr val="white"/>
              </a:solidFill>
              <a:latin typeface="Century Gothic" panose="020B0502020202020204"/>
            </a:endParaRPr>
          </a:p>
          <a:p>
            <a:pPr defTabSz="342900"/>
            <a:r>
              <a:rPr lang="en-US" sz="2800" b="1" dirty="0">
                <a:solidFill>
                  <a:prstClr val="white"/>
                </a:solidFill>
                <a:latin typeface="Century Gothic" panose="020B0502020202020204"/>
              </a:rPr>
              <a:t>STAGE 2: ANGER</a:t>
            </a:r>
            <a:r>
              <a:rPr lang="zh-Hans" altLang="en-US" sz="2800" b="1" dirty="0">
                <a:solidFill>
                  <a:prstClr val="white"/>
                </a:solidFill>
                <a:latin typeface="Century Gothic" panose="020B0502020202020204"/>
                <a:ea typeface="宋体" panose="02010600030101010101" pitchFamily="2" charset="-122"/>
              </a:rPr>
              <a:t> 发怒</a:t>
            </a:r>
            <a:endParaRPr lang="en-US" sz="2800" b="1" dirty="0">
              <a:solidFill>
                <a:prstClr val="white"/>
              </a:solidFill>
              <a:latin typeface="Century Gothic" panose="020B0502020202020204"/>
            </a:endParaRPr>
          </a:p>
          <a:p>
            <a:pPr defTabSz="342900"/>
            <a:r>
              <a:rPr lang="en-US" sz="2800" b="1" dirty="0">
                <a:solidFill>
                  <a:prstClr val="white"/>
                </a:solidFill>
                <a:latin typeface="Century Gothic" panose="020B0502020202020204"/>
              </a:rPr>
              <a:t>STAGE 3: BITTERNESS</a:t>
            </a:r>
            <a:r>
              <a:rPr lang="zh-Hans" altLang="en-US" sz="2800" b="1" dirty="0">
                <a:solidFill>
                  <a:prstClr val="white"/>
                </a:solidFill>
                <a:latin typeface="Century Gothic" panose="020B0502020202020204"/>
                <a:ea typeface="宋体" panose="02010600030101010101" pitchFamily="2" charset="-122"/>
              </a:rPr>
              <a:t> 苦毒</a:t>
            </a:r>
            <a:endParaRPr lang="en-US" sz="2800" b="1" dirty="0">
              <a:solidFill>
                <a:prstClr val="white"/>
              </a:solidFill>
              <a:latin typeface="Century Gothic" panose="020B0502020202020204"/>
            </a:endParaRPr>
          </a:p>
          <a:p>
            <a:pPr defTabSz="342900"/>
            <a:r>
              <a:rPr lang="en-US" sz="2800" b="1" dirty="0">
                <a:solidFill>
                  <a:prstClr val="white"/>
                </a:solidFill>
                <a:latin typeface="Century Gothic" panose="020B0502020202020204"/>
              </a:rPr>
              <a:t>STAGE 4: SLANDER</a:t>
            </a:r>
            <a:r>
              <a:rPr lang="zh-Hans" altLang="en-US" sz="2800" b="1" dirty="0">
                <a:solidFill>
                  <a:prstClr val="white"/>
                </a:solidFill>
                <a:latin typeface="Century Gothic" panose="020B0502020202020204"/>
                <a:ea typeface="宋体" panose="02010600030101010101" pitchFamily="2" charset="-122"/>
              </a:rPr>
              <a:t> </a:t>
            </a:r>
            <a:r>
              <a:rPr lang="zh-CN" altLang="en-US" sz="2800" b="1" dirty="0">
                <a:solidFill>
                  <a:prstClr val="whit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诽谤</a:t>
            </a:r>
            <a:endParaRPr lang="en-US" sz="2800" b="1" dirty="0">
              <a:solidFill>
                <a:prstClr val="white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defTabSz="342900"/>
            <a:r>
              <a:rPr lang="en-US" sz="2800" b="1" dirty="0">
                <a:solidFill>
                  <a:prstClr val="white"/>
                </a:solidFill>
                <a:latin typeface="Century Gothic" panose="020B0502020202020204"/>
              </a:rPr>
              <a:t>STAGE 5: RESENTMENT</a:t>
            </a:r>
            <a:r>
              <a:rPr lang="zh-Hans" altLang="en-US" sz="2800" b="1" dirty="0">
                <a:solidFill>
                  <a:prstClr val="white"/>
                </a:solidFill>
                <a:latin typeface="Century Gothic" panose="020B0502020202020204"/>
                <a:ea typeface="宋体" panose="02010600030101010101" pitchFamily="2" charset="-122"/>
              </a:rPr>
              <a:t> </a:t>
            </a:r>
            <a:r>
              <a:rPr lang="zh-CN" altLang="en-US" sz="2800" b="1" dirty="0">
                <a:solidFill>
                  <a:prstClr val="whit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愤恨</a:t>
            </a:r>
            <a:endParaRPr lang="en-US" sz="2800" b="1" dirty="0">
              <a:solidFill>
                <a:prstClr val="white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defTabSz="342900"/>
            <a:r>
              <a:rPr lang="en-US" sz="2800" b="1" dirty="0">
                <a:solidFill>
                  <a:prstClr val="white"/>
                </a:solidFill>
                <a:latin typeface="Century Gothic" panose="020B0502020202020204"/>
              </a:rPr>
              <a:t>STAGE 6: HATRED</a:t>
            </a:r>
            <a:r>
              <a:rPr lang="zh-Hans" altLang="en-US" sz="2800" b="1" dirty="0">
                <a:solidFill>
                  <a:prstClr val="white"/>
                </a:solidFill>
                <a:latin typeface="Century Gothic" panose="020B0502020202020204"/>
                <a:ea typeface="宋体" panose="02010600030101010101" pitchFamily="2" charset="-122"/>
              </a:rPr>
              <a:t> 仇恨</a:t>
            </a:r>
            <a:r>
              <a:rPr lang="en-US" altLang="zh-Hans" sz="2800" b="1" dirty="0">
                <a:solidFill>
                  <a:prstClr val="white"/>
                </a:solidFill>
                <a:latin typeface="Century Gothic" panose="020B0502020202020204"/>
                <a:ea typeface="宋体" panose="02010600030101010101" pitchFamily="2" charset="-122"/>
              </a:rPr>
              <a:t>/</a:t>
            </a:r>
            <a:r>
              <a:rPr lang="zh-Hans" altLang="en-US" sz="2800" b="1" dirty="0">
                <a:solidFill>
                  <a:prstClr val="white"/>
                </a:solidFill>
                <a:latin typeface="Century Gothic" panose="020B0502020202020204"/>
                <a:ea typeface="宋体" panose="02010600030101010101" pitchFamily="2" charset="-122"/>
              </a:rPr>
              <a:t>敌意</a:t>
            </a:r>
            <a:endParaRPr lang="en-US" sz="2800" b="1" dirty="0">
              <a:solidFill>
                <a:prstClr val="white"/>
              </a:solidFill>
              <a:latin typeface="Century Gothic" panose="020B0502020202020204"/>
            </a:endParaRPr>
          </a:p>
          <a:p>
            <a:pPr defTabSz="342900"/>
            <a:r>
              <a:rPr lang="en-US" sz="2800" b="1" dirty="0">
                <a:solidFill>
                  <a:prstClr val="white"/>
                </a:solidFill>
                <a:latin typeface="Century Gothic" panose="020B0502020202020204"/>
              </a:rPr>
              <a:t>STAGE 7: VENGENCE</a:t>
            </a:r>
            <a:r>
              <a:rPr lang="zh-Hans" altLang="en-US" sz="2800" b="1" dirty="0">
                <a:solidFill>
                  <a:prstClr val="white"/>
                </a:solidFill>
                <a:latin typeface="Century Gothic" panose="020B0502020202020204"/>
                <a:ea typeface="宋体" panose="02010600030101010101" pitchFamily="2" charset="-122"/>
              </a:rPr>
              <a:t> 报复</a:t>
            </a:r>
            <a:endParaRPr lang="en-US" sz="2800" b="1" dirty="0">
              <a:solidFill>
                <a:prstClr val="white"/>
              </a:solidFill>
              <a:latin typeface="Century Gothic" panose="020B0502020202020204"/>
            </a:endParaRPr>
          </a:p>
          <a:p>
            <a:pPr defTabSz="342900"/>
            <a:r>
              <a:rPr lang="en-US" sz="2400" b="1" dirty="0">
                <a:solidFill>
                  <a:prstClr val="white"/>
                </a:solidFill>
                <a:latin typeface="Century Gothic" panose="020B0502020202020204"/>
              </a:rPr>
              <a:t>"Freedom Factor: Finding Peace by Forgiving </a:t>
            </a:r>
          </a:p>
          <a:p>
            <a:pPr defTabSz="342900"/>
            <a:r>
              <a:rPr lang="en-US" sz="2400" b="1" dirty="0">
                <a:solidFill>
                  <a:prstClr val="white"/>
                </a:solidFill>
                <a:latin typeface="Century Gothic" panose="020B0502020202020204"/>
              </a:rPr>
              <a:t>Others" by Bruce Wilkinson with Mark E. Strong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DA75E4-4694-2B47-9DE7-D6E4B675A65F}"/>
              </a:ext>
            </a:extLst>
          </p:cNvPr>
          <p:cNvSpPr txBox="1"/>
          <p:nvPr/>
        </p:nvSpPr>
        <p:spPr>
          <a:xfrm>
            <a:off x="703113" y="962632"/>
            <a:ext cx="43830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altLang="zh-Hans" sz="2800" b="1" dirty="0">
                <a:solidFill>
                  <a:prstClr val="white"/>
                </a:solidFill>
                <a:latin typeface="Century Gothic" panose="020B0502020202020204"/>
                <a:ea typeface="宋体" panose="02010600030101010101" pitchFamily="2" charset="-122"/>
              </a:rPr>
              <a:t>UNFORGIVENSS STAGES</a:t>
            </a:r>
          </a:p>
          <a:p>
            <a:pPr defTabSz="342900"/>
            <a:r>
              <a:rPr lang="zh-Hans" altLang="en-US" sz="2800" b="1" dirty="0">
                <a:solidFill>
                  <a:prstClr val="white"/>
                </a:solidFill>
                <a:latin typeface="Century Gothic" panose="020B0502020202020204"/>
                <a:ea typeface="宋体" panose="02010600030101010101" pitchFamily="2" charset="-122"/>
              </a:rPr>
              <a:t>不肯饶恕伤害自己的步骤：</a:t>
            </a:r>
            <a:endParaRPr lang="en-US" sz="2800" b="1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590864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272A1-B48B-F144-958B-828D3A7DA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23618"/>
            <a:ext cx="9144000" cy="1577340"/>
          </a:xfrm>
        </p:spPr>
        <p:txBody>
          <a:bodyPr>
            <a:normAutofit/>
          </a:bodyPr>
          <a:lstStyle/>
          <a:p>
            <a:pPr algn="ctr"/>
            <a:r>
              <a:rPr lang="en-US" altLang="zh-Hans" sz="4800" b="1" dirty="0">
                <a:solidFill>
                  <a:schemeClr val="bg1"/>
                </a:solidFill>
              </a:rPr>
              <a:t>TRULY FREE CHRISTIANS</a:t>
            </a:r>
            <a:br>
              <a:rPr lang="en-US" altLang="zh-Hans" sz="4800" b="1" dirty="0">
                <a:solidFill>
                  <a:schemeClr val="bg1"/>
                </a:solidFill>
              </a:rPr>
            </a:br>
            <a:r>
              <a:rPr lang="zh-Hans" altLang="en-US" sz="4800" b="1" dirty="0">
                <a:solidFill>
                  <a:schemeClr val="bg1"/>
                </a:solidFill>
              </a:rPr>
              <a:t>真正自由的基督徒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E0B68-649D-5440-A330-17F82C016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654" y="2422233"/>
            <a:ext cx="9144000" cy="356616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HEALTHY APPETITE</a:t>
            </a:r>
            <a:r>
              <a:rPr lang="zh-Hans" altLang="en-US" sz="3200" b="1" dirty="0">
                <a:solidFill>
                  <a:schemeClr val="bg1"/>
                </a:solidFill>
              </a:rPr>
              <a:t> 健康的胃口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DEEP AND SOUND SLEEP</a:t>
            </a:r>
            <a:r>
              <a:rPr lang="zh-Hans" altLang="en-US" sz="3200" b="1" dirty="0">
                <a:solidFill>
                  <a:schemeClr val="bg1"/>
                </a:solidFill>
              </a:rPr>
              <a:t> 好的睡眠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FACIAL EXPRESSIONS AND SMILES A LOT</a:t>
            </a:r>
            <a:r>
              <a:rPr lang="zh-Hans" altLang="en-US" sz="3200" b="1" dirty="0">
                <a:solidFill>
                  <a:schemeClr val="bg1"/>
                </a:solidFill>
              </a:rPr>
              <a:t> 脸上笑容满面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WORDS OF ENCOURAGEMENT INSTEAD OF COMPLAINTS</a:t>
            </a:r>
            <a:r>
              <a:rPr lang="zh-Hans" altLang="en-US" sz="3200" b="1" dirty="0">
                <a:solidFill>
                  <a:schemeClr val="bg1"/>
                </a:solidFill>
              </a:rPr>
              <a:t> 说话造就人，不说埋冤的话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LOVE ENJOY LIVING</a:t>
            </a:r>
            <a:r>
              <a:rPr lang="zh-Hans" altLang="en-US" sz="3200" b="1" dirty="0">
                <a:solidFill>
                  <a:schemeClr val="bg1"/>
                </a:solidFill>
              </a:rPr>
              <a:t> 喜欢生活，生活乐趣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272A1-B48B-F144-958B-828D3A7DA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540" y="449477"/>
            <a:ext cx="10478530" cy="157734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GOD FORGIVES THROUGH GRACE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zh-Hans" altLang="en-US" sz="4800" b="1" dirty="0">
                <a:solidFill>
                  <a:schemeClr val="bg1"/>
                </a:solidFill>
              </a:rPr>
              <a:t>靠着恩典饶恕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E0B68-649D-5440-A330-17F82C016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551" y="2434590"/>
            <a:ext cx="11046941" cy="356616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Vs 21 Peter asked "how many times should I forgive</a:t>
            </a:r>
            <a:r>
              <a:rPr lang="zh-Hans" altLang="en-US" sz="3200" b="1" dirty="0">
                <a:solidFill>
                  <a:schemeClr val="bg1"/>
                </a:solidFill>
              </a:rPr>
              <a:t> 我当饶恕他几次呢</a:t>
            </a:r>
            <a:r>
              <a:rPr lang="en-US" sz="3200" b="1" dirty="0">
                <a:solidFill>
                  <a:schemeClr val="bg1"/>
                </a:solidFill>
              </a:rPr>
              <a:t>?"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Seven times is a perfect number. It is hard enough to forgive one time, let alone seven times</a:t>
            </a:r>
            <a:r>
              <a:rPr lang="zh-Hans" altLang="en-US" sz="3200" b="1" dirty="0">
                <a:solidFill>
                  <a:schemeClr val="bg1"/>
                </a:solidFill>
              </a:rPr>
              <a:t> 七次应该够了？这个是个完全的数字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Vs. 22 Jesus answered "not seven times, but seventy-seven times </a:t>
            </a:r>
            <a:r>
              <a:rPr lang="zh-Hans" altLang="en-US" sz="3200" b="1" dirty="0">
                <a:solidFill>
                  <a:schemeClr val="bg1"/>
                </a:solidFill>
              </a:rPr>
              <a:t>不够，要饶恕七十个七次 （</a:t>
            </a:r>
            <a:r>
              <a:rPr lang="en-US" altLang="zh-Hans" sz="3200" b="1" dirty="0">
                <a:solidFill>
                  <a:schemeClr val="bg1"/>
                </a:solidFill>
              </a:rPr>
              <a:t>490</a:t>
            </a:r>
            <a:r>
              <a:rPr lang="zh-Hans" altLang="en-US" sz="3200" b="1" dirty="0">
                <a:solidFill>
                  <a:schemeClr val="bg1"/>
                </a:solidFill>
              </a:rPr>
              <a:t>次）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34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272A1-B48B-F144-958B-828D3A7DA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778" y="560688"/>
            <a:ext cx="10960443" cy="157734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GOD FORGIVES THROUGH GRACE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zh-Hans" altLang="en-US" sz="4800" b="1" dirty="0">
                <a:solidFill>
                  <a:schemeClr val="bg1"/>
                </a:solidFill>
              </a:rPr>
              <a:t>靠着恩典饶恕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E0B68-649D-5440-A330-17F82C016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29" y="2434590"/>
            <a:ext cx="11417643" cy="3566160"/>
          </a:xfrm>
        </p:spPr>
        <p:txBody>
          <a:bodyPr>
            <a:noAutofit/>
          </a:bodyPr>
          <a:lstStyle/>
          <a:p>
            <a:r>
              <a:rPr lang="en-US" altLang="zh-Hans" sz="3200" b="1" dirty="0">
                <a:solidFill>
                  <a:schemeClr val="bg1"/>
                </a:solidFill>
              </a:rPr>
              <a:t>Vs. 23 King Wants to Settle Accounts with His Servants</a:t>
            </a:r>
            <a:r>
              <a:rPr lang="zh-Hans" altLang="en-US" sz="3200" b="1" dirty="0">
                <a:solidFill>
                  <a:schemeClr val="bg1"/>
                </a:solidFill>
              </a:rPr>
              <a:t>王要和他的仆人算帐</a:t>
            </a:r>
            <a:r>
              <a:rPr lang="en-US" altLang="zh-Hans" sz="3200" b="1" dirty="0">
                <a:solidFill>
                  <a:schemeClr val="bg1"/>
                </a:solidFill>
              </a:rPr>
              <a:t> (One day, our God will settle our Accounts)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Vs 24 A Man Owed the King 10,000 talents of silver (About 375 tons of silver) hundreds of million dollars today</a:t>
            </a:r>
            <a:r>
              <a:rPr lang="zh-Hans" altLang="en-US" sz="3200" b="1" dirty="0">
                <a:solidFill>
                  <a:schemeClr val="bg1"/>
                </a:solidFill>
              </a:rPr>
              <a:t> 他欠一千万银子，大约今天的几百万 （不是个小的数目）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78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272A1-B48B-F144-958B-828D3A7DA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497" y="387694"/>
            <a:ext cx="11257006" cy="157734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GOD FORGIVES THROUGH GRACE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zh-Hans" altLang="en-US" sz="4800" b="1" dirty="0">
                <a:solidFill>
                  <a:schemeClr val="bg1"/>
                </a:solidFill>
              </a:rPr>
              <a:t>靠着恩典饶恕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E0B68-649D-5440-A330-17F82C016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07" y="2434590"/>
            <a:ext cx="11640065" cy="3566160"/>
          </a:xfrm>
        </p:spPr>
        <p:txBody>
          <a:bodyPr>
            <a:noAutofit/>
          </a:bodyPr>
          <a:lstStyle/>
          <a:p>
            <a:r>
              <a:rPr lang="en-US" altLang="zh-Hans" sz="3200" b="1" dirty="0">
                <a:solidFill>
                  <a:schemeClr val="bg1"/>
                </a:solidFill>
              </a:rPr>
              <a:t>V25 He wasn‘t able to pay, therefore in those days, all his possessions are to be sold</a:t>
            </a:r>
            <a:r>
              <a:rPr lang="zh-Hans" altLang="en-US" sz="3200" b="1" dirty="0">
                <a:solidFill>
                  <a:schemeClr val="bg1"/>
                </a:solidFill>
              </a:rPr>
              <a:t> 在古时候，不能</a:t>
            </a:r>
            <a:r>
              <a:rPr lang="zh-CN" altLang="en-US" sz="32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还债</a:t>
            </a:r>
            <a:r>
              <a:rPr lang="zh-Hans" altLang="en-US" sz="3200" b="1" dirty="0">
                <a:solidFill>
                  <a:schemeClr val="bg1"/>
                </a:solidFill>
              </a:rPr>
              <a:t>，就要全家作奴隶被主人卖掉</a:t>
            </a:r>
            <a:endParaRPr lang="en-US" altLang="zh-Han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Vs. 26 The Servant humbled himself and begged for mercy and said he will pay back everything (When dire need will promise anything and may not be the truth)</a:t>
            </a:r>
            <a:r>
              <a:rPr lang="zh-CN" altLang="en-US" sz="32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zh-Hans" altLang="en-US" sz="3200" b="1" dirty="0">
                <a:solidFill>
                  <a:schemeClr val="bg1"/>
                </a:solidFill>
              </a:rPr>
              <a:t>一个人发现到自己有危机，什么都可以答应，不见得是做得到的！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71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272A1-B48B-F144-958B-828D3A7DA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86" y="474191"/>
            <a:ext cx="11479427" cy="157734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GOD FORGIVES THROUGH GRACE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zh-Hans" altLang="en-US" sz="4800" b="1" dirty="0">
                <a:solidFill>
                  <a:schemeClr val="bg1"/>
                </a:solidFill>
              </a:rPr>
              <a:t>靠着恩典饶恕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E0B68-649D-5440-A330-17F82C016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85" y="2434590"/>
            <a:ext cx="11479427" cy="3566160"/>
          </a:xfrm>
        </p:spPr>
        <p:txBody>
          <a:bodyPr>
            <a:normAutofit/>
          </a:bodyPr>
          <a:lstStyle/>
          <a:p>
            <a:r>
              <a:rPr lang="en-US" altLang="zh-Hans" sz="3200" b="1" dirty="0">
                <a:solidFill>
                  <a:schemeClr val="bg1"/>
                </a:solidFill>
              </a:rPr>
              <a:t>Vs 27 The Master King took pity on the servant, and not only let him go and did not sell him and his family, but also cancelled the debt! </a:t>
            </a:r>
            <a:r>
              <a:rPr lang="zh-Hans" altLang="en-US" sz="3200" b="1" dirty="0">
                <a:solidFill>
                  <a:schemeClr val="bg1"/>
                </a:solidFill>
              </a:rPr>
              <a:t>那仆人的主人动了慈心，把他释放了，还免了他的债 （几百万美金不是个小数目）</a:t>
            </a:r>
            <a:endParaRPr lang="en-US" altLang="zh-Hans" sz="3200" b="1" dirty="0">
              <a:solidFill>
                <a:schemeClr val="bg1"/>
              </a:solidFill>
            </a:endParaRPr>
          </a:p>
          <a:p>
            <a:r>
              <a:rPr lang="en-US" altLang="zh-Hans" sz="3200" b="1" dirty="0">
                <a:solidFill>
                  <a:schemeClr val="bg1"/>
                </a:solidFill>
              </a:rPr>
              <a:t>That</a:t>
            </a:r>
            <a:r>
              <a:rPr lang="zh-Han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zh-Hans" sz="3200" b="1" dirty="0">
                <a:solidFill>
                  <a:schemeClr val="bg1"/>
                </a:solidFill>
              </a:rPr>
              <a:t>is</a:t>
            </a:r>
            <a:r>
              <a:rPr lang="zh-Han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zh-Hans" sz="3200" b="1" dirty="0">
                <a:solidFill>
                  <a:schemeClr val="bg1"/>
                </a:solidFill>
              </a:rPr>
              <a:t>how</a:t>
            </a:r>
            <a:r>
              <a:rPr lang="zh-Han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zh-Hans" sz="3200" b="1" dirty="0">
                <a:solidFill>
                  <a:schemeClr val="bg1"/>
                </a:solidFill>
              </a:rPr>
              <a:t>God</a:t>
            </a:r>
            <a:r>
              <a:rPr lang="zh-Han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zh-Hans" sz="3200" b="1" dirty="0">
                <a:solidFill>
                  <a:schemeClr val="bg1"/>
                </a:solidFill>
              </a:rPr>
              <a:t>forgave</a:t>
            </a:r>
            <a:r>
              <a:rPr lang="zh-Han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zh-Hans" sz="3200" b="1" dirty="0">
                <a:solidFill>
                  <a:schemeClr val="bg1"/>
                </a:solidFill>
              </a:rPr>
              <a:t>us.</a:t>
            </a:r>
            <a:r>
              <a:rPr lang="zh-Han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zh-Hans" sz="3200" b="1" dirty="0">
                <a:solidFill>
                  <a:schemeClr val="bg1"/>
                </a:solidFill>
              </a:rPr>
              <a:t>He</a:t>
            </a:r>
            <a:r>
              <a:rPr lang="zh-Han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zh-Hans" sz="3200" b="1" dirty="0">
                <a:solidFill>
                  <a:schemeClr val="bg1"/>
                </a:solidFill>
              </a:rPr>
              <a:t>set</a:t>
            </a:r>
            <a:r>
              <a:rPr lang="zh-Han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zh-Hans" sz="3200" b="1" dirty="0">
                <a:solidFill>
                  <a:schemeClr val="bg1"/>
                </a:solidFill>
              </a:rPr>
              <a:t>us</a:t>
            </a:r>
            <a:r>
              <a:rPr lang="zh-Han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zh-Hans" sz="3200" b="1" dirty="0">
                <a:solidFill>
                  <a:schemeClr val="bg1"/>
                </a:solidFill>
              </a:rPr>
              <a:t>free</a:t>
            </a:r>
            <a:r>
              <a:rPr lang="zh-Han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zh-Hans" sz="3200" b="1" dirty="0">
                <a:solidFill>
                  <a:schemeClr val="bg1"/>
                </a:solidFill>
              </a:rPr>
              <a:t>from</a:t>
            </a:r>
            <a:r>
              <a:rPr lang="zh-Han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zh-Hans" sz="3200" b="1" dirty="0">
                <a:solidFill>
                  <a:schemeClr val="bg1"/>
                </a:solidFill>
              </a:rPr>
              <a:t>sins!</a:t>
            </a:r>
            <a:r>
              <a:rPr lang="zh-Hans" altLang="en-US" sz="3200" b="1" dirty="0">
                <a:solidFill>
                  <a:schemeClr val="bg1"/>
                </a:solidFill>
              </a:rPr>
              <a:t> 神就是这样的宽恕我们，饶恕我们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03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F3AAFD-5B49-F54E-8E13-81EC9AAC9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5818" y="857250"/>
            <a:ext cx="6862182" cy="51435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3008C2-C733-7044-9C62-F17989653D9C}"/>
              </a:ext>
            </a:extLst>
          </p:cNvPr>
          <p:cNvSpPr txBox="1"/>
          <p:nvPr/>
        </p:nvSpPr>
        <p:spPr>
          <a:xfrm>
            <a:off x="420130" y="857250"/>
            <a:ext cx="29038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sz="2800" b="1" dirty="0">
                <a:solidFill>
                  <a:prstClr val="white"/>
                </a:solidFill>
                <a:latin typeface="Century Gothic" panose="020B0502020202020204"/>
              </a:rPr>
              <a:t>TWO BROTHERS</a:t>
            </a:r>
          </a:p>
          <a:p>
            <a:pPr defTabSz="342900"/>
            <a:r>
              <a:rPr lang="en-US" sz="2800" b="1" dirty="0">
                <a:solidFill>
                  <a:prstClr val="white"/>
                </a:solidFill>
                <a:latin typeface="Century Gothic" panose="020B0502020202020204"/>
              </a:rPr>
              <a:t>AND THE</a:t>
            </a:r>
          </a:p>
          <a:p>
            <a:pPr defTabSz="342900"/>
            <a:r>
              <a:rPr lang="en-US" sz="2800" b="1" dirty="0">
                <a:solidFill>
                  <a:prstClr val="white"/>
                </a:solidFill>
                <a:latin typeface="Century Gothic" panose="020B0502020202020204"/>
              </a:rPr>
              <a:t>FARM:</a:t>
            </a:r>
          </a:p>
          <a:p>
            <a:pPr defTabSz="342900"/>
            <a:r>
              <a:rPr lang="en-US" sz="2800" b="1" dirty="0">
                <a:solidFill>
                  <a:prstClr val="white"/>
                </a:solidFill>
                <a:latin typeface="Century Gothic" panose="020B0502020202020204"/>
              </a:rPr>
              <a:t>SHARED UNTIL</a:t>
            </a:r>
          </a:p>
          <a:p>
            <a:pPr defTabSz="342900"/>
            <a:r>
              <a:rPr lang="en-US" sz="2800" b="1" dirty="0">
                <a:solidFill>
                  <a:prstClr val="white"/>
                </a:solidFill>
                <a:latin typeface="Century Gothic" panose="020B0502020202020204"/>
              </a:rPr>
              <a:t>ONE DAY,</a:t>
            </a:r>
          </a:p>
          <a:p>
            <a:pPr defTabSz="342900"/>
            <a:r>
              <a:rPr lang="en-US" sz="2800" b="1" dirty="0">
                <a:solidFill>
                  <a:prstClr val="white"/>
                </a:solidFill>
                <a:latin typeface="Century Gothic" panose="020B0502020202020204"/>
              </a:rPr>
              <a:t>BECAME THE</a:t>
            </a:r>
          </a:p>
          <a:p>
            <a:pPr defTabSz="342900"/>
            <a:r>
              <a:rPr lang="en-US" sz="2800" b="1" dirty="0">
                <a:solidFill>
                  <a:prstClr val="white"/>
                </a:solidFill>
                <a:latin typeface="Century Gothic" panose="020B0502020202020204"/>
              </a:rPr>
              <a:t>WORST OF</a:t>
            </a:r>
          </a:p>
          <a:p>
            <a:pPr defTabSz="342900"/>
            <a:r>
              <a:rPr lang="en-US" sz="2800" b="1" dirty="0">
                <a:solidFill>
                  <a:prstClr val="white"/>
                </a:solidFill>
                <a:latin typeface="Century Gothic" panose="020B0502020202020204"/>
              </a:rPr>
              <a:t>ENEMIES</a:t>
            </a:r>
          </a:p>
          <a:p>
            <a:pPr defTabSz="342900"/>
            <a:r>
              <a:rPr lang="en-US" sz="2800" b="1" dirty="0">
                <a:solidFill>
                  <a:prstClr val="white"/>
                </a:solidFill>
                <a:latin typeface="Century Gothic" panose="020B0502020202020204"/>
              </a:rPr>
              <a:t>ARGUING OVER</a:t>
            </a:r>
          </a:p>
          <a:p>
            <a:pPr defTabSz="342900"/>
            <a:r>
              <a:rPr lang="en-US" sz="2800" b="1" dirty="0">
                <a:solidFill>
                  <a:prstClr val="white"/>
                </a:solidFill>
                <a:latin typeface="Century Gothic" panose="020B0502020202020204"/>
              </a:rPr>
              <a:t>THE WATER AND</a:t>
            </a:r>
          </a:p>
          <a:p>
            <a:pPr defTabSz="342900"/>
            <a:r>
              <a:rPr lang="en-US" sz="2800" b="1" dirty="0">
                <a:solidFill>
                  <a:prstClr val="white"/>
                </a:solidFill>
                <a:latin typeface="Century Gothic" panose="020B0502020202020204"/>
              </a:rPr>
              <a:t>BOUNDARIES</a:t>
            </a:r>
          </a:p>
        </p:txBody>
      </p:sp>
    </p:spTree>
    <p:extLst>
      <p:ext uri="{BB962C8B-B14F-4D97-AF65-F5344CB8AC3E}">
        <p14:creationId xmlns:p14="http://schemas.microsoft.com/office/powerpoint/2010/main" val="1793442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668</Words>
  <Application>Microsoft Macintosh PowerPoint</Application>
  <PresentationFormat>Widescreen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黑体</vt:lpstr>
      <vt:lpstr>宋体</vt:lpstr>
      <vt:lpstr>Arial</vt:lpstr>
      <vt:lpstr>Century Gothic</vt:lpstr>
      <vt:lpstr>Garamond</vt:lpstr>
      <vt:lpstr>Savon</vt:lpstr>
      <vt:lpstr> Church (4) forgiveness by grace 教会(4) 饶恕是靠着恩典 </vt:lpstr>
      <vt:lpstr>WHAT IS FORGIVENESS? 什么是饶恕？</vt:lpstr>
      <vt:lpstr>PowerPoint Presentation</vt:lpstr>
      <vt:lpstr>TRULY FREE CHRISTIANS 真正自由的基督徒</vt:lpstr>
      <vt:lpstr>GOD FORGIVES THROUGH GRACE 靠着恩典饶恕</vt:lpstr>
      <vt:lpstr>GOD FORGIVES THROUGH GRACE 靠着恩典饶恕</vt:lpstr>
      <vt:lpstr>GOD FORGIVES THROUGH GRACE 靠着恩典饶恕</vt:lpstr>
      <vt:lpstr>GOD FORGIVES THROUGH GRACE 靠着恩典饶恕</vt:lpstr>
      <vt:lpstr>PowerPoint Presentation</vt:lpstr>
      <vt:lpstr>PowerPoint Presentation</vt:lpstr>
      <vt:lpstr>PowerPoint Presentation</vt:lpstr>
      <vt:lpstr>GOD FORGIVES THROUGH GRACE 靠着恩典饶恕</vt:lpstr>
      <vt:lpstr>GOD FORGIVES THROUGH GRACE 靠着恩典饶恕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Church (4) forgiveness by grace 教会(4) 饶恕是靠着恩典 </dc:title>
  <dc:creator>Hongzhi Li</dc:creator>
  <cp:lastModifiedBy>Jane Pan</cp:lastModifiedBy>
  <cp:revision>7</cp:revision>
  <dcterms:created xsi:type="dcterms:W3CDTF">2018-02-09T00:56:26Z</dcterms:created>
  <dcterms:modified xsi:type="dcterms:W3CDTF">2018-02-09T19:15:36Z</dcterms:modified>
</cp:coreProperties>
</file>