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8" r:id="rId3"/>
    <p:sldId id="273" r:id="rId4"/>
    <p:sldId id="257" r:id="rId5"/>
    <p:sldId id="262" r:id="rId6"/>
    <p:sldId id="274" r:id="rId7"/>
    <p:sldId id="263" r:id="rId8"/>
    <p:sldId id="270" r:id="rId9"/>
    <p:sldId id="271" r:id="rId10"/>
    <p:sldId id="272" r:id="rId11"/>
    <p:sldId id="276" r:id="rId12"/>
    <p:sldId id="277" r:id="rId13"/>
    <p:sldId id="275"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3286"/>
    <a:srgbClr val="9573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2/15/18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2/15/18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2/15/18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2/15/18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2/15/18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2/15/18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openDmnd">
          <a:fgClr>
            <a:srgbClr val="C03286"/>
          </a:fgClr>
          <a:bgClr>
            <a:srgbClr val="C03286"/>
          </a:bgClr>
        </a:patt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2/15/18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7015-E8EB-4D4A-B3D7-7A644C0517AE}"/>
              </a:ext>
            </a:extLst>
          </p:cNvPr>
          <p:cNvSpPr>
            <a:spLocks noGrp="1"/>
          </p:cNvSpPr>
          <p:nvPr>
            <p:ph type="ctrTitle"/>
          </p:nvPr>
        </p:nvSpPr>
        <p:spPr>
          <a:xfrm>
            <a:off x="0" y="0"/>
            <a:ext cx="12393037" cy="4800897"/>
          </a:xfrm>
        </p:spPr>
        <p:txBody>
          <a:bodyPr/>
          <a:lstStyle/>
          <a:p>
            <a:br>
              <a:rPr lang="en-US" b="1" dirty="0"/>
            </a:br>
            <a:r>
              <a:rPr lang="en-US" sz="6600" b="1" dirty="0">
                <a:solidFill>
                  <a:schemeClr val="bg1"/>
                </a:solidFill>
              </a:rPr>
              <a:t>Church (5)</a:t>
            </a:r>
            <a:br>
              <a:rPr lang="en-US" sz="6600" b="1" dirty="0">
                <a:solidFill>
                  <a:schemeClr val="bg1"/>
                </a:solidFill>
              </a:rPr>
            </a:br>
            <a:r>
              <a:rPr lang="en-US" sz="6600" b="1" dirty="0">
                <a:solidFill>
                  <a:schemeClr val="bg1"/>
                </a:solidFill>
              </a:rPr>
              <a:t>forgiveness by LETTING GO</a:t>
            </a:r>
            <a:br>
              <a:rPr lang="en-US" sz="6600" b="1" dirty="0">
                <a:solidFill>
                  <a:schemeClr val="bg1"/>
                </a:solidFill>
              </a:rPr>
            </a:br>
            <a:r>
              <a:rPr lang="zh-Hans" altLang="en-US" b="1" dirty="0">
                <a:solidFill>
                  <a:schemeClr val="bg1"/>
                </a:solidFill>
              </a:rPr>
              <a:t>教会</a:t>
            </a:r>
            <a:r>
              <a:rPr lang="en-US" altLang="zh-Hans" b="1" dirty="0">
                <a:solidFill>
                  <a:schemeClr val="bg1"/>
                </a:solidFill>
              </a:rPr>
              <a:t>(5)</a:t>
            </a:r>
            <a:br>
              <a:rPr lang="en-US" altLang="zh-Hans" b="1" dirty="0">
                <a:solidFill>
                  <a:schemeClr val="bg1"/>
                </a:solidFill>
              </a:rPr>
            </a:br>
            <a:r>
              <a:rPr lang="zh-Hans" altLang="en-US" b="1" dirty="0">
                <a:solidFill>
                  <a:schemeClr val="bg1"/>
                </a:solidFill>
              </a:rPr>
              <a:t>饶恕是放弃自我</a:t>
            </a:r>
            <a:br>
              <a:rPr lang="en-US" b="1" dirty="0">
                <a:solidFill>
                  <a:schemeClr val="bg1"/>
                </a:solidFill>
              </a:rPr>
            </a:br>
            <a:endParaRPr lang="en-US" b="1" dirty="0">
              <a:solidFill>
                <a:schemeClr val="bg1"/>
              </a:solidFill>
            </a:endParaRPr>
          </a:p>
        </p:txBody>
      </p:sp>
      <p:sp>
        <p:nvSpPr>
          <p:cNvPr id="3" name="Subtitle 2">
            <a:extLst>
              <a:ext uri="{FF2B5EF4-FFF2-40B4-BE49-F238E27FC236}">
                <a16:creationId xmlns:a16="http://schemas.microsoft.com/office/drawing/2014/main" id="{C310D20F-32BF-5A46-91CD-2348E248810B}"/>
              </a:ext>
            </a:extLst>
          </p:cNvPr>
          <p:cNvSpPr>
            <a:spLocks noGrp="1"/>
          </p:cNvSpPr>
          <p:nvPr>
            <p:ph type="subTitle" idx="1"/>
          </p:nvPr>
        </p:nvSpPr>
        <p:spPr>
          <a:xfrm>
            <a:off x="0" y="4189731"/>
            <a:ext cx="12519498" cy="2334638"/>
          </a:xfrm>
        </p:spPr>
        <p:txBody>
          <a:bodyPr>
            <a:normAutofit/>
          </a:bodyPr>
          <a:lstStyle/>
          <a:p>
            <a:r>
              <a:rPr lang="en-US" sz="7200" b="1" dirty="0">
                <a:solidFill>
                  <a:schemeClr val="bg1"/>
                </a:solidFill>
              </a:rPr>
              <a:t>MATTHEW 18:28-35</a:t>
            </a:r>
          </a:p>
          <a:p>
            <a:r>
              <a:rPr lang="zh-Hans" altLang="en-US" sz="6000" b="1" dirty="0">
                <a:solidFill>
                  <a:schemeClr val="bg1"/>
                </a:solidFill>
              </a:rPr>
              <a:t>马太福音十八章二十八</a:t>
            </a:r>
            <a:r>
              <a:rPr lang="en-US" altLang="zh-Hans" sz="6000" b="1" dirty="0">
                <a:solidFill>
                  <a:schemeClr val="bg1"/>
                </a:solidFill>
              </a:rPr>
              <a:t>-</a:t>
            </a:r>
            <a:r>
              <a:rPr lang="zh-Hans" altLang="en-US" sz="6000" b="1" dirty="0">
                <a:solidFill>
                  <a:schemeClr val="bg1"/>
                </a:solidFill>
              </a:rPr>
              <a:t>三十五节</a:t>
            </a:r>
            <a:endParaRPr lang="en-US" sz="6000" b="1" dirty="0">
              <a:solidFill>
                <a:schemeClr val="bg1"/>
              </a:solidFill>
            </a:endParaRPr>
          </a:p>
        </p:txBody>
      </p:sp>
    </p:spTree>
    <p:extLst>
      <p:ext uri="{BB962C8B-B14F-4D97-AF65-F5344CB8AC3E}">
        <p14:creationId xmlns:p14="http://schemas.microsoft.com/office/powerpoint/2010/main" val="2160490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sz="5400" b="1" dirty="0">
                <a:solidFill>
                  <a:schemeClr val="bg1"/>
                </a:solidFill>
              </a:rPr>
              <a:t>MATTHEW 18:28-35 TEACHINGS</a:t>
            </a:r>
            <a:br>
              <a:rPr lang="en-US" sz="5400" b="1" dirty="0">
                <a:solidFill>
                  <a:schemeClr val="bg1"/>
                </a:solidFill>
              </a:rPr>
            </a:br>
            <a:r>
              <a:rPr lang="zh-Hans" altLang="en-US" sz="5400" b="1" dirty="0">
                <a:solidFill>
                  <a:schemeClr val="bg1"/>
                </a:solidFill>
              </a:rPr>
              <a:t>耶稣在马太</a:t>
            </a:r>
            <a:r>
              <a:rPr lang="zh-CN" altLang="en-US" sz="5400" b="1" dirty="0">
                <a:solidFill>
                  <a:schemeClr val="bg1"/>
                </a:solidFill>
              </a:rPr>
              <a:t>福音</a:t>
            </a:r>
            <a:r>
              <a:rPr lang="zh-Hans" altLang="en-US" sz="5400" b="1" dirty="0">
                <a:solidFill>
                  <a:schemeClr val="bg1"/>
                </a:solidFill>
              </a:rPr>
              <a:t>十八章的教导</a:t>
            </a:r>
            <a:r>
              <a:rPr lang="en-US" sz="5400" b="1" dirty="0">
                <a:solidFill>
                  <a:schemeClr val="bg1"/>
                </a:solidFill>
              </a:rPr>
              <a:t> </a:t>
            </a: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1843627"/>
            <a:ext cx="12192000" cy="4754880"/>
          </a:xfrm>
        </p:spPr>
        <p:txBody>
          <a:bodyPr>
            <a:normAutofit/>
          </a:bodyPr>
          <a:lstStyle/>
          <a:p>
            <a:r>
              <a:rPr lang="en-US" sz="3600" b="1" dirty="0">
                <a:solidFill>
                  <a:schemeClr val="bg1"/>
                </a:solidFill>
              </a:rPr>
              <a:t>Vs. 33 "Shouldn't you have had mercy on your fellow servant just as I had on you?"</a:t>
            </a:r>
            <a:r>
              <a:rPr lang="en-US" altLang="zh-Hans" sz="3600" b="1" dirty="0">
                <a:solidFill>
                  <a:schemeClr val="bg1"/>
                </a:solidFill>
              </a:rPr>
              <a:t>(mercy</a:t>
            </a:r>
            <a:r>
              <a:rPr lang="zh-Hans" altLang="en-US" sz="3600" b="1" dirty="0">
                <a:solidFill>
                  <a:schemeClr val="bg1"/>
                </a:solidFill>
              </a:rPr>
              <a:t> </a:t>
            </a:r>
            <a:r>
              <a:rPr lang="en-US" altLang="zh-Hans" sz="3600" b="1" dirty="0">
                <a:solidFill>
                  <a:schemeClr val="bg1"/>
                </a:solidFill>
              </a:rPr>
              <a:t>is</a:t>
            </a:r>
            <a:r>
              <a:rPr lang="zh-Hans" altLang="en-US" sz="3600" b="1" dirty="0">
                <a:solidFill>
                  <a:schemeClr val="bg1"/>
                </a:solidFill>
              </a:rPr>
              <a:t> </a:t>
            </a:r>
            <a:r>
              <a:rPr lang="en-US" altLang="zh-Hans" sz="3600" b="1" dirty="0">
                <a:solidFill>
                  <a:schemeClr val="bg1"/>
                </a:solidFill>
              </a:rPr>
              <a:t>for</a:t>
            </a:r>
            <a:r>
              <a:rPr lang="zh-Hans" altLang="en-US" sz="3600" b="1" dirty="0">
                <a:solidFill>
                  <a:schemeClr val="bg1"/>
                </a:solidFill>
              </a:rPr>
              <a:t> </a:t>
            </a:r>
            <a:r>
              <a:rPr lang="en-US" altLang="zh-Hans" sz="3600" b="1" dirty="0">
                <a:solidFill>
                  <a:schemeClr val="bg1"/>
                </a:solidFill>
              </a:rPr>
              <a:t>passing</a:t>
            </a:r>
            <a:r>
              <a:rPr lang="zh-Hans" altLang="en-US" sz="3600" b="1" dirty="0">
                <a:solidFill>
                  <a:schemeClr val="bg1"/>
                </a:solidFill>
              </a:rPr>
              <a:t> </a:t>
            </a:r>
            <a:r>
              <a:rPr lang="en-US" altLang="zh-Hans" sz="3600" b="1" dirty="0">
                <a:solidFill>
                  <a:schemeClr val="bg1"/>
                </a:solidFill>
              </a:rPr>
              <a:t>forward)</a:t>
            </a:r>
            <a:r>
              <a:rPr lang="zh-Hans" altLang="en-US" sz="3600" b="1" dirty="0">
                <a:solidFill>
                  <a:schemeClr val="bg1"/>
                </a:solidFill>
              </a:rPr>
              <a:t> 怜恤是要传给别人的</a:t>
            </a:r>
            <a:endParaRPr lang="en-US" sz="3600" b="1" dirty="0">
              <a:solidFill>
                <a:schemeClr val="bg1"/>
              </a:solidFill>
            </a:endParaRPr>
          </a:p>
          <a:p>
            <a:r>
              <a:rPr lang="en-US" sz="3600" b="1" dirty="0">
                <a:solidFill>
                  <a:schemeClr val="bg1"/>
                </a:solidFill>
              </a:rPr>
              <a:t>What is the problem? The evil servant did not truly repent. He was caught in the sin, begged for mercy, and it was all for a show</a:t>
            </a:r>
            <a:r>
              <a:rPr lang="zh-Hans" altLang="en-US" sz="3600" b="1" dirty="0">
                <a:solidFill>
                  <a:schemeClr val="bg1"/>
                </a:solidFill>
              </a:rPr>
              <a:t>问题是恶仆人没有认罪</a:t>
            </a:r>
            <a:r>
              <a:rPr lang="zh-CN" altLang="en-US" sz="3600" b="1" dirty="0">
                <a:solidFill>
                  <a:schemeClr val="bg1"/>
                </a:solidFill>
              </a:rPr>
              <a:t>，</a:t>
            </a:r>
            <a:r>
              <a:rPr lang="zh-Hans" altLang="en-US" sz="3600" b="1" dirty="0">
                <a:solidFill>
                  <a:schemeClr val="bg1"/>
                </a:solidFill>
              </a:rPr>
              <a:t>只是</a:t>
            </a:r>
            <a:r>
              <a:rPr lang="zh-CN" altLang="en-US" sz="3600" b="1">
                <a:solidFill>
                  <a:schemeClr val="bg1"/>
                </a:solidFill>
              </a:rPr>
              <a:t>在</a:t>
            </a:r>
            <a:r>
              <a:rPr lang="zh-Hans" altLang="en-US" sz="3600" b="1">
                <a:solidFill>
                  <a:schemeClr val="bg1"/>
                </a:solidFill>
              </a:rPr>
              <a:t>演戏</a:t>
            </a:r>
            <a:endParaRPr lang="en-US" sz="3600" b="1" dirty="0">
              <a:solidFill>
                <a:schemeClr val="bg1"/>
              </a:solidFill>
            </a:endParaRPr>
          </a:p>
          <a:p>
            <a:r>
              <a:rPr lang="en-US" sz="3600" b="1" dirty="0">
                <a:solidFill>
                  <a:schemeClr val="bg1"/>
                </a:solidFill>
              </a:rPr>
              <a:t>Illustration of an unrepentant adulteress</a:t>
            </a:r>
            <a:r>
              <a:rPr lang="zh-Hans" altLang="en-US" sz="3600" b="1" dirty="0">
                <a:solidFill>
                  <a:schemeClr val="bg1"/>
                </a:solidFill>
              </a:rPr>
              <a:t>被抓到了</a:t>
            </a:r>
            <a:endParaRPr lang="en-US" sz="3600" b="1" dirty="0">
              <a:solidFill>
                <a:schemeClr val="bg1"/>
              </a:solidFill>
            </a:endParaRPr>
          </a:p>
        </p:txBody>
      </p:sp>
    </p:spTree>
    <p:extLst>
      <p:ext uri="{BB962C8B-B14F-4D97-AF65-F5344CB8AC3E}">
        <p14:creationId xmlns:p14="http://schemas.microsoft.com/office/powerpoint/2010/main" val="322187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sz="5400" b="1" dirty="0">
                <a:solidFill>
                  <a:schemeClr val="bg1"/>
                </a:solidFill>
              </a:rPr>
              <a:t>MATTHEW 18:28-35 TEACHINGS</a:t>
            </a:r>
            <a:br>
              <a:rPr lang="en-US" sz="5400" b="1" dirty="0">
                <a:solidFill>
                  <a:schemeClr val="bg1"/>
                </a:solidFill>
              </a:rPr>
            </a:br>
            <a:r>
              <a:rPr lang="zh-Hans" altLang="en-US" sz="5400" b="1" dirty="0">
                <a:solidFill>
                  <a:schemeClr val="bg1"/>
                </a:solidFill>
              </a:rPr>
              <a:t>耶稣在马太</a:t>
            </a:r>
            <a:r>
              <a:rPr lang="zh-CN" altLang="en-US" sz="5400" b="1" dirty="0">
                <a:solidFill>
                  <a:schemeClr val="bg1"/>
                </a:solidFill>
              </a:rPr>
              <a:t>福音</a:t>
            </a:r>
            <a:r>
              <a:rPr lang="zh-Hans" altLang="en-US" sz="5400" b="1" dirty="0">
                <a:solidFill>
                  <a:schemeClr val="bg1"/>
                </a:solidFill>
              </a:rPr>
              <a:t>十八章的教导</a:t>
            </a:r>
            <a:r>
              <a:rPr lang="en-US" sz="5400" b="1" dirty="0">
                <a:solidFill>
                  <a:schemeClr val="bg1"/>
                </a:solidFill>
              </a:rPr>
              <a:t> </a:t>
            </a: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2103120"/>
            <a:ext cx="12192000" cy="4754880"/>
          </a:xfrm>
        </p:spPr>
        <p:txBody>
          <a:bodyPr>
            <a:normAutofit/>
          </a:bodyPr>
          <a:lstStyle/>
          <a:p>
            <a:r>
              <a:rPr lang="en-US" sz="3600" b="1" dirty="0">
                <a:solidFill>
                  <a:schemeClr val="bg1"/>
                </a:solidFill>
              </a:rPr>
              <a:t>Vs. 34 “In anger the Master turned the evil servant to the jailers to be tortured, until he should pay back all he owed.” That could be a lifetime. In the meantime his family also suffered</a:t>
            </a:r>
            <a:r>
              <a:rPr lang="zh-Hans" altLang="en-US" sz="3600" b="1" dirty="0">
                <a:solidFill>
                  <a:schemeClr val="bg1"/>
                </a:solidFill>
              </a:rPr>
              <a:t>                                                  主人的</a:t>
            </a:r>
            <a:r>
              <a:rPr lang="zh-CN" altLang="en-US" sz="3600" b="1" dirty="0">
                <a:solidFill>
                  <a:schemeClr val="bg1"/>
                </a:solidFill>
              </a:rPr>
              <a:t>愤怒</a:t>
            </a:r>
            <a:r>
              <a:rPr lang="zh-Hans" altLang="en-US" sz="3600" b="1" dirty="0">
                <a:solidFill>
                  <a:schemeClr val="bg1"/>
                </a:solidFill>
              </a:rPr>
              <a:t>是轻慢不得的！我们对神也是，不可作假，神很清楚我们在想什么</a:t>
            </a:r>
            <a:r>
              <a:rPr lang="zh-CN" altLang="en-US" sz="3600" b="1" dirty="0">
                <a:solidFill>
                  <a:schemeClr val="bg1"/>
                </a:solidFill>
              </a:rPr>
              <a:t>，否则</a:t>
            </a:r>
            <a:r>
              <a:rPr lang="zh-Hans" altLang="en-US" sz="3600" b="1" dirty="0">
                <a:solidFill>
                  <a:schemeClr val="bg1"/>
                </a:solidFill>
              </a:rPr>
              <a:t>神的惩罚是严厉，我们受不了的！</a:t>
            </a:r>
            <a:endParaRPr lang="en-US" altLang="zh-Hans" sz="3600" b="1" dirty="0">
              <a:solidFill>
                <a:schemeClr val="bg1"/>
              </a:solidFill>
            </a:endParaRPr>
          </a:p>
        </p:txBody>
      </p:sp>
    </p:spTree>
    <p:extLst>
      <p:ext uri="{BB962C8B-B14F-4D97-AF65-F5344CB8AC3E}">
        <p14:creationId xmlns:p14="http://schemas.microsoft.com/office/powerpoint/2010/main" val="230837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sz="5400" b="1" dirty="0">
                <a:solidFill>
                  <a:schemeClr val="bg1"/>
                </a:solidFill>
              </a:rPr>
              <a:t>MATTHEW 18:28-35 TEACHINGS</a:t>
            </a:r>
            <a:br>
              <a:rPr lang="en-US" sz="5400" b="1" dirty="0">
                <a:solidFill>
                  <a:schemeClr val="bg1"/>
                </a:solidFill>
              </a:rPr>
            </a:br>
            <a:r>
              <a:rPr lang="zh-Hans" altLang="en-US" sz="5400" b="1" dirty="0">
                <a:solidFill>
                  <a:schemeClr val="bg1"/>
                </a:solidFill>
              </a:rPr>
              <a:t>耶稣在马太十八章的教导</a:t>
            </a:r>
            <a:r>
              <a:rPr lang="en-US" sz="5400" b="1" dirty="0">
                <a:solidFill>
                  <a:schemeClr val="bg1"/>
                </a:solidFill>
              </a:rPr>
              <a:t> </a:t>
            </a: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2103120"/>
            <a:ext cx="12192000" cy="4754880"/>
          </a:xfrm>
        </p:spPr>
        <p:txBody>
          <a:bodyPr>
            <a:normAutofit/>
          </a:bodyPr>
          <a:lstStyle/>
          <a:p>
            <a:r>
              <a:rPr lang="en-US" sz="3600" b="1" dirty="0">
                <a:solidFill>
                  <a:schemeClr val="bg1"/>
                </a:solidFill>
              </a:rPr>
              <a:t>Vs. 35 “This is how my Heavenly Father will treat each of you unless you forgive your brother FROM YOUR HEART.”</a:t>
            </a:r>
            <a:r>
              <a:rPr lang="zh-Hans" altLang="en-US" sz="3600" b="1" dirty="0">
                <a:solidFill>
                  <a:schemeClr val="bg1"/>
                </a:solidFill>
              </a:rPr>
              <a:t>一定要从心里</a:t>
            </a:r>
            <a:r>
              <a:rPr lang="zh-CN" altLang="en-US" sz="3600" b="1" dirty="0">
                <a:solidFill>
                  <a:schemeClr val="bg1"/>
                </a:solidFill>
              </a:rPr>
              <a:t>悔</a:t>
            </a:r>
            <a:r>
              <a:rPr lang="zh-Hans" altLang="en-US" sz="3600" b="1" dirty="0">
                <a:solidFill>
                  <a:schemeClr val="bg1"/>
                </a:solidFill>
              </a:rPr>
              <a:t>改认罪，不是形式，不是外表</a:t>
            </a:r>
            <a:endParaRPr lang="en-US" sz="3600" b="1" dirty="0">
              <a:solidFill>
                <a:schemeClr val="bg1"/>
              </a:solidFill>
            </a:endParaRPr>
          </a:p>
          <a:p>
            <a:r>
              <a:rPr lang="en-US" sz="3600" b="1" dirty="0">
                <a:solidFill>
                  <a:schemeClr val="bg1"/>
                </a:solidFill>
              </a:rPr>
              <a:t>***We need to be the same inside and out. Never lie or make a show of our lives. </a:t>
            </a:r>
            <a:r>
              <a:rPr lang="zh-Hans" altLang="en-US" sz="3600" b="1" dirty="0">
                <a:solidFill>
                  <a:schemeClr val="bg1"/>
                </a:solidFill>
              </a:rPr>
              <a:t>里外不一致的人是迟早要有交代</a:t>
            </a:r>
            <a:r>
              <a:rPr lang="zh-CN" altLang="en-US" sz="3600" b="1" dirty="0">
                <a:solidFill>
                  <a:schemeClr val="bg1"/>
                </a:solidFill>
              </a:rPr>
              <a:t>的</a:t>
            </a:r>
            <a:r>
              <a:rPr lang="zh-Hans" altLang="en-US" sz="3600" b="1" dirty="0">
                <a:solidFill>
                  <a:schemeClr val="bg1"/>
                </a:solidFill>
              </a:rPr>
              <a:t>。神是看我们的心！我们是神的儿女，神是真理，我们也要</a:t>
            </a:r>
            <a:r>
              <a:rPr lang="zh-CN" altLang="en-US" sz="3600" b="1" dirty="0">
                <a:solidFill>
                  <a:schemeClr val="bg1"/>
                </a:solidFill>
              </a:rPr>
              <a:t>依靠</a:t>
            </a:r>
            <a:r>
              <a:rPr lang="zh-Hans" altLang="en-US" sz="3600" b="1" dirty="0">
                <a:solidFill>
                  <a:schemeClr val="bg1"/>
                </a:solidFill>
              </a:rPr>
              <a:t>真理活着</a:t>
            </a:r>
            <a:r>
              <a:rPr lang="zh-CN" altLang="en-US" sz="3600" b="1" dirty="0">
                <a:solidFill>
                  <a:schemeClr val="bg1"/>
                </a:solidFill>
              </a:rPr>
              <a:t>，</a:t>
            </a:r>
            <a:r>
              <a:rPr lang="zh-Hans" altLang="en-US" sz="3600" b="1" dirty="0">
                <a:solidFill>
                  <a:schemeClr val="bg1"/>
                </a:solidFill>
              </a:rPr>
              <a:t>真理才能使我们真正</a:t>
            </a:r>
            <a:r>
              <a:rPr lang="zh-CN" altLang="en-US" sz="3600" b="1" dirty="0">
                <a:solidFill>
                  <a:schemeClr val="bg1"/>
                </a:solidFill>
              </a:rPr>
              <a:t>得</a:t>
            </a:r>
            <a:r>
              <a:rPr lang="zh-Hans" altLang="en-US" sz="3600" b="1" dirty="0">
                <a:solidFill>
                  <a:schemeClr val="bg1"/>
                </a:solidFill>
              </a:rPr>
              <a:t>自由！</a:t>
            </a:r>
            <a:endParaRPr lang="en-US" sz="3600" b="1" dirty="0">
              <a:solidFill>
                <a:schemeClr val="bg1"/>
              </a:solidFill>
            </a:endParaRPr>
          </a:p>
        </p:txBody>
      </p:sp>
    </p:spTree>
    <p:extLst>
      <p:ext uri="{BB962C8B-B14F-4D97-AF65-F5344CB8AC3E}">
        <p14:creationId xmlns:p14="http://schemas.microsoft.com/office/powerpoint/2010/main" val="354779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4B70D9-49B3-A942-8486-D403BC657238}"/>
              </a:ext>
            </a:extLst>
          </p:cNvPr>
          <p:cNvPicPr>
            <a:picLocks noChangeAspect="1"/>
          </p:cNvPicPr>
          <p:nvPr/>
        </p:nvPicPr>
        <p:blipFill>
          <a:blip r:embed="rId2"/>
          <a:stretch>
            <a:fillRect/>
          </a:stretch>
        </p:blipFill>
        <p:spPr>
          <a:xfrm>
            <a:off x="6796339" y="0"/>
            <a:ext cx="5395661" cy="7178973"/>
          </a:xfrm>
          <a:prstGeom prst="rect">
            <a:avLst/>
          </a:prstGeom>
        </p:spPr>
      </p:pic>
      <p:sp>
        <p:nvSpPr>
          <p:cNvPr id="8" name="TextBox 7">
            <a:extLst>
              <a:ext uri="{FF2B5EF4-FFF2-40B4-BE49-F238E27FC236}">
                <a16:creationId xmlns:a16="http://schemas.microsoft.com/office/drawing/2014/main" id="{71A6508C-3CD3-ED40-9AF5-D2138A22B155}"/>
              </a:ext>
            </a:extLst>
          </p:cNvPr>
          <p:cNvSpPr txBox="1"/>
          <p:nvPr/>
        </p:nvSpPr>
        <p:spPr>
          <a:xfrm>
            <a:off x="185351" y="157777"/>
            <a:ext cx="7154684" cy="6863417"/>
          </a:xfrm>
          <a:prstGeom prst="rect">
            <a:avLst/>
          </a:prstGeom>
          <a:noFill/>
        </p:spPr>
        <p:txBody>
          <a:bodyPr wrap="square" rtlCol="0">
            <a:spAutoFit/>
          </a:bodyPr>
          <a:lstStyle/>
          <a:p>
            <a:r>
              <a:rPr lang="en-US" sz="2000" b="1" dirty="0">
                <a:solidFill>
                  <a:schemeClr val="bg1"/>
                </a:solidFill>
              </a:rPr>
              <a:t>STORY OF A LITTLE WHITE CHURCH IN</a:t>
            </a:r>
          </a:p>
          <a:p>
            <a:r>
              <a:rPr lang="en-US" sz="2000" b="1" dirty="0">
                <a:solidFill>
                  <a:schemeClr val="bg1"/>
                </a:solidFill>
              </a:rPr>
              <a:t>KOREA:</a:t>
            </a:r>
          </a:p>
          <a:p>
            <a:r>
              <a:rPr lang="en-US" altLang="zh-Hans" sz="2000" b="1" dirty="0">
                <a:solidFill>
                  <a:schemeClr val="bg1"/>
                </a:solidFill>
              </a:rPr>
              <a:t>1.</a:t>
            </a:r>
            <a:r>
              <a:rPr lang="zh-Hans" altLang="en-US" sz="2000" b="1" dirty="0">
                <a:solidFill>
                  <a:schemeClr val="bg1"/>
                </a:solidFill>
              </a:rPr>
              <a:t> </a:t>
            </a:r>
            <a:r>
              <a:rPr lang="en-US" altLang="zh-Hans" sz="2000" b="1" dirty="0">
                <a:solidFill>
                  <a:schemeClr val="bg1"/>
                </a:solidFill>
              </a:rPr>
              <a:t>The cruelty of Japanese soldiers during WWII</a:t>
            </a:r>
          </a:p>
          <a:p>
            <a:r>
              <a:rPr lang="en-US" sz="2000" b="1" dirty="0">
                <a:solidFill>
                  <a:schemeClr val="bg1"/>
                </a:solidFill>
              </a:rPr>
              <a:t>2. Many Christians were persecuted, missionaries</a:t>
            </a:r>
          </a:p>
          <a:p>
            <a:r>
              <a:rPr lang="en-US" sz="2000" b="1" dirty="0">
                <a:solidFill>
                  <a:schemeClr val="bg1"/>
                </a:solidFill>
              </a:rPr>
              <a:t>Ejected and closed church doors</a:t>
            </a:r>
          </a:p>
          <a:p>
            <a:r>
              <a:rPr lang="en-US" sz="2000" b="1" dirty="0">
                <a:solidFill>
                  <a:schemeClr val="bg1"/>
                </a:solidFill>
              </a:rPr>
              <a:t>3. As in Rome, and in many parts of the world,</a:t>
            </a:r>
          </a:p>
          <a:p>
            <a:r>
              <a:rPr lang="en-US" sz="2000" b="1" dirty="0">
                <a:solidFill>
                  <a:schemeClr val="bg1"/>
                </a:solidFill>
              </a:rPr>
              <a:t>The more persecution, the more revival</a:t>
            </a:r>
          </a:p>
          <a:p>
            <a:r>
              <a:rPr lang="en-US" sz="2000" b="1" dirty="0">
                <a:solidFill>
                  <a:schemeClr val="bg1"/>
                </a:solidFill>
              </a:rPr>
              <a:t>4. One pastor asked the chief of Japanese police</a:t>
            </a:r>
          </a:p>
          <a:p>
            <a:r>
              <a:rPr lang="en-US" sz="2000" b="1" dirty="0">
                <a:solidFill>
                  <a:schemeClr val="bg1"/>
                </a:solidFill>
              </a:rPr>
              <a:t>To just open the door on one Sunday so that the</a:t>
            </a:r>
          </a:p>
          <a:p>
            <a:r>
              <a:rPr lang="en-US" sz="2000" b="1" dirty="0">
                <a:solidFill>
                  <a:schemeClr val="bg1"/>
                </a:solidFill>
              </a:rPr>
              <a:t>Faithful can worship, just one Sunday. He kept </a:t>
            </a:r>
          </a:p>
          <a:p>
            <a:r>
              <a:rPr lang="en-US" sz="2000" b="1" dirty="0">
                <a:solidFill>
                  <a:schemeClr val="bg1"/>
                </a:solidFill>
              </a:rPr>
              <a:t>Begging, until given OK</a:t>
            </a:r>
          </a:p>
          <a:p>
            <a:r>
              <a:rPr lang="en-US" sz="2000" b="1" dirty="0">
                <a:solidFill>
                  <a:schemeClr val="bg1"/>
                </a:solidFill>
              </a:rPr>
              <a:t>5. The faithful crowed their church and many </a:t>
            </a:r>
          </a:p>
          <a:p>
            <a:r>
              <a:rPr lang="en-US" sz="2000" b="1" dirty="0">
                <a:solidFill>
                  <a:schemeClr val="bg1"/>
                </a:solidFill>
              </a:rPr>
              <a:t>Were not able to get inside because no rooms</a:t>
            </a:r>
          </a:p>
          <a:p>
            <a:r>
              <a:rPr lang="en-US" sz="2000" b="1" dirty="0">
                <a:solidFill>
                  <a:schemeClr val="bg1"/>
                </a:solidFill>
              </a:rPr>
              <a:t>6. Then, the police chief ordered his people to</a:t>
            </a:r>
          </a:p>
          <a:p>
            <a:r>
              <a:rPr lang="en-US" sz="2000" b="1" dirty="0">
                <a:solidFill>
                  <a:schemeClr val="bg1"/>
                </a:solidFill>
              </a:rPr>
              <a:t>Burn the church down</a:t>
            </a:r>
          </a:p>
          <a:p>
            <a:r>
              <a:rPr lang="en-US" sz="2000" b="1" dirty="0">
                <a:solidFill>
                  <a:schemeClr val="bg1"/>
                </a:solidFill>
              </a:rPr>
              <a:t>7. Before they were martyred, they sang two hymns</a:t>
            </a:r>
          </a:p>
          <a:p>
            <a:r>
              <a:rPr lang="en-US" sz="2000" b="1" dirty="0">
                <a:solidFill>
                  <a:schemeClr val="bg1"/>
                </a:solidFill>
              </a:rPr>
              <a:t>"At the Cross </a:t>
            </a:r>
            <a:r>
              <a:rPr lang="zh-Hans" altLang="en-US" sz="2000" b="1" dirty="0">
                <a:solidFill>
                  <a:schemeClr val="bg1"/>
                </a:solidFill>
              </a:rPr>
              <a:t>在十架“ </a:t>
            </a:r>
            <a:r>
              <a:rPr lang="en-US" altLang="zh-Hans" sz="2000" b="1" dirty="0">
                <a:solidFill>
                  <a:schemeClr val="bg1"/>
                </a:solidFill>
              </a:rPr>
              <a:t>#67</a:t>
            </a:r>
          </a:p>
          <a:p>
            <a:r>
              <a:rPr lang="en-US" altLang="zh-Hans" sz="2000" b="1" dirty="0">
                <a:solidFill>
                  <a:schemeClr val="bg1"/>
                </a:solidFill>
              </a:rPr>
              <a:t>8.</a:t>
            </a:r>
            <a:r>
              <a:rPr lang="zh-Hans" altLang="en-US" sz="2000" b="1" dirty="0">
                <a:solidFill>
                  <a:schemeClr val="bg1"/>
                </a:solidFill>
              </a:rPr>
              <a:t> </a:t>
            </a:r>
            <a:r>
              <a:rPr lang="en-US" altLang="zh-Hans" sz="2000" b="1" dirty="0">
                <a:solidFill>
                  <a:schemeClr val="bg1"/>
                </a:solidFill>
              </a:rPr>
              <a:t>In 1972, Japanese churches raised</a:t>
            </a:r>
          </a:p>
          <a:p>
            <a:r>
              <a:rPr lang="en-US" sz="2000" b="1" dirty="0">
                <a:solidFill>
                  <a:schemeClr val="bg1"/>
                </a:solidFill>
              </a:rPr>
              <a:t>$25,000 and build this white church</a:t>
            </a:r>
          </a:p>
          <a:p>
            <a:r>
              <a:rPr lang="en-US" sz="2000" b="1" dirty="0">
                <a:solidFill>
                  <a:schemeClr val="bg1"/>
                </a:solidFill>
              </a:rPr>
              <a:t>9. Many Koreans still not willing to forgive until</a:t>
            </a:r>
          </a:p>
          <a:p>
            <a:r>
              <a:rPr lang="en-US" sz="2000" b="1" dirty="0">
                <a:solidFill>
                  <a:schemeClr val="bg1"/>
                </a:solidFill>
              </a:rPr>
              <a:t>That song, At the Cross is sang</a:t>
            </a:r>
          </a:p>
          <a:p>
            <a:endParaRPr lang="en-US" sz="2000" b="1" dirty="0">
              <a:solidFill>
                <a:schemeClr val="bg1"/>
              </a:solidFill>
            </a:endParaRPr>
          </a:p>
        </p:txBody>
      </p:sp>
    </p:spTree>
    <p:extLst>
      <p:ext uri="{BB962C8B-B14F-4D97-AF65-F5344CB8AC3E}">
        <p14:creationId xmlns:p14="http://schemas.microsoft.com/office/powerpoint/2010/main" val="327588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blinds(horizontal)">
                                      <p:cBhvr>
                                        <p:cTn id="7" dur="500"/>
                                        <p:tgtEl>
                                          <p:spTgt spid="8">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4" end="4"/>
                                            </p:txEl>
                                          </p:spTgt>
                                        </p:tgtEl>
                                        <p:attrNameLst>
                                          <p:attrName>style.visibility</p:attrName>
                                        </p:attrNameLst>
                                      </p:cBhvr>
                                      <p:to>
                                        <p:strVal val="visible"/>
                                      </p:to>
                                    </p:set>
                                    <p:animEffect transition="in" filter="blinds(horizontal)">
                                      <p:cBhvr>
                                        <p:cTn id="10" dur="500"/>
                                        <p:tgtEl>
                                          <p:spTgt spid="8">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animEffect transition="in" filter="blinds(horizontal)">
                                      <p:cBhvr>
                                        <p:cTn id="21" dur="500"/>
                                        <p:tgtEl>
                                          <p:spTgt spid="8">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8">
                                            <p:txEl>
                                              <p:pRg st="8" end="8"/>
                                            </p:txEl>
                                          </p:spTgt>
                                        </p:tgtEl>
                                        <p:attrNameLst>
                                          <p:attrName>style.visibility</p:attrName>
                                        </p:attrNameLst>
                                      </p:cBhvr>
                                      <p:to>
                                        <p:strVal val="visible"/>
                                      </p:to>
                                    </p:set>
                                    <p:animEffect transition="in" filter="blinds(horizontal)">
                                      <p:cBhvr>
                                        <p:cTn id="24" dur="500"/>
                                        <p:tgtEl>
                                          <p:spTgt spid="8">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animEffect transition="in" filter="blinds(horizontal)">
                                      <p:cBhvr>
                                        <p:cTn id="27" dur="500"/>
                                        <p:tgtEl>
                                          <p:spTgt spid="8">
                                            <p:txEl>
                                              <p:pRg st="9" end="9"/>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8">
                                            <p:txEl>
                                              <p:pRg st="10" end="10"/>
                                            </p:txEl>
                                          </p:spTgt>
                                        </p:tgtEl>
                                        <p:attrNameLst>
                                          <p:attrName>style.visibility</p:attrName>
                                        </p:attrNameLst>
                                      </p:cBhvr>
                                      <p:to>
                                        <p:strVal val="visible"/>
                                      </p:to>
                                    </p:set>
                                    <p:animEffect transition="in" filter="blinds(horizontal)">
                                      <p:cBhvr>
                                        <p:cTn id="30" dur="500"/>
                                        <p:tgtEl>
                                          <p:spTgt spid="8">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8">
                                            <p:txEl>
                                              <p:pRg st="11" end="11"/>
                                            </p:txEl>
                                          </p:spTgt>
                                        </p:tgtEl>
                                        <p:attrNameLst>
                                          <p:attrName>style.visibility</p:attrName>
                                        </p:attrNameLst>
                                      </p:cBhvr>
                                      <p:to>
                                        <p:strVal val="visible"/>
                                      </p:to>
                                    </p:set>
                                    <p:animEffect transition="in" filter="blinds(horizontal)">
                                      <p:cBhvr>
                                        <p:cTn id="35" dur="500"/>
                                        <p:tgtEl>
                                          <p:spTgt spid="8">
                                            <p:txEl>
                                              <p:pRg st="11" end="11"/>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8">
                                            <p:txEl>
                                              <p:pRg st="12" end="12"/>
                                            </p:txEl>
                                          </p:spTgt>
                                        </p:tgtEl>
                                        <p:attrNameLst>
                                          <p:attrName>style.visibility</p:attrName>
                                        </p:attrNameLst>
                                      </p:cBhvr>
                                      <p:to>
                                        <p:strVal val="visible"/>
                                      </p:to>
                                    </p:set>
                                    <p:animEffect transition="in" filter="blinds(horizontal)">
                                      <p:cBhvr>
                                        <p:cTn id="38" dur="500"/>
                                        <p:tgtEl>
                                          <p:spTgt spid="8">
                                            <p:txEl>
                                              <p:pRg st="12" end="1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8">
                                            <p:txEl>
                                              <p:pRg st="13" end="13"/>
                                            </p:txEl>
                                          </p:spTgt>
                                        </p:tgtEl>
                                        <p:attrNameLst>
                                          <p:attrName>style.visibility</p:attrName>
                                        </p:attrNameLst>
                                      </p:cBhvr>
                                      <p:to>
                                        <p:strVal val="visible"/>
                                      </p:to>
                                    </p:set>
                                    <p:animEffect transition="in" filter="blinds(horizontal)">
                                      <p:cBhvr>
                                        <p:cTn id="43" dur="500"/>
                                        <p:tgtEl>
                                          <p:spTgt spid="8">
                                            <p:txEl>
                                              <p:pRg st="13" end="13"/>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8">
                                            <p:txEl>
                                              <p:pRg st="14" end="14"/>
                                            </p:txEl>
                                          </p:spTgt>
                                        </p:tgtEl>
                                        <p:attrNameLst>
                                          <p:attrName>style.visibility</p:attrName>
                                        </p:attrNameLst>
                                      </p:cBhvr>
                                      <p:to>
                                        <p:strVal val="visible"/>
                                      </p:to>
                                    </p:set>
                                    <p:animEffect transition="in" filter="blinds(horizontal)">
                                      <p:cBhvr>
                                        <p:cTn id="46" dur="500"/>
                                        <p:tgtEl>
                                          <p:spTgt spid="8">
                                            <p:txEl>
                                              <p:pRg st="14" end="1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5" end="1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xEl>
                                              <p:pRg st="16" end="1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8">
                                            <p:txEl>
                                              <p:pRg st="17" end="17"/>
                                            </p:txEl>
                                          </p:spTgt>
                                        </p:tgtEl>
                                        <p:attrNameLst>
                                          <p:attrName>style.visibility</p:attrName>
                                        </p:attrNameLst>
                                      </p:cBhvr>
                                      <p:to>
                                        <p:strVal val="visible"/>
                                      </p:to>
                                    </p:set>
                                    <p:animEffect transition="in" filter="blinds(horizontal)">
                                      <p:cBhvr>
                                        <p:cTn id="57" dur="500"/>
                                        <p:tgtEl>
                                          <p:spTgt spid="8">
                                            <p:txEl>
                                              <p:pRg st="17" end="17"/>
                                            </p:txEl>
                                          </p:spTgt>
                                        </p:tgtEl>
                                      </p:cBhvr>
                                    </p:animEffect>
                                  </p:childTnLst>
                                </p:cTn>
                              </p:par>
                              <p:par>
                                <p:cTn id="58" presetID="3" presetClass="entr" presetSubtype="10" fill="hold" nodeType="withEffect">
                                  <p:stCondLst>
                                    <p:cond delay="0"/>
                                  </p:stCondLst>
                                  <p:childTnLst>
                                    <p:set>
                                      <p:cBhvr>
                                        <p:cTn id="59" dur="1" fill="hold">
                                          <p:stCondLst>
                                            <p:cond delay="0"/>
                                          </p:stCondLst>
                                        </p:cTn>
                                        <p:tgtEl>
                                          <p:spTgt spid="8">
                                            <p:txEl>
                                              <p:pRg st="18" end="18"/>
                                            </p:txEl>
                                          </p:spTgt>
                                        </p:tgtEl>
                                        <p:attrNameLst>
                                          <p:attrName>style.visibility</p:attrName>
                                        </p:attrNameLst>
                                      </p:cBhvr>
                                      <p:to>
                                        <p:strVal val="visible"/>
                                      </p:to>
                                    </p:set>
                                    <p:animEffect transition="in" filter="blinds(horizontal)">
                                      <p:cBhvr>
                                        <p:cTn id="60" dur="500"/>
                                        <p:tgtEl>
                                          <p:spTgt spid="8">
                                            <p:txEl>
                                              <p:pRg st="18" end="1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8">
                                            <p:txEl>
                                              <p:pRg st="19" end="19"/>
                                            </p:txEl>
                                          </p:spTgt>
                                        </p:tgtEl>
                                        <p:attrNameLst>
                                          <p:attrName>style.visibility</p:attrName>
                                        </p:attrNameLst>
                                      </p:cBhvr>
                                      <p:to>
                                        <p:strVal val="visible"/>
                                      </p:to>
                                    </p:set>
                                    <p:animEffect transition="in" filter="blinds(horizontal)">
                                      <p:cBhvr>
                                        <p:cTn id="65" dur="500"/>
                                        <p:tgtEl>
                                          <p:spTgt spid="8">
                                            <p:txEl>
                                              <p:pRg st="19" end="19"/>
                                            </p:txEl>
                                          </p:spTgt>
                                        </p:tgtEl>
                                      </p:cBhvr>
                                    </p:animEffect>
                                  </p:childTnLst>
                                </p:cTn>
                              </p:par>
                              <p:par>
                                <p:cTn id="66" presetID="3" presetClass="entr" presetSubtype="10" fill="hold" nodeType="withEffect">
                                  <p:stCondLst>
                                    <p:cond delay="0"/>
                                  </p:stCondLst>
                                  <p:childTnLst>
                                    <p:set>
                                      <p:cBhvr>
                                        <p:cTn id="67" dur="1" fill="hold">
                                          <p:stCondLst>
                                            <p:cond delay="0"/>
                                          </p:stCondLst>
                                        </p:cTn>
                                        <p:tgtEl>
                                          <p:spTgt spid="8">
                                            <p:txEl>
                                              <p:pRg st="20" end="20"/>
                                            </p:txEl>
                                          </p:spTgt>
                                        </p:tgtEl>
                                        <p:attrNameLst>
                                          <p:attrName>style.visibility</p:attrName>
                                        </p:attrNameLst>
                                      </p:cBhvr>
                                      <p:to>
                                        <p:strVal val="visible"/>
                                      </p:to>
                                    </p:set>
                                    <p:animEffect transition="in" filter="blinds(horizontal)">
                                      <p:cBhvr>
                                        <p:cTn id="68" dur="500"/>
                                        <p:tgtEl>
                                          <p:spTgt spid="8">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384032-0AC1-3849-93D0-397A6EC7455E}"/>
              </a:ext>
            </a:extLst>
          </p:cNvPr>
          <p:cNvSpPr txBox="1"/>
          <p:nvPr/>
        </p:nvSpPr>
        <p:spPr>
          <a:xfrm>
            <a:off x="1833449" y="474345"/>
            <a:ext cx="9114996" cy="5909310"/>
          </a:xfrm>
          <a:prstGeom prst="rect">
            <a:avLst/>
          </a:prstGeom>
          <a:noFill/>
        </p:spPr>
        <p:txBody>
          <a:bodyPr wrap="none" rtlCol="0">
            <a:spAutoFit/>
          </a:bodyPr>
          <a:lstStyle/>
          <a:p>
            <a:r>
              <a:rPr lang="zh-Hans" altLang="en-US" sz="5400" b="1" dirty="0">
                <a:solidFill>
                  <a:schemeClr val="bg1"/>
                </a:solidFill>
              </a:rPr>
              <a:t>         </a:t>
            </a:r>
            <a:r>
              <a:rPr lang="en-US" sz="5400" b="1" dirty="0">
                <a:solidFill>
                  <a:schemeClr val="bg1"/>
                </a:solidFill>
              </a:rPr>
              <a:t>FORGIVENSS</a:t>
            </a:r>
            <a:r>
              <a:rPr lang="zh-Hans" altLang="en-US" sz="5400" b="1" dirty="0">
                <a:solidFill>
                  <a:schemeClr val="bg1"/>
                </a:solidFill>
              </a:rPr>
              <a:t>饶恕是：</a:t>
            </a:r>
            <a:endParaRPr lang="en-US" sz="5400" b="1" dirty="0">
              <a:solidFill>
                <a:schemeClr val="bg1"/>
              </a:solidFill>
            </a:endParaRPr>
          </a:p>
          <a:p>
            <a:r>
              <a:rPr lang="en-US" sz="5400" b="1" dirty="0">
                <a:solidFill>
                  <a:schemeClr val="bg1"/>
                </a:solidFill>
              </a:rPr>
              <a:t>1. BY GOD'S GRACE</a:t>
            </a:r>
            <a:r>
              <a:rPr lang="zh-Hans" altLang="en-US" sz="5400" b="1" dirty="0">
                <a:solidFill>
                  <a:schemeClr val="bg1"/>
                </a:solidFill>
              </a:rPr>
              <a:t> </a:t>
            </a:r>
            <a:endParaRPr lang="en-US" altLang="zh-Hans" sz="5400" b="1" dirty="0">
              <a:solidFill>
                <a:schemeClr val="bg1"/>
              </a:solidFill>
            </a:endParaRPr>
          </a:p>
          <a:p>
            <a:r>
              <a:rPr lang="zh-Hans" altLang="en-US" sz="5400" b="1" dirty="0">
                <a:solidFill>
                  <a:schemeClr val="bg1"/>
                </a:solidFill>
              </a:rPr>
              <a:t>    靠着神的恩典</a:t>
            </a:r>
            <a:endParaRPr lang="en-US" sz="5400" b="1" dirty="0">
              <a:solidFill>
                <a:schemeClr val="bg1"/>
              </a:solidFill>
            </a:endParaRPr>
          </a:p>
          <a:p>
            <a:r>
              <a:rPr lang="en-US" sz="5400" b="1" dirty="0">
                <a:solidFill>
                  <a:schemeClr val="bg1"/>
                </a:solidFill>
              </a:rPr>
              <a:t>2. BY OUR OWN CHOICE</a:t>
            </a:r>
          </a:p>
          <a:p>
            <a:r>
              <a:rPr lang="zh-Hans" altLang="en-US" sz="5400" b="1" dirty="0">
                <a:solidFill>
                  <a:schemeClr val="bg1"/>
                </a:solidFill>
              </a:rPr>
              <a:t>   </a:t>
            </a:r>
            <a:r>
              <a:rPr lang="en-US" sz="5400" b="1" dirty="0">
                <a:solidFill>
                  <a:schemeClr val="bg1"/>
                </a:solidFill>
              </a:rPr>
              <a:t>OF LETTING GO</a:t>
            </a:r>
          </a:p>
          <a:p>
            <a:r>
              <a:rPr lang="zh-Hans" altLang="en-US" sz="5400" b="1" dirty="0">
                <a:solidFill>
                  <a:schemeClr val="bg1"/>
                </a:solidFill>
              </a:rPr>
              <a:t>   我们可以选</a:t>
            </a:r>
            <a:r>
              <a:rPr lang="zh-CN" altLang="en-US" sz="5400" b="1" dirty="0">
                <a:solidFill>
                  <a:schemeClr val="bg1"/>
                </a:solidFill>
              </a:rPr>
              <a:t>择</a:t>
            </a:r>
            <a:r>
              <a:rPr lang="zh-Hans" altLang="en-US" sz="5400" b="1" dirty="0">
                <a:solidFill>
                  <a:schemeClr val="bg1"/>
                </a:solidFill>
              </a:rPr>
              <a:t>要不要完全的</a:t>
            </a:r>
            <a:endParaRPr lang="en-US" altLang="zh-Hans" sz="5400" b="1" dirty="0">
              <a:solidFill>
                <a:schemeClr val="bg1"/>
              </a:solidFill>
            </a:endParaRPr>
          </a:p>
          <a:p>
            <a:r>
              <a:rPr lang="zh-Hans" altLang="en-US" sz="5400" b="1" dirty="0">
                <a:solidFill>
                  <a:schemeClr val="bg1"/>
                </a:solidFill>
              </a:rPr>
              <a:t>   放弃自我</a:t>
            </a:r>
            <a:endParaRPr lang="en-US" sz="5400" b="1" dirty="0">
              <a:solidFill>
                <a:schemeClr val="bg1"/>
              </a:solidFill>
            </a:endParaRPr>
          </a:p>
        </p:txBody>
      </p:sp>
    </p:spTree>
    <p:extLst>
      <p:ext uri="{BB962C8B-B14F-4D97-AF65-F5344CB8AC3E}">
        <p14:creationId xmlns:p14="http://schemas.microsoft.com/office/powerpoint/2010/main" val="209686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checkerboard(across)">
                                      <p:cBhvr>
                                        <p:cTn id="7" dur="500"/>
                                        <p:tgtEl>
                                          <p:spTgt spid="2">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checkerboard(across)">
                                      <p:cBhvr>
                                        <p:cTn id="10" dur="500"/>
                                        <p:tgtEl>
                                          <p:spTgt spid="2">
                                            <p:txEl>
                                              <p:pRg st="4" end="4"/>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checkerboard(across)">
                                      <p:cBhvr>
                                        <p:cTn id="13" dur="500"/>
                                        <p:tgtEl>
                                          <p:spTgt spid="2">
                                            <p:txEl>
                                              <p:pRg st="5" end="5"/>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checkerboard(across)">
                                      <p:cBhvr>
                                        <p:cTn id="1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0BEB35A-D1B4-7F45-B3F8-58ECE38DE8B9}"/>
              </a:ext>
            </a:extLst>
          </p:cNvPr>
          <p:cNvPicPr>
            <a:picLocks noChangeAspect="1"/>
          </p:cNvPicPr>
          <p:nvPr/>
        </p:nvPicPr>
        <p:blipFill>
          <a:blip r:embed="rId2"/>
          <a:stretch>
            <a:fillRect/>
          </a:stretch>
        </p:blipFill>
        <p:spPr>
          <a:xfrm>
            <a:off x="6182935" y="-120368"/>
            <a:ext cx="6009065" cy="7261710"/>
          </a:xfrm>
          <a:prstGeom prst="rect">
            <a:avLst/>
          </a:prstGeom>
        </p:spPr>
      </p:pic>
      <p:sp>
        <p:nvSpPr>
          <p:cNvPr id="6" name="TextBox 5">
            <a:extLst>
              <a:ext uri="{FF2B5EF4-FFF2-40B4-BE49-F238E27FC236}">
                <a16:creationId xmlns:a16="http://schemas.microsoft.com/office/drawing/2014/main" id="{585CB229-89FA-E945-BC72-A261CF74E104}"/>
              </a:ext>
            </a:extLst>
          </p:cNvPr>
          <p:cNvSpPr txBox="1"/>
          <p:nvPr/>
        </p:nvSpPr>
        <p:spPr>
          <a:xfrm>
            <a:off x="238679" y="1587974"/>
            <a:ext cx="5875326" cy="4647426"/>
          </a:xfrm>
          <a:prstGeom prst="rect">
            <a:avLst/>
          </a:prstGeom>
          <a:noFill/>
        </p:spPr>
        <p:txBody>
          <a:bodyPr wrap="none" rtlCol="0">
            <a:spAutoFit/>
          </a:bodyPr>
          <a:lstStyle/>
          <a:p>
            <a:r>
              <a:rPr lang="en-US" sz="3200" b="1" dirty="0">
                <a:solidFill>
                  <a:schemeClr val="bg1"/>
                </a:solidFill>
              </a:rPr>
              <a:t>STAGE 1: UNFORGIVENESS</a:t>
            </a:r>
            <a:r>
              <a:rPr lang="zh-Hans" altLang="en-US" sz="3200" b="1" dirty="0">
                <a:solidFill>
                  <a:schemeClr val="bg1"/>
                </a:solidFill>
              </a:rPr>
              <a:t> </a:t>
            </a:r>
            <a:endParaRPr lang="en-US" altLang="zh-Hans" sz="3200" b="1" dirty="0">
              <a:solidFill>
                <a:schemeClr val="bg1"/>
              </a:solidFill>
            </a:endParaRPr>
          </a:p>
          <a:p>
            <a:r>
              <a:rPr lang="zh-Hans" altLang="en-US" sz="3200" b="1" dirty="0">
                <a:solidFill>
                  <a:schemeClr val="bg1"/>
                </a:solidFill>
              </a:rPr>
              <a:t>不肯饶恕</a:t>
            </a:r>
            <a:endParaRPr lang="en-US" sz="3200" b="1" dirty="0">
              <a:solidFill>
                <a:schemeClr val="bg1"/>
              </a:solidFill>
            </a:endParaRPr>
          </a:p>
          <a:p>
            <a:r>
              <a:rPr lang="en-US" sz="3200" b="1" dirty="0">
                <a:solidFill>
                  <a:schemeClr val="bg1"/>
                </a:solidFill>
              </a:rPr>
              <a:t>STAGE 2: ANGER</a:t>
            </a:r>
            <a:r>
              <a:rPr lang="zh-Hans" altLang="en-US" sz="3200" b="1" dirty="0">
                <a:solidFill>
                  <a:schemeClr val="bg1"/>
                </a:solidFill>
              </a:rPr>
              <a:t> 发怒</a:t>
            </a:r>
            <a:endParaRPr lang="en-US" sz="3200" b="1" dirty="0">
              <a:solidFill>
                <a:schemeClr val="bg1"/>
              </a:solidFill>
            </a:endParaRPr>
          </a:p>
          <a:p>
            <a:r>
              <a:rPr lang="en-US" sz="3200" b="1" dirty="0">
                <a:solidFill>
                  <a:schemeClr val="bg1"/>
                </a:solidFill>
              </a:rPr>
              <a:t>STAGE 3: BITTERNESS</a:t>
            </a:r>
            <a:r>
              <a:rPr lang="zh-Hans" altLang="en-US" sz="3200" b="1" dirty="0">
                <a:solidFill>
                  <a:schemeClr val="bg1"/>
                </a:solidFill>
              </a:rPr>
              <a:t> 苦毒</a:t>
            </a:r>
            <a:endParaRPr lang="en-US" sz="3200" b="1" dirty="0">
              <a:solidFill>
                <a:schemeClr val="bg1"/>
              </a:solidFill>
            </a:endParaRPr>
          </a:p>
          <a:p>
            <a:r>
              <a:rPr lang="en-US" sz="3200" b="1" dirty="0">
                <a:solidFill>
                  <a:schemeClr val="bg1"/>
                </a:solidFill>
              </a:rPr>
              <a:t>STAGE 4: SLANDER</a:t>
            </a:r>
            <a:r>
              <a:rPr lang="zh-Hans" altLang="en-US" sz="3200" b="1" dirty="0">
                <a:solidFill>
                  <a:schemeClr val="bg1"/>
                </a:solidFill>
              </a:rPr>
              <a:t> 排榜</a:t>
            </a:r>
            <a:endParaRPr lang="en-US" sz="3200" b="1" dirty="0">
              <a:solidFill>
                <a:schemeClr val="bg1"/>
              </a:solidFill>
            </a:endParaRPr>
          </a:p>
          <a:p>
            <a:r>
              <a:rPr lang="en-US" sz="3200" b="1" dirty="0">
                <a:solidFill>
                  <a:schemeClr val="bg1"/>
                </a:solidFill>
              </a:rPr>
              <a:t>STAGE 5: RESENTMENT</a:t>
            </a:r>
            <a:r>
              <a:rPr lang="zh-Hans" altLang="en-US" sz="3200" b="1" dirty="0">
                <a:solidFill>
                  <a:schemeClr val="bg1"/>
                </a:solidFill>
              </a:rPr>
              <a:t> </a:t>
            </a:r>
            <a:r>
              <a:rPr lang="zh-CN" altLang="en-US" sz="3200" b="1" dirty="0">
                <a:solidFill>
                  <a:schemeClr val="bg1"/>
                </a:solidFill>
              </a:rPr>
              <a:t>忿恨</a:t>
            </a:r>
            <a:endParaRPr lang="en-US" sz="3200" b="1" dirty="0">
              <a:solidFill>
                <a:schemeClr val="bg1"/>
              </a:solidFill>
            </a:endParaRPr>
          </a:p>
          <a:p>
            <a:r>
              <a:rPr lang="en-US" sz="3200" b="1" dirty="0">
                <a:solidFill>
                  <a:schemeClr val="bg1"/>
                </a:solidFill>
              </a:rPr>
              <a:t>STAGE 6: HATRED</a:t>
            </a:r>
            <a:r>
              <a:rPr lang="zh-Hans" altLang="en-US" sz="3200" b="1" dirty="0">
                <a:solidFill>
                  <a:schemeClr val="bg1"/>
                </a:solidFill>
              </a:rPr>
              <a:t> 仇恨</a:t>
            </a:r>
            <a:r>
              <a:rPr lang="en-US" altLang="zh-Hans" sz="3200" b="1" dirty="0">
                <a:solidFill>
                  <a:schemeClr val="bg1"/>
                </a:solidFill>
              </a:rPr>
              <a:t>/</a:t>
            </a:r>
            <a:r>
              <a:rPr lang="zh-Hans" altLang="en-US" sz="3200" b="1" dirty="0">
                <a:solidFill>
                  <a:schemeClr val="bg1"/>
                </a:solidFill>
              </a:rPr>
              <a:t>敌意</a:t>
            </a:r>
            <a:endParaRPr lang="en-US" sz="3200" b="1" dirty="0">
              <a:solidFill>
                <a:schemeClr val="bg1"/>
              </a:solidFill>
            </a:endParaRPr>
          </a:p>
          <a:p>
            <a:r>
              <a:rPr lang="en-US" sz="3200" b="1" dirty="0">
                <a:solidFill>
                  <a:schemeClr val="bg1"/>
                </a:solidFill>
              </a:rPr>
              <a:t>STAGE 7: VENGENCE</a:t>
            </a:r>
            <a:r>
              <a:rPr lang="zh-Hans" altLang="en-US" sz="3200" b="1" dirty="0">
                <a:solidFill>
                  <a:schemeClr val="bg1"/>
                </a:solidFill>
              </a:rPr>
              <a:t> 报复</a:t>
            </a:r>
            <a:endParaRPr lang="en-US" sz="3200" b="1" dirty="0">
              <a:solidFill>
                <a:schemeClr val="bg1"/>
              </a:solidFill>
            </a:endParaRPr>
          </a:p>
          <a:p>
            <a:r>
              <a:rPr lang="en-US" sz="2000" b="1" dirty="0">
                <a:solidFill>
                  <a:schemeClr val="bg1"/>
                </a:solidFill>
              </a:rPr>
              <a:t>"Freedom Factor: Finding Peace by Forgiving </a:t>
            </a:r>
          </a:p>
          <a:p>
            <a:r>
              <a:rPr lang="en-US" sz="2000" b="1" dirty="0">
                <a:solidFill>
                  <a:schemeClr val="bg1"/>
                </a:solidFill>
              </a:rPr>
              <a:t>Others" by Bruce Wilkinson with Mark E. Strong</a:t>
            </a:r>
          </a:p>
        </p:txBody>
      </p:sp>
      <p:sp>
        <p:nvSpPr>
          <p:cNvPr id="7" name="TextBox 6">
            <a:extLst>
              <a:ext uri="{FF2B5EF4-FFF2-40B4-BE49-F238E27FC236}">
                <a16:creationId xmlns:a16="http://schemas.microsoft.com/office/drawing/2014/main" id="{0ADA75E4-4694-2B47-9DE7-D6E4B675A65F}"/>
              </a:ext>
            </a:extLst>
          </p:cNvPr>
          <p:cNvSpPr txBox="1"/>
          <p:nvPr/>
        </p:nvSpPr>
        <p:spPr>
          <a:xfrm>
            <a:off x="338867" y="239364"/>
            <a:ext cx="5844068" cy="1200329"/>
          </a:xfrm>
          <a:prstGeom prst="rect">
            <a:avLst/>
          </a:prstGeom>
          <a:noFill/>
        </p:spPr>
        <p:txBody>
          <a:bodyPr wrap="square" rtlCol="0">
            <a:spAutoFit/>
          </a:bodyPr>
          <a:lstStyle/>
          <a:p>
            <a:r>
              <a:rPr lang="en-US" altLang="zh-Hans" sz="3600" b="1" dirty="0">
                <a:solidFill>
                  <a:schemeClr val="bg1"/>
                </a:solidFill>
              </a:rPr>
              <a:t>UNFORGIVENSS STAGES</a:t>
            </a:r>
          </a:p>
          <a:p>
            <a:r>
              <a:rPr lang="zh-Hans" altLang="en-US" sz="3600" b="1" dirty="0">
                <a:solidFill>
                  <a:schemeClr val="bg1"/>
                </a:solidFill>
              </a:rPr>
              <a:t>不肯饶恕伤害自己的</a:t>
            </a:r>
            <a:r>
              <a:rPr lang="zh-CN" altLang="en-US" sz="3600" b="1" dirty="0">
                <a:solidFill>
                  <a:schemeClr val="bg1"/>
                </a:solidFill>
              </a:rPr>
              <a:t>过程</a:t>
            </a:r>
            <a:r>
              <a:rPr lang="zh-Hans" altLang="en-US" sz="3600" b="1" dirty="0">
                <a:solidFill>
                  <a:schemeClr val="bg1"/>
                </a:solidFill>
              </a:rPr>
              <a:t>：</a:t>
            </a:r>
            <a:endParaRPr lang="en-US" sz="3600" b="1" dirty="0">
              <a:solidFill>
                <a:schemeClr val="bg1"/>
              </a:solidFill>
            </a:endParaRPr>
          </a:p>
        </p:txBody>
      </p:sp>
    </p:spTree>
    <p:extLst>
      <p:ext uri="{BB962C8B-B14F-4D97-AF65-F5344CB8AC3E}">
        <p14:creationId xmlns:p14="http://schemas.microsoft.com/office/powerpoint/2010/main" val="3220415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sz="5400" b="1" dirty="0">
                <a:solidFill>
                  <a:schemeClr val="bg1"/>
                </a:solidFill>
              </a:rPr>
              <a:t>WE HAD TO LEARN LETTING GO</a:t>
            </a:r>
            <a:br>
              <a:rPr lang="en-US" sz="5400" b="1" dirty="0">
                <a:solidFill>
                  <a:schemeClr val="bg1"/>
                </a:solidFill>
              </a:rPr>
            </a:br>
            <a:r>
              <a:rPr lang="zh-Hans" altLang="en-US" sz="5400" b="1" dirty="0">
                <a:solidFill>
                  <a:schemeClr val="bg1"/>
                </a:solidFill>
              </a:rPr>
              <a:t>一定要学习放弃自我</a:t>
            </a:r>
            <a:endParaRPr lang="en-US" sz="6600" b="1" dirty="0">
              <a:solidFill>
                <a:schemeClr val="bg1"/>
              </a:solidFill>
            </a:endParaRP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1917769"/>
            <a:ext cx="12192000" cy="4754880"/>
          </a:xfrm>
        </p:spPr>
        <p:txBody>
          <a:bodyPr>
            <a:normAutofit/>
          </a:bodyPr>
          <a:lstStyle/>
          <a:p>
            <a:r>
              <a:rPr lang="en-US" sz="3600" b="1" dirty="0">
                <a:solidFill>
                  <a:schemeClr val="bg1"/>
                </a:solidFill>
              </a:rPr>
              <a:t>Part I</a:t>
            </a:r>
            <a:r>
              <a:rPr lang="zh-Hans" altLang="en-US" sz="3600" b="1" dirty="0">
                <a:solidFill>
                  <a:schemeClr val="bg1"/>
                </a:solidFill>
              </a:rPr>
              <a:t>（手的正面）</a:t>
            </a:r>
            <a:r>
              <a:rPr lang="en-US" sz="3600" b="1" dirty="0">
                <a:solidFill>
                  <a:schemeClr val="bg1"/>
                </a:solidFill>
              </a:rPr>
              <a:t>: We are Forgiven by God's Grace:                                   "In Him we have redemption through His blood, the forgiveness of sins, in accordance with the riches of God's grace" Ephesians 1:7</a:t>
            </a:r>
            <a:r>
              <a:rPr lang="zh-Hans" altLang="en-US" sz="3600" b="1" dirty="0">
                <a:solidFill>
                  <a:schemeClr val="bg1"/>
                </a:solidFill>
              </a:rPr>
              <a:t> </a:t>
            </a:r>
            <a:endParaRPr lang="en-US" altLang="zh-Hans" sz="3600" b="1" dirty="0">
              <a:solidFill>
                <a:schemeClr val="bg1"/>
              </a:solidFill>
            </a:endParaRPr>
          </a:p>
          <a:p>
            <a:r>
              <a:rPr lang="en-US" altLang="zh-Hans" sz="3600" b="1" dirty="0">
                <a:solidFill>
                  <a:schemeClr val="bg1"/>
                </a:solidFill>
              </a:rPr>
              <a:t>"</a:t>
            </a:r>
            <a:r>
              <a:rPr lang="zh-Hans" altLang="en-US" sz="3600" b="1" dirty="0">
                <a:solidFill>
                  <a:schemeClr val="bg1"/>
                </a:solidFill>
              </a:rPr>
              <a:t>我们借这爱子的血，得蒙救赎，过犯得以赦免，乃是照他丰富的恩典。</a:t>
            </a:r>
            <a:r>
              <a:rPr lang="en-US" altLang="zh-Hans" sz="3600" b="1" dirty="0">
                <a:solidFill>
                  <a:schemeClr val="bg1"/>
                </a:solidFill>
              </a:rPr>
              <a:t>" </a:t>
            </a:r>
            <a:r>
              <a:rPr lang="zh-Hans" altLang="en-US" sz="3600" b="1" dirty="0">
                <a:solidFill>
                  <a:schemeClr val="bg1"/>
                </a:solidFill>
              </a:rPr>
              <a:t>以弗所书</a:t>
            </a:r>
            <a:r>
              <a:rPr lang="en-US" altLang="zh-Hans" sz="3600" b="1" dirty="0">
                <a:solidFill>
                  <a:schemeClr val="bg1"/>
                </a:solidFill>
              </a:rPr>
              <a:t>1:7</a:t>
            </a:r>
            <a:endParaRPr lang="en-US" sz="3600" b="1" dirty="0">
              <a:solidFill>
                <a:schemeClr val="bg1"/>
              </a:solidFill>
            </a:endParaRPr>
          </a:p>
        </p:txBody>
      </p:sp>
    </p:spTree>
    <p:extLst>
      <p:ext uri="{BB962C8B-B14F-4D97-AF65-F5344CB8AC3E}">
        <p14:creationId xmlns:p14="http://schemas.microsoft.com/office/powerpoint/2010/main" val="150670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altLang="zh-Hans" sz="6600" b="1" dirty="0">
                <a:solidFill>
                  <a:schemeClr val="bg1"/>
                </a:solidFill>
              </a:rPr>
              <a:t>TRULY FREE </a:t>
            </a:r>
            <a:br>
              <a:rPr lang="en-US" altLang="zh-Hans" sz="6600" b="1" dirty="0">
                <a:solidFill>
                  <a:schemeClr val="bg1"/>
                </a:solidFill>
              </a:rPr>
            </a:br>
            <a:r>
              <a:rPr lang="zh-Hans" altLang="en-US" sz="6600" b="1" dirty="0">
                <a:solidFill>
                  <a:schemeClr val="bg1"/>
                </a:solidFill>
              </a:rPr>
              <a:t>真正的自由</a:t>
            </a:r>
            <a:endParaRPr lang="en-US" sz="6600" b="1" dirty="0">
              <a:solidFill>
                <a:schemeClr val="bg1"/>
              </a:solidFill>
            </a:endParaRP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1843628"/>
            <a:ext cx="12192000" cy="4754880"/>
          </a:xfrm>
        </p:spPr>
        <p:txBody>
          <a:bodyPr>
            <a:normAutofit lnSpcReduction="10000"/>
          </a:bodyPr>
          <a:lstStyle/>
          <a:p>
            <a:r>
              <a:rPr lang="en-US" altLang="zh-Hans" sz="3600" b="1" dirty="0" err="1">
                <a:solidFill>
                  <a:schemeClr val="bg1"/>
                </a:solidFill>
              </a:rPr>
              <a:t>NettleGibson</a:t>
            </a:r>
            <a:r>
              <a:rPr lang="en-US" altLang="zh-Hans" sz="3600" b="1" dirty="0">
                <a:solidFill>
                  <a:schemeClr val="bg1"/>
                </a:solidFill>
              </a:rPr>
              <a:t> from </a:t>
            </a:r>
            <a:r>
              <a:rPr lang="en-US" altLang="zh-Hans" sz="3600" b="1" dirty="0" err="1">
                <a:solidFill>
                  <a:schemeClr val="bg1"/>
                </a:solidFill>
              </a:rPr>
              <a:t>Monreville</a:t>
            </a:r>
            <a:r>
              <a:rPr lang="en-US" altLang="zh-Hans" sz="3600" b="1" dirty="0">
                <a:solidFill>
                  <a:schemeClr val="bg1"/>
                </a:solidFill>
              </a:rPr>
              <a:t>, </a:t>
            </a:r>
            <a:r>
              <a:rPr lang="en-US" altLang="zh-Hans" sz="3600" b="1" dirty="0" err="1">
                <a:solidFill>
                  <a:schemeClr val="bg1"/>
                </a:solidFill>
              </a:rPr>
              <a:t>Penssylvania</a:t>
            </a:r>
            <a:endParaRPr lang="en-US" altLang="zh-Hans" sz="3600" b="1" dirty="0">
              <a:solidFill>
                <a:schemeClr val="bg1"/>
              </a:solidFill>
            </a:endParaRPr>
          </a:p>
          <a:p>
            <a:r>
              <a:rPr lang="en-US" sz="3600" b="1" dirty="0">
                <a:solidFill>
                  <a:schemeClr val="bg1"/>
                </a:solidFill>
              </a:rPr>
              <a:t>Single Mom with a 13 year old son</a:t>
            </a:r>
          </a:p>
          <a:p>
            <a:r>
              <a:rPr lang="en-US" sz="3600" b="1" dirty="0">
                <a:solidFill>
                  <a:schemeClr val="bg1"/>
                </a:solidFill>
              </a:rPr>
              <a:t>August 19, 2011 was hit by a drunk driver</a:t>
            </a:r>
          </a:p>
          <a:p>
            <a:r>
              <a:rPr lang="en-US" sz="3600" b="1" dirty="0">
                <a:solidFill>
                  <a:schemeClr val="bg1"/>
                </a:solidFill>
              </a:rPr>
              <a:t>10 hours of emergency surgery: spleen, two-thirds of colon, upper intestine removed. Plus almost lost her right foot, broke her right arm, shattered her heel, graft her skin.</a:t>
            </a:r>
          </a:p>
          <a:p>
            <a:r>
              <a:rPr lang="en-US" sz="3600" b="1" dirty="0">
                <a:solidFill>
                  <a:schemeClr val="bg1"/>
                </a:solidFill>
              </a:rPr>
              <a:t>63 year old woman drunk at 8:15am </a:t>
            </a:r>
          </a:p>
        </p:txBody>
      </p:sp>
    </p:spTree>
    <p:extLst>
      <p:ext uri="{BB962C8B-B14F-4D97-AF65-F5344CB8AC3E}">
        <p14:creationId xmlns:p14="http://schemas.microsoft.com/office/powerpoint/2010/main" val="3308127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sz="5400" b="1" dirty="0">
                <a:solidFill>
                  <a:schemeClr val="bg1"/>
                </a:solidFill>
              </a:rPr>
              <a:t>WE HAD TO LEARN LETTING GO</a:t>
            </a:r>
            <a:br>
              <a:rPr lang="en-US" sz="5400" b="1" dirty="0">
                <a:solidFill>
                  <a:schemeClr val="bg1"/>
                </a:solidFill>
              </a:rPr>
            </a:br>
            <a:r>
              <a:rPr lang="zh-Hans" altLang="en-US" sz="5400" b="1" dirty="0">
                <a:solidFill>
                  <a:schemeClr val="bg1"/>
                </a:solidFill>
              </a:rPr>
              <a:t>一定要学习放弃自我</a:t>
            </a:r>
            <a:endParaRPr lang="en-US" sz="6600" b="1" dirty="0">
              <a:solidFill>
                <a:schemeClr val="bg1"/>
              </a:solidFill>
            </a:endParaRP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1917769"/>
            <a:ext cx="12192000" cy="4754880"/>
          </a:xfrm>
        </p:spPr>
        <p:txBody>
          <a:bodyPr>
            <a:normAutofit/>
          </a:bodyPr>
          <a:lstStyle/>
          <a:p>
            <a:r>
              <a:rPr lang="en-US" sz="3600" b="1" dirty="0">
                <a:solidFill>
                  <a:schemeClr val="bg1"/>
                </a:solidFill>
              </a:rPr>
              <a:t>Part II</a:t>
            </a:r>
            <a:r>
              <a:rPr lang="zh-Hans" altLang="en-US" sz="3600" b="1" dirty="0">
                <a:solidFill>
                  <a:schemeClr val="bg1"/>
                </a:solidFill>
              </a:rPr>
              <a:t>（手的反面）</a:t>
            </a:r>
            <a:r>
              <a:rPr lang="en-US" sz="3600" b="1" dirty="0">
                <a:solidFill>
                  <a:schemeClr val="bg1"/>
                </a:solidFill>
              </a:rPr>
              <a:t>: To Let Go of “Self” is Very Hard.    </a:t>
            </a:r>
            <a:r>
              <a:rPr lang="zh-Hans" altLang="en-US" sz="3600" b="1" dirty="0">
                <a:solidFill>
                  <a:schemeClr val="bg1"/>
                </a:solidFill>
              </a:rPr>
              <a:t>人生最难的功课：</a:t>
            </a:r>
            <a:r>
              <a:rPr lang="en-US" sz="3600" b="1" dirty="0">
                <a:solidFill>
                  <a:schemeClr val="bg1"/>
                </a:solidFill>
              </a:rPr>
              <a:t> </a:t>
            </a:r>
            <a:r>
              <a:rPr lang="zh-Hans" altLang="en-US" sz="3600" b="1" dirty="0">
                <a:solidFill>
                  <a:schemeClr val="bg1"/>
                </a:solidFill>
              </a:rPr>
              <a:t>人性原本是自私的</a:t>
            </a:r>
            <a:r>
              <a:rPr lang="zh-CN" altLang="en-US" sz="3600" b="1" dirty="0">
                <a:solidFill>
                  <a:schemeClr val="bg1"/>
                </a:solidFill>
              </a:rPr>
              <a:t>，</a:t>
            </a:r>
            <a:r>
              <a:rPr lang="zh-Hans" altLang="en-US" sz="3600" b="1" dirty="0">
                <a:solidFill>
                  <a:schemeClr val="bg1"/>
                </a:solidFill>
              </a:rPr>
              <a:t>亚当夏娃开始就是自私的！小孩子开始保护自己就是撒谎（不需要任何人来教他）</a:t>
            </a:r>
            <a:endParaRPr lang="en-US" altLang="zh-Hans" sz="3600" b="1" dirty="0">
              <a:solidFill>
                <a:schemeClr val="bg1"/>
              </a:solidFill>
            </a:endParaRPr>
          </a:p>
          <a:p>
            <a:endParaRPr lang="en-US" altLang="zh-Hans" sz="3600" b="1" dirty="0">
              <a:solidFill>
                <a:schemeClr val="bg1"/>
              </a:solidFill>
            </a:endParaRPr>
          </a:p>
          <a:p>
            <a:endParaRPr lang="en-US" sz="3600" b="1" dirty="0">
              <a:solidFill>
                <a:schemeClr val="bg1"/>
              </a:solidFill>
            </a:endParaRPr>
          </a:p>
        </p:txBody>
      </p:sp>
      <p:pic>
        <p:nvPicPr>
          <p:cNvPr id="5" name="Picture 4">
            <a:extLst>
              <a:ext uri="{FF2B5EF4-FFF2-40B4-BE49-F238E27FC236}">
                <a16:creationId xmlns:a16="http://schemas.microsoft.com/office/drawing/2014/main" id="{637A204B-C42E-D949-BFBB-1E1608115899}"/>
              </a:ext>
            </a:extLst>
          </p:cNvPr>
          <p:cNvPicPr>
            <a:picLocks noChangeAspect="1"/>
          </p:cNvPicPr>
          <p:nvPr/>
        </p:nvPicPr>
        <p:blipFill>
          <a:blip r:embed="rId2"/>
          <a:stretch>
            <a:fillRect/>
          </a:stretch>
        </p:blipFill>
        <p:spPr>
          <a:xfrm>
            <a:off x="6413157" y="3689727"/>
            <a:ext cx="5499763" cy="2982922"/>
          </a:xfrm>
          <a:prstGeom prst="rect">
            <a:avLst/>
          </a:prstGeom>
        </p:spPr>
      </p:pic>
      <p:sp>
        <p:nvSpPr>
          <p:cNvPr id="6" name="TextBox 5">
            <a:extLst>
              <a:ext uri="{FF2B5EF4-FFF2-40B4-BE49-F238E27FC236}">
                <a16:creationId xmlns:a16="http://schemas.microsoft.com/office/drawing/2014/main" id="{15A72A0F-C7BA-3A4C-86F8-8CA3731D727E}"/>
              </a:ext>
            </a:extLst>
          </p:cNvPr>
          <p:cNvSpPr txBox="1"/>
          <p:nvPr/>
        </p:nvSpPr>
        <p:spPr>
          <a:xfrm>
            <a:off x="469557" y="4448432"/>
            <a:ext cx="4818948" cy="2246769"/>
          </a:xfrm>
          <a:prstGeom prst="rect">
            <a:avLst/>
          </a:prstGeom>
          <a:noFill/>
        </p:spPr>
        <p:txBody>
          <a:bodyPr wrap="none" rtlCol="0">
            <a:spAutoFit/>
          </a:bodyPr>
          <a:lstStyle/>
          <a:p>
            <a:r>
              <a:rPr lang="en-US" sz="2000" b="1" i="1" u="sng" dirty="0">
                <a:solidFill>
                  <a:schemeClr val="bg1"/>
                </a:solidFill>
              </a:rPr>
              <a:t>The Day American Told the Truth</a:t>
            </a:r>
            <a:r>
              <a:rPr lang="en-US" sz="2000" b="1" i="1" dirty="0">
                <a:solidFill>
                  <a:schemeClr val="bg1"/>
                </a:solidFill>
              </a:rPr>
              <a:t> said:</a:t>
            </a:r>
          </a:p>
          <a:p>
            <a:r>
              <a:rPr lang="en-US" sz="2000" b="1" dirty="0">
                <a:solidFill>
                  <a:schemeClr val="bg1"/>
                </a:solidFill>
              </a:rPr>
              <a:t>91%lie routinely</a:t>
            </a:r>
          </a:p>
          <a:p>
            <a:r>
              <a:rPr lang="en-US" sz="2000" b="1" dirty="0">
                <a:solidFill>
                  <a:schemeClr val="bg1"/>
                </a:solidFill>
              </a:rPr>
              <a:t>36% only lie on important matters</a:t>
            </a:r>
          </a:p>
          <a:p>
            <a:r>
              <a:rPr lang="en-US" sz="2000" b="1" dirty="0">
                <a:solidFill>
                  <a:schemeClr val="bg1"/>
                </a:solidFill>
              </a:rPr>
              <a:t>86% lie to parents</a:t>
            </a:r>
          </a:p>
          <a:p>
            <a:r>
              <a:rPr lang="en-US" sz="2000" b="1" dirty="0">
                <a:solidFill>
                  <a:schemeClr val="bg1"/>
                </a:solidFill>
              </a:rPr>
              <a:t>75% lie to friends</a:t>
            </a:r>
          </a:p>
          <a:p>
            <a:r>
              <a:rPr lang="en-US" sz="2000" b="1" dirty="0">
                <a:solidFill>
                  <a:schemeClr val="bg1"/>
                </a:solidFill>
              </a:rPr>
              <a:t>73% to siblings</a:t>
            </a:r>
          </a:p>
          <a:p>
            <a:r>
              <a:rPr lang="en-US" sz="2000" b="1" dirty="0">
                <a:solidFill>
                  <a:schemeClr val="bg1"/>
                </a:solidFill>
              </a:rPr>
              <a:t>69% to spouses</a:t>
            </a:r>
          </a:p>
        </p:txBody>
      </p:sp>
    </p:spTree>
    <p:extLst>
      <p:ext uri="{BB962C8B-B14F-4D97-AF65-F5344CB8AC3E}">
        <p14:creationId xmlns:p14="http://schemas.microsoft.com/office/powerpoint/2010/main" val="406009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2979CB-A0B5-424D-B5DB-40B6A6AF8DBF}"/>
              </a:ext>
            </a:extLst>
          </p:cNvPr>
          <p:cNvSpPr/>
          <p:nvPr/>
        </p:nvSpPr>
        <p:spPr>
          <a:xfrm>
            <a:off x="271849" y="135924"/>
            <a:ext cx="11269362" cy="6740307"/>
          </a:xfrm>
          <a:prstGeom prst="rect">
            <a:avLst/>
          </a:prstGeom>
        </p:spPr>
        <p:txBody>
          <a:bodyPr wrap="square">
            <a:spAutoFit/>
          </a:bodyPr>
          <a:lstStyle/>
          <a:p>
            <a:r>
              <a:rPr lang="en-US" sz="2400" b="1" dirty="0">
                <a:solidFill>
                  <a:schemeClr val="bg1"/>
                </a:solidFill>
                <a:latin typeface="Times New Roman" panose="02020603050405020304" pitchFamily="18" charset="0"/>
              </a:rPr>
              <a:t>Famous American Fibs</a:t>
            </a:r>
            <a:r>
              <a:rPr lang="zh-Hans" altLang="en-US" sz="2400" b="1" dirty="0">
                <a:solidFill>
                  <a:schemeClr val="bg1"/>
                </a:solidFill>
                <a:latin typeface="Times New Roman" panose="02020603050405020304" pitchFamily="18" charset="0"/>
              </a:rPr>
              <a:t> 在美国有名的谎言</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The check is in the mail.</a:t>
            </a:r>
            <a:r>
              <a:rPr lang="zh-Hans" altLang="en-US" sz="2400" b="1" dirty="0">
                <a:solidFill>
                  <a:schemeClr val="bg1"/>
                </a:solidFill>
                <a:latin typeface="Times New Roman" panose="02020603050405020304" pitchFamily="18" charset="0"/>
              </a:rPr>
              <a:t>你的支票在邮箱里</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I‘ll start my diet tomorrow.</a:t>
            </a:r>
            <a:r>
              <a:rPr lang="zh-Hans" altLang="en-US" sz="2400" b="1" dirty="0">
                <a:solidFill>
                  <a:schemeClr val="bg1"/>
                </a:solidFill>
                <a:latin typeface="Times New Roman" panose="02020603050405020304" pitchFamily="18" charset="0"/>
              </a:rPr>
              <a:t> 我明天</a:t>
            </a:r>
            <a:r>
              <a:rPr lang="zh-CN" altLang="en-US" sz="2400" b="1" dirty="0">
                <a:solidFill>
                  <a:schemeClr val="bg1"/>
                </a:solidFill>
                <a:latin typeface="Times New Roman" panose="02020603050405020304" pitchFamily="18" charset="0"/>
              </a:rPr>
              <a:t>再</a:t>
            </a:r>
            <a:r>
              <a:rPr lang="zh-Hans" altLang="en-US" sz="2400" b="1" dirty="0">
                <a:solidFill>
                  <a:schemeClr val="bg1"/>
                </a:solidFill>
                <a:latin typeface="Times New Roman" panose="02020603050405020304" pitchFamily="18" charset="0"/>
              </a:rPr>
              <a:t>减肥吧</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We service what we sell.</a:t>
            </a:r>
            <a:r>
              <a:rPr lang="zh-Hans" altLang="en-US" sz="2400" b="1" dirty="0">
                <a:solidFill>
                  <a:schemeClr val="bg1"/>
                </a:solidFill>
                <a:latin typeface="Times New Roman" panose="02020603050405020304" pitchFamily="18" charset="0"/>
              </a:rPr>
              <a:t>我们</a:t>
            </a:r>
            <a:r>
              <a:rPr lang="zh-CN" altLang="en-US" sz="2400" b="1" dirty="0">
                <a:solidFill>
                  <a:schemeClr val="bg1"/>
                </a:solidFill>
                <a:latin typeface="Times New Roman" panose="02020603050405020304" pitchFamily="18" charset="0"/>
              </a:rPr>
              <a:t>为所</a:t>
            </a:r>
            <a:r>
              <a:rPr lang="zh-Hans" altLang="en-US" sz="2400" b="1" dirty="0">
                <a:solidFill>
                  <a:schemeClr val="bg1"/>
                </a:solidFill>
                <a:latin typeface="Times New Roman" panose="02020603050405020304" pitchFamily="18" charset="0"/>
              </a:rPr>
              <a:t>卖的</a:t>
            </a:r>
            <a:r>
              <a:rPr lang="zh-CN" altLang="en-US" sz="2400" b="1" dirty="0">
                <a:solidFill>
                  <a:schemeClr val="bg1"/>
                </a:solidFill>
                <a:latin typeface="Times New Roman" panose="02020603050405020304" pitchFamily="18" charset="0"/>
              </a:rPr>
              <a:t>东西负责</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Give me your number and the doctor will call you right back.</a:t>
            </a:r>
            <a:r>
              <a:rPr lang="zh-Hans" altLang="en-US" sz="2400" b="1" dirty="0">
                <a:solidFill>
                  <a:schemeClr val="bg1"/>
                </a:solidFill>
                <a:latin typeface="Times New Roman" panose="02020603050405020304" pitchFamily="18" charset="0"/>
              </a:rPr>
              <a:t> </a:t>
            </a:r>
            <a:r>
              <a:rPr lang="zh-CN" altLang="en-US" sz="2400" b="1" dirty="0">
                <a:solidFill>
                  <a:schemeClr val="bg1"/>
                </a:solidFill>
                <a:latin typeface="Times New Roman" panose="02020603050405020304" pitchFamily="18" charset="0"/>
              </a:rPr>
              <a:t>告诉</a:t>
            </a:r>
            <a:r>
              <a:rPr lang="zh-Hans" altLang="en-US" sz="2400" b="1" dirty="0">
                <a:solidFill>
                  <a:schemeClr val="bg1"/>
                </a:solidFill>
                <a:latin typeface="Times New Roman" panose="02020603050405020304" pitchFamily="18" charset="0"/>
              </a:rPr>
              <a:t>我你的电话号码，医生会马上打电话给你</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Money cheerfully refunded.</a:t>
            </a:r>
            <a:r>
              <a:rPr lang="zh-Hans" altLang="en-US" sz="2400" b="1" dirty="0">
                <a:solidFill>
                  <a:schemeClr val="bg1"/>
                </a:solidFill>
                <a:latin typeface="Times New Roman" panose="02020603050405020304" pitchFamily="18" charset="0"/>
              </a:rPr>
              <a:t> 高兴的还你钱</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One size fits all.</a:t>
            </a:r>
            <a:r>
              <a:rPr lang="zh-CN" altLang="en-US" sz="2400" b="1" dirty="0">
                <a:solidFill>
                  <a:schemeClr val="bg1"/>
                </a:solidFill>
                <a:latin typeface="Times New Roman" panose="02020603050405020304" pitchFamily="18" charset="0"/>
              </a:rPr>
              <a:t>任何人都能穿的尺码</a:t>
            </a:r>
            <a:r>
              <a:rPr lang="zh-Hans" altLang="en-US" sz="2400" b="1" dirty="0">
                <a:solidFill>
                  <a:schemeClr val="bg1"/>
                </a:solidFill>
                <a:latin typeface="Times New Roman" panose="02020603050405020304" pitchFamily="18" charset="0"/>
              </a:rPr>
              <a:t> （</a:t>
            </a:r>
            <a:r>
              <a:rPr lang="en-US" altLang="zh-Hans" sz="2400" b="1" dirty="0">
                <a:solidFill>
                  <a:schemeClr val="bg1"/>
                </a:solidFill>
                <a:latin typeface="Times New Roman" panose="02020603050405020304" pitchFamily="18" charset="0"/>
              </a:rPr>
              <a:t>free</a:t>
            </a:r>
            <a:r>
              <a:rPr lang="zh-Hans" altLang="en-US" sz="2400" b="1" dirty="0">
                <a:solidFill>
                  <a:schemeClr val="bg1"/>
                </a:solidFill>
                <a:latin typeface="Times New Roman" panose="02020603050405020304" pitchFamily="18" charset="0"/>
              </a:rPr>
              <a:t> </a:t>
            </a:r>
            <a:r>
              <a:rPr lang="en-US" altLang="zh-Hans" sz="2400" b="1" dirty="0">
                <a:solidFill>
                  <a:schemeClr val="bg1"/>
                </a:solidFill>
                <a:latin typeface="Times New Roman" panose="02020603050405020304" pitchFamily="18" charset="0"/>
              </a:rPr>
              <a:t>size</a:t>
            </a:r>
            <a:r>
              <a:rPr lang="zh-Hans" altLang="en-US" sz="2400" b="1" dirty="0">
                <a:solidFill>
                  <a:schemeClr val="bg1"/>
                </a:solidFill>
                <a:latin typeface="Times New Roman" panose="02020603050405020304" pitchFamily="18" charset="0"/>
              </a:rPr>
              <a:t> </a:t>
            </a:r>
            <a:r>
              <a:rPr lang="en-US" altLang="zh-Hans" sz="2400" b="1" dirty="0">
                <a:solidFill>
                  <a:schemeClr val="bg1"/>
                </a:solidFill>
                <a:latin typeface="Times New Roman" panose="02020603050405020304" pitchFamily="18" charset="0"/>
              </a:rPr>
              <a:t>in</a:t>
            </a:r>
            <a:r>
              <a:rPr lang="zh-Hans" altLang="en-US" sz="2400" b="1" dirty="0">
                <a:solidFill>
                  <a:schemeClr val="bg1"/>
                </a:solidFill>
                <a:latin typeface="Times New Roman" panose="02020603050405020304" pitchFamily="18" charset="0"/>
              </a:rPr>
              <a:t> </a:t>
            </a:r>
            <a:r>
              <a:rPr lang="en-US" altLang="zh-Hans" sz="2400" b="1" dirty="0">
                <a:solidFill>
                  <a:schemeClr val="bg1"/>
                </a:solidFill>
                <a:latin typeface="Times New Roman" panose="02020603050405020304" pitchFamily="18" charset="0"/>
              </a:rPr>
              <a:t>Japan</a:t>
            </a:r>
            <a:r>
              <a:rPr lang="zh-Hans" altLang="en-US" sz="2400" b="1" dirty="0">
                <a:solidFill>
                  <a:schemeClr val="bg1"/>
                </a:solidFill>
                <a:latin typeface="Times New Roman" panose="02020603050405020304" pitchFamily="18" charset="0"/>
              </a:rPr>
              <a:t> </a:t>
            </a:r>
            <a:r>
              <a:rPr lang="en-US" altLang="zh-Hans" sz="2400" b="1" dirty="0">
                <a:solidFill>
                  <a:schemeClr val="bg1"/>
                </a:solidFill>
                <a:latin typeface="Times New Roman" panose="02020603050405020304" pitchFamily="18" charset="0"/>
              </a:rPr>
              <a:t>selling</a:t>
            </a:r>
            <a:r>
              <a:rPr lang="zh-Hans" altLang="en-US" sz="2400" b="1" dirty="0">
                <a:solidFill>
                  <a:schemeClr val="bg1"/>
                </a:solidFill>
                <a:latin typeface="Times New Roman" panose="02020603050405020304" pitchFamily="18" charset="0"/>
              </a:rPr>
              <a:t> </a:t>
            </a:r>
            <a:r>
              <a:rPr lang="en-US" altLang="zh-Hans" sz="2400" b="1" dirty="0">
                <a:solidFill>
                  <a:schemeClr val="bg1"/>
                </a:solidFill>
                <a:latin typeface="Times New Roman" panose="02020603050405020304" pitchFamily="18" charset="0"/>
              </a:rPr>
              <a:t>to</a:t>
            </a:r>
            <a:r>
              <a:rPr lang="zh-Hans" altLang="en-US" sz="2400" b="1" dirty="0">
                <a:solidFill>
                  <a:schemeClr val="bg1"/>
                </a:solidFill>
                <a:latin typeface="Times New Roman" panose="02020603050405020304" pitchFamily="18" charset="0"/>
              </a:rPr>
              <a:t> </a:t>
            </a:r>
            <a:r>
              <a:rPr lang="en-US" altLang="zh-Hans" sz="2400" b="1" dirty="0">
                <a:solidFill>
                  <a:schemeClr val="bg1"/>
                </a:solidFill>
                <a:latin typeface="Times New Roman" panose="02020603050405020304" pitchFamily="18" charset="0"/>
              </a:rPr>
              <a:t>seniors)</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This offer limited to the first 100 people who call in.</a:t>
            </a:r>
            <a:r>
              <a:rPr lang="zh-CN" altLang="en-US" sz="2400" b="1" dirty="0">
                <a:solidFill>
                  <a:schemeClr val="bg1"/>
                </a:solidFill>
                <a:latin typeface="Times New Roman" panose="02020603050405020304" pitchFamily="18" charset="0"/>
              </a:rPr>
              <a:t>这种价格</a:t>
            </a:r>
            <a:r>
              <a:rPr lang="zh-Hans" altLang="en-US" sz="2400" b="1" dirty="0">
                <a:solidFill>
                  <a:schemeClr val="bg1"/>
                </a:solidFill>
                <a:latin typeface="Times New Roman" panose="02020603050405020304" pitchFamily="18" charset="0"/>
              </a:rPr>
              <a:t>只</a:t>
            </a:r>
            <a:r>
              <a:rPr lang="zh-CN" altLang="en-US" sz="2400" b="1" dirty="0">
                <a:solidFill>
                  <a:schemeClr val="bg1"/>
                </a:solidFill>
                <a:latin typeface="Times New Roman" panose="02020603050405020304" pitchFamily="18" charset="0"/>
              </a:rPr>
              <a:t>买</a:t>
            </a:r>
            <a:r>
              <a:rPr lang="zh-Hans" altLang="en-US" sz="2400" b="1" dirty="0">
                <a:solidFill>
                  <a:schemeClr val="bg1"/>
                </a:solidFill>
                <a:latin typeface="Times New Roman" panose="02020603050405020304" pitchFamily="18" charset="0"/>
              </a:rPr>
              <a:t>给</a:t>
            </a:r>
            <a:r>
              <a:rPr lang="zh-CN" altLang="en-US" sz="2400" b="1" dirty="0">
                <a:solidFill>
                  <a:schemeClr val="bg1"/>
                </a:solidFill>
                <a:latin typeface="Times New Roman" panose="02020603050405020304" pitchFamily="18" charset="0"/>
              </a:rPr>
              <a:t>前</a:t>
            </a:r>
            <a:r>
              <a:rPr lang="en-US" altLang="zh-Hans" sz="2400" b="1" dirty="0">
                <a:solidFill>
                  <a:schemeClr val="bg1"/>
                </a:solidFill>
                <a:latin typeface="Times New Roman" panose="02020603050405020304" pitchFamily="18" charset="0"/>
              </a:rPr>
              <a:t>100</a:t>
            </a:r>
            <a:r>
              <a:rPr lang="zh-CN" altLang="en-US" sz="2400" b="1" dirty="0">
                <a:solidFill>
                  <a:schemeClr val="bg1"/>
                </a:solidFill>
                <a:latin typeface="Times New Roman" panose="02020603050405020304" pitchFamily="18" charset="0"/>
              </a:rPr>
              <a:t>位打进电话的顾客</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Your luggage isn‘t lost, it’s only misplaced.</a:t>
            </a:r>
            <a:r>
              <a:rPr lang="zh-Hans" altLang="en-US" sz="2400" b="1" dirty="0">
                <a:solidFill>
                  <a:schemeClr val="bg1"/>
                </a:solidFill>
                <a:latin typeface="Times New Roman" panose="02020603050405020304" pitchFamily="18" charset="0"/>
              </a:rPr>
              <a:t> </a:t>
            </a:r>
            <a:r>
              <a:rPr lang="zh-CN" altLang="en-US" sz="2400" b="1" dirty="0">
                <a:solidFill>
                  <a:schemeClr val="bg1"/>
                </a:solidFill>
                <a:latin typeface="Times New Roman" panose="02020603050405020304" pitchFamily="18" charset="0"/>
              </a:rPr>
              <a:t>你的</a:t>
            </a:r>
            <a:r>
              <a:rPr lang="zh-Hans" altLang="en-US" sz="2400" b="1" dirty="0">
                <a:solidFill>
                  <a:schemeClr val="bg1"/>
                </a:solidFill>
                <a:latin typeface="Times New Roman" panose="02020603050405020304" pitchFamily="18" charset="0"/>
              </a:rPr>
              <a:t>行李没有丢，只是</a:t>
            </a:r>
            <a:r>
              <a:rPr lang="zh-CN" altLang="en-US" sz="2400" b="1" dirty="0">
                <a:solidFill>
                  <a:schemeClr val="bg1"/>
                </a:solidFill>
                <a:latin typeface="Times New Roman" panose="02020603050405020304" pitchFamily="18" charset="0"/>
              </a:rPr>
              <a:t>运到了别的</a:t>
            </a:r>
            <a:r>
              <a:rPr lang="zh-Hans" altLang="en-US" sz="2400" b="1" dirty="0">
                <a:solidFill>
                  <a:schemeClr val="bg1"/>
                </a:solidFill>
                <a:latin typeface="Times New Roman" panose="02020603050405020304" pitchFamily="18" charset="0"/>
              </a:rPr>
              <a:t>地方</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Leave your resume and we‘ll keep it on file.</a:t>
            </a:r>
            <a:r>
              <a:rPr lang="zh-Hans" altLang="en-US" sz="2400" b="1" dirty="0">
                <a:solidFill>
                  <a:schemeClr val="bg1"/>
                </a:solidFill>
                <a:latin typeface="Times New Roman" panose="02020603050405020304" pitchFamily="18" charset="0"/>
              </a:rPr>
              <a:t> 我们会保存你的摘要</a:t>
            </a:r>
            <a:r>
              <a:rPr lang="zh-CN" altLang="en-US" sz="2400" b="1" dirty="0">
                <a:solidFill>
                  <a:schemeClr val="bg1"/>
                </a:solidFill>
                <a:latin typeface="Times New Roman" panose="02020603050405020304" pitchFamily="18" charset="0"/>
              </a:rPr>
              <a:t>在文件上</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This hurts me more than it hurts you.</a:t>
            </a:r>
            <a:r>
              <a:rPr lang="zh-Hans" altLang="en-US" sz="2400" b="1" dirty="0">
                <a:solidFill>
                  <a:schemeClr val="bg1"/>
                </a:solidFill>
                <a:latin typeface="Times New Roman" panose="02020603050405020304" pitchFamily="18" charset="0"/>
              </a:rPr>
              <a:t>这个伤</a:t>
            </a:r>
            <a:r>
              <a:rPr lang="zh-CN" altLang="en-US" sz="2400" b="1" dirty="0">
                <a:solidFill>
                  <a:schemeClr val="bg1"/>
                </a:solidFill>
                <a:latin typeface="Times New Roman" panose="02020603050405020304" pitchFamily="18" charset="0"/>
              </a:rPr>
              <a:t>害</a:t>
            </a:r>
            <a:r>
              <a:rPr lang="zh-Hans" altLang="en-US" sz="2400" b="1" dirty="0">
                <a:solidFill>
                  <a:schemeClr val="bg1"/>
                </a:solidFill>
                <a:latin typeface="Times New Roman" panose="02020603050405020304" pitchFamily="18" charset="0"/>
              </a:rPr>
              <a:t>我比伤</a:t>
            </a:r>
            <a:r>
              <a:rPr lang="zh-CN" altLang="en-US" sz="2400" b="1" dirty="0">
                <a:solidFill>
                  <a:schemeClr val="bg1"/>
                </a:solidFill>
                <a:latin typeface="Times New Roman" panose="02020603050405020304" pitchFamily="18" charset="0"/>
              </a:rPr>
              <a:t>害</a:t>
            </a:r>
            <a:r>
              <a:rPr lang="zh-Hans" altLang="en-US" sz="2400" b="1" dirty="0">
                <a:solidFill>
                  <a:schemeClr val="bg1"/>
                </a:solidFill>
                <a:latin typeface="Times New Roman" panose="02020603050405020304" pitchFamily="18" charset="0"/>
              </a:rPr>
              <a:t>你还要多</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I just need five minutes of your time.</a:t>
            </a:r>
            <a:r>
              <a:rPr lang="zh-Hans" altLang="en-US" sz="2400" b="1" dirty="0">
                <a:solidFill>
                  <a:schemeClr val="bg1"/>
                </a:solidFill>
                <a:latin typeface="Times New Roman" panose="02020603050405020304" pitchFamily="18" charset="0"/>
              </a:rPr>
              <a:t>我只要你的五分钟时间就够了</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Your table will be ready in a few minutes.</a:t>
            </a:r>
            <a:r>
              <a:rPr lang="zh-Hans" altLang="en-US" sz="2400" b="1" dirty="0">
                <a:solidFill>
                  <a:schemeClr val="bg1"/>
                </a:solidFill>
                <a:latin typeface="Times New Roman" panose="02020603050405020304" pitchFamily="18" charset="0"/>
              </a:rPr>
              <a:t> 你的座位几分钟就有了</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Open wide, it won‘t hurt a bit.</a:t>
            </a:r>
            <a:r>
              <a:rPr lang="zh-CN" altLang="en-US" sz="2400" b="1" dirty="0">
                <a:solidFill>
                  <a:schemeClr val="bg1"/>
                </a:solidFill>
                <a:latin typeface="Times New Roman" panose="02020603050405020304" pitchFamily="18" charset="0"/>
              </a:rPr>
              <a:t>将</a:t>
            </a:r>
            <a:r>
              <a:rPr lang="zh-Hans" altLang="en-US" sz="2400" b="1" dirty="0">
                <a:solidFill>
                  <a:schemeClr val="bg1"/>
                </a:solidFill>
                <a:latin typeface="Times New Roman" panose="02020603050405020304" pitchFamily="18" charset="0"/>
              </a:rPr>
              <a:t>嘴</a:t>
            </a:r>
            <a:r>
              <a:rPr lang="zh-CN" altLang="en-US" sz="2400" b="1" dirty="0">
                <a:solidFill>
                  <a:schemeClr val="bg1"/>
                </a:solidFill>
                <a:latin typeface="Times New Roman" panose="02020603050405020304" pitchFamily="18" charset="0"/>
              </a:rPr>
              <a:t>张</a:t>
            </a:r>
            <a:r>
              <a:rPr lang="zh-Hans" altLang="en-US" sz="2400" b="1" dirty="0">
                <a:solidFill>
                  <a:schemeClr val="bg1"/>
                </a:solidFill>
                <a:latin typeface="Times New Roman" panose="02020603050405020304" pitchFamily="18" charset="0"/>
              </a:rPr>
              <a:t>大点，不会疼的 （牙医的话）</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Let‘s have lunch sometime.</a:t>
            </a:r>
            <a:r>
              <a:rPr lang="zh-Hans" altLang="en-US" sz="2400" b="1" dirty="0">
                <a:solidFill>
                  <a:schemeClr val="bg1"/>
                </a:solidFill>
                <a:latin typeface="Times New Roman" panose="02020603050405020304" pitchFamily="18" charset="0"/>
              </a:rPr>
              <a:t>我们改天</a:t>
            </a:r>
            <a:r>
              <a:rPr lang="zh-CN" altLang="en-US" sz="2400" b="1" dirty="0">
                <a:solidFill>
                  <a:schemeClr val="bg1"/>
                </a:solidFill>
                <a:latin typeface="Times New Roman" panose="02020603050405020304" pitchFamily="18" charset="0"/>
              </a:rPr>
              <a:t>再</a:t>
            </a:r>
            <a:r>
              <a:rPr lang="zh-Hans" altLang="en-US" sz="2400" b="1" dirty="0">
                <a:solidFill>
                  <a:schemeClr val="bg1"/>
                </a:solidFill>
                <a:latin typeface="Times New Roman" panose="02020603050405020304" pitchFamily="18" charset="0"/>
              </a:rPr>
              <a:t>吃</a:t>
            </a:r>
            <a:r>
              <a:rPr lang="zh-CN" altLang="en-US" sz="2400" b="1" dirty="0">
                <a:solidFill>
                  <a:schemeClr val="bg1"/>
                </a:solidFill>
                <a:latin typeface="Times New Roman" panose="02020603050405020304" pitchFamily="18" charset="0"/>
              </a:rPr>
              <a:t>午餐吧</a:t>
            </a:r>
            <a:endParaRPr lang="en-US" sz="2400" b="1" dirty="0">
              <a:solidFill>
                <a:schemeClr val="bg1"/>
              </a:solidFill>
              <a:latin typeface="Times New Roman" panose="02020603050405020304" pitchFamily="18" charset="0"/>
            </a:endParaRPr>
          </a:p>
          <a:p>
            <a:r>
              <a:rPr lang="en-US" sz="2400" b="1" dirty="0">
                <a:solidFill>
                  <a:schemeClr val="bg1"/>
                </a:solidFill>
                <a:latin typeface="Times New Roman" panose="02020603050405020304" pitchFamily="18" charset="0"/>
              </a:rPr>
              <a:t>- It‘s not the money, it’s the principle.</a:t>
            </a:r>
            <a:r>
              <a:rPr lang="zh-Hans" altLang="en-US" sz="2400" b="1" dirty="0">
                <a:solidFill>
                  <a:schemeClr val="bg1"/>
                </a:solidFill>
                <a:latin typeface="Times New Roman" panose="02020603050405020304" pitchFamily="18" charset="0"/>
              </a:rPr>
              <a:t> </a:t>
            </a:r>
            <a:r>
              <a:rPr lang="zh-CN" altLang="en-US" sz="2400" b="1" dirty="0">
                <a:solidFill>
                  <a:schemeClr val="bg1"/>
                </a:solidFill>
                <a:latin typeface="Times New Roman" panose="02020603050405020304" pitchFamily="18" charset="0"/>
              </a:rPr>
              <a:t>不是钱的问题而是原则</a:t>
            </a:r>
            <a:endParaRPr lang="en-US" sz="2400" b="1" i="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54688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sz="5400" b="1" dirty="0">
                <a:solidFill>
                  <a:schemeClr val="bg1"/>
                </a:solidFill>
              </a:rPr>
              <a:t>MATTHEW 18:28-35 TEACHINGS</a:t>
            </a:r>
            <a:br>
              <a:rPr lang="en-US" sz="5400" b="1" dirty="0">
                <a:solidFill>
                  <a:schemeClr val="bg1"/>
                </a:solidFill>
              </a:rPr>
            </a:br>
            <a:r>
              <a:rPr lang="zh-Hans" altLang="en-US" sz="5400" b="1" dirty="0">
                <a:solidFill>
                  <a:schemeClr val="bg1"/>
                </a:solidFill>
              </a:rPr>
              <a:t>耶稣在马太</a:t>
            </a:r>
            <a:r>
              <a:rPr lang="zh-CN" altLang="en-US" sz="5400" b="1" dirty="0">
                <a:solidFill>
                  <a:schemeClr val="bg1"/>
                </a:solidFill>
              </a:rPr>
              <a:t>福音</a:t>
            </a:r>
            <a:r>
              <a:rPr lang="zh-Hans" altLang="en-US" sz="5400" b="1" dirty="0">
                <a:solidFill>
                  <a:schemeClr val="bg1"/>
                </a:solidFill>
              </a:rPr>
              <a:t>十八章的教导</a:t>
            </a:r>
            <a:r>
              <a:rPr lang="en-US" sz="5400" b="1" dirty="0">
                <a:solidFill>
                  <a:schemeClr val="bg1"/>
                </a:solidFill>
              </a:rPr>
              <a:t> </a:t>
            </a: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1818915"/>
            <a:ext cx="12192000" cy="4754880"/>
          </a:xfrm>
        </p:spPr>
        <p:txBody>
          <a:bodyPr>
            <a:normAutofit lnSpcReduction="10000"/>
          </a:bodyPr>
          <a:lstStyle/>
          <a:p>
            <a:r>
              <a:rPr lang="en-US" sz="3600" b="1" dirty="0">
                <a:solidFill>
                  <a:schemeClr val="bg1"/>
                </a:solidFill>
              </a:rPr>
              <a:t>Vs. 28: He immediately </a:t>
            </a:r>
            <a:r>
              <a:rPr lang="zh-Hans" altLang="en-US" sz="3600" b="1" dirty="0">
                <a:solidFill>
                  <a:schemeClr val="bg1"/>
                </a:solidFill>
              </a:rPr>
              <a:t>马上，立刻</a:t>
            </a:r>
            <a:r>
              <a:rPr lang="en-US" sz="3600" b="1" dirty="0">
                <a:solidFill>
                  <a:schemeClr val="bg1"/>
                </a:solidFill>
              </a:rPr>
              <a:t>not after forgiven, he found his fellow servants who owed him a 100 denarii</a:t>
            </a:r>
            <a:r>
              <a:rPr lang="zh-Hans" altLang="en-US" sz="3600" b="1" dirty="0">
                <a:solidFill>
                  <a:schemeClr val="bg1"/>
                </a:solidFill>
              </a:rPr>
              <a:t> （</a:t>
            </a:r>
            <a:r>
              <a:rPr lang="en-US" altLang="zh-Hans" sz="3600" b="1" dirty="0">
                <a:solidFill>
                  <a:schemeClr val="bg1"/>
                </a:solidFill>
              </a:rPr>
              <a:t>10</a:t>
            </a:r>
            <a:r>
              <a:rPr lang="zh-Hans" altLang="en-US" sz="3600" b="1" dirty="0">
                <a:solidFill>
                  <a:schemeClr val="bg1"/>
                </a:solidFill>
              </a:rPr>
              <a:t>两银子）</a:t>
            </a:r>
            <a:endParaRPr lang="en-US" sz="3600" b="1" dirty="0">
              <a:solidFill>
                <a:schemeClr val="bg1"/>
              </a:solidFill>
            </a:endParaRPr>
          </a:p>
          <a:p>
            <a:r>
              <a:rPr lang="en-US" sz="3600" b="1" dirty="0">
                <a:solidFill>
                  <a:schemeClr val="bg1"/>
                </a:solidFill>
              </a:rPr>
              <a:t>1 denarii is one day's wage</a:t>
            </a:r>
          </a:p>
          <a:p>
            <a:r>
              <a:rPr lang="en-US" sz="3600" b="1" dirty="0">
                <a:solidFill>
                  <a:schemeClr val="bg1"/>
                </a:solidFill>
              </a:rPr>
              <a:t>Today it is like $20,000-$30,000</a:t>
            </a:r>
          </a:p>
          <a:p>
            <a:r>
              <a:rPr lang="en-US" sz="3600" b="1" dirty="0">
                <a:solidFill>
                  <a:schemeClr val="bg1"/>
                </a:solidFill>
              </a:rPr>
              <a:t>This evil servant owed his master more than 10 million dollars, yet he tried to choke his fellow servant and put him in jail until he can return all the money</a:t>
            </a:r>
          </a:p>
        </p:txBody>
      </p:sp>
    </p:spTree>
    <p:extLst>
      <p:ext uri="{BB962C8B-B14F-4D97-AF65-F5344CB8AC3E}">
        <p14:creationId xmlns:p14="http://schemas.microsoft.com/office/powerpoint/2010/main" val="362147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sz="5400" b="1" dirty="0">
                <a:solidFill>
                  <a:schemeClr val="bg1"/>
                </a:solidFill>
              </a:rPr>
              <a:t>MATTHEW 18:28-35 TEACHINGS</a:t>
            </a:r>
            <a:br>
              <a:rPr lang="en-US" sz="5400" b="1" dirty="0">
                <a:solidFill>
                  <a:schemeClr val="bg1"/>
                </a:solidFill>
              </a:rPr>
            </a:br>
            <a:r>
              <a:rPr lang="zh-Hans" altLang="en-US" sz="5400" b="1" dirty="0">
                <a:solidFill>
                  <a:schemeClr val="bg1"/>
                </a:solidFill>
              </a:rPr>
              <a:t>耶稣在马太</a:t>
            </a:r>
            <a:r>
              <a:rPr lang="zh-CN" altLang="en-US" sz="5400" b="1" dirty="0">
                <a:solidFill>
                  <a:schemeClr val="bg1"/>
                </a:solidFill>
              </a:rPr>
              <a:t>福音</a:t>
            </a:r>
            <a:r>
              <a:rPr lang="zh-Hans" altLang="en-US" sz="5400" b="1" dirty="0">
                <a:solidFill>
                  <a:schemeClr val="bg1"/>
                </a:solidFill>
              </a:rPr>
              <a:t>十八章的教导</a:t>
            </a:r>
            <a:r>
              <a:rPr lang="en-US" sz="5400" b="1" dirty="0">
                <a:solidFill>
                  <a:schemeClr val="bg1"/>
                </a:solidFill>
              </a:rPr>
              <a:t> </a:t>
            </a: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2103120"/>
            <a:ext cx="12192000" cy="4754880"/>
          </a:xfrm>
        </p:spPr>
        <p:txBody>
          <a:bodyPr>
            <a:normAutofit/>
          </a:bodyPr>
          <a:lstStyle/>
          <a:p>
            <a:r>
              <a:rPr lang="en-US" sz="3600" b="1" dirty="0">
                <a:solidFill>
                  <a:schemeClr val="bg1"/>
                </a:solidFill>
              </a:rPr>
              <a:t>Vs. 29: This fellow servant fell to his knees and begged (The same thing with the evil servant recorded in vs. 26)</a:t>
            </a:r>
            <a:r>
              <a:rPr lang="zh-Hans" altLang="en-US" sz="3600" b="1" dirty="0">
                <a:solidFill>
                  <a:schemeClr val="bg1"/>
                </a:solidFill>
              </a:rPr>
              <a:t>他的同伴</a:t>
            </a:r>
            <a:r>
              <a:rPr lang="zh-CN" altLang="en-US" sz="3600" b="1" dirty="0">
                <a:solidFill>
                  <a:schemeClr val="bg1"/>
                </a:solidFill>
              </a:rPr>
              <a:t>就俯伏央求他</a:t>
            </a:r>
            <a:endParaRPr lang="en-US" altLang="zh-CN" sz="3600" b="1" dirty="0">
              <a:solidFill>
                <a:schemeClr val="bg1"/>
              </a:solidFill>
            </a:endParaRPr>
          </a:p>
          <a:p>
            <a:r>
              <a:rPr lang="en-US" sz="3600" b="1" dirty="0">
                <a:solidFill>
                  <a:schemeClr val="bg1"/>
                </a:solidFill>
              </a:rPr>
              <a:t>The evil servant refused, even he himself was giving grace.</a:t>
            </a:r>
            <a:r>
              <a:rPr lang="zh-Hans" altLang="en-US" sz="3600" b="1" dirty="0">
                <a:solidFill>
                  <a:schemeClr val="bg1"/>
                </a:solidFill>
              </a:rPr>
              <a:t>可是这个恶仆</a:t>
            </a:r>
            <a:r>
              <a:rPr lang="zh-CN" altLang="en-US" sz="3600" b="1" dirty="0">
                <a:solidFill>
                  <a:schemeClr val="bg1"/>
                </a:solidFill>
              </a:rPr>
              <a:t>丝毫</a:t>
            </a:r>
            <a:r>
              <a:rPr lang="zh-Hans" altLang="en-US" sz="3600" b="1" dirty="0">
                <a:solidFill>
                  <a:schemeClr val="bg1"/>
                </a:solidFill>
              </a:rPr>
              <a:t>不肯饶恕</a:t>
            </a:r>
            <a:endParaRPr lang="en-US" sz="3600" b="1" dirty="0">
              <a:solidFill>
                <a:schemeClr val="bg1"/>
              </a:solidFill>
            </a:endParaRPr>
          </a:p>
        </p:txBody>
      </p:sp>
    </p:spTree>
    <p:extLst>
      <p:ext uri="{BB962C8B-B14F-4D97-AF65-F5344CB8AC3E}">
        <p14:creationId xmlns:p14="http://schemas.microsoft.com/office/powerpoint/2010/main" val="67732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72A1-B48B-F144-958B-828D3A7DA6F1}"/>
              </a:ext>
            </a:extLst>
          </p:cNvPr>
          <p:cNvSpPr>
            <a:spLocks noGrp="1"/>
          </p:cNvSpPr>
          <p:nvPr>
            <p:ph type="title"/>
          </p:nvPr>
        </p:nvSpPr>
        <p:spPr>
          <a:xfrm>
            <a:off x="0" y="0"/>
            <a:ext cx="12192000" cy="2103120"/>
          </a:xfrm>
        </p:spPr>
        <p:txBody>
          <a:bodyPr>
            <a:normAutofit/>
          </a:bodyPr>
          <a:lstStyle/>
          <a:p>
            <a:pPr algn="ctr"/>
            <a:r>
              <a:rPr lang="en-US" sz="5400" b="1" dirty="0">
                <a:solidFill>
                  <a:schemeClr val="bg1"/>
                </a:solidFill>
              </a:rPr>
              <a:t>MATTHEW 18:28-35 TEACHINGS</a:t>
            </a:r>
            <a:br>
              <a:rPr lang="en-US" sz="5400" b="1" dirty="0">
                <a:solidFill>
                  <a:schemeClr val="bg1"/>
                </a:solidFill>
              </a:rPr>
            </a:br>
            <a:r>
              <a:rPr lang="zh-Hans" altLang="en-US" sz="5400" b="1" dirty="0">
                <a:solidFill>
                  <a:schemeClr val="bg1"/>
                </a:solidFill>
              </a:rPr>
              <a:t>耶稣在马太</a:t>
            </a:r>
            <a:r>
              <a:rPr lang="zh-CN" altLang="en-US" sz="5400" b="1" dirty="0">
                <a:solidFill>
                  <a:schemeClr val="bg1"/>
                </a:solidFill>
              </a:rPr>
              <a:t>福音</a:t>
            </a:r>
            <a:r>
              <a:rPr lang="zh-Hans" altLang="en-US" sz="5400" b="1" dirty="0">
                <a:solidFill>
                  <a:schemeClr val="bg1"/>
                </a:solidFill>
              </a:rPr>
              <a:t>十八章的教导</a:t>
            </a:r>
            <a:r>
              <a:rPr lang="en-US" sz="5400" b="1" dirty="0">
                <a:solidFill>
                  <a:schemeClr val="bg1"/>
                </a:solidFill>
              </a:rPr>
              <a:t> </a:t>
            </a:r>
          </a:p>
        </p:txBody>
      </p:sp>
      <p:sp>
        <p:nvSpPr>
          <p:cNvPr id="3" name="Content Placeholder 2">
            <a:extLst>
              <a:ext uri="{FF2B5EF4-FFF2-40B4-BE49-F238E27FC236}">
                <a16:creationId xmlns:a16="http://schemas.microsoft.com/office/drawing/2014/main" id="{7C3E0B68-649D-5440-A330-17F82C016B41}"/>
              </a:ext>
            </a:extLst>
          </p:cNvPr>
          <p:cNvSpPr>
            <a:spLocks noGrp="1"/>
          </p:cNvSpPr>
          <p:nvPr>
            <p:ph idx="1"/>
          </p:nvPr>
        </p:nvSpPr>
        <p:spPr>
          <a:xfrm>
            <a:off x="0" y="1843628"/>
            <a:ext cx="12192000" cy="4754880"/>
          </a:xfrm>
        </p:spPr>
        <p:txBody>
          <a:bodyPr>
            <a:normAutofit/>
          </a:bodyPr>
          <a:lstStyle/>
          <a:p>
            <a:pPr marL="0" indent="0">
              <a:buNone/>
            </a:pPr>
            <a:r>
              <a:rPr lang="en-US" sz="3600" b="1" dirty="0">
                <a:solidFill>
                  <a:schemeClr val="bg1"/>
                </a:solidFill>
              </a:rPr>
              <a:t>Vs. 31-32 Other servants saw this and reported to the Master because they were distressed.                           1. They may have owed this evil servant too </a:t>
            </a:r>
          </a:p>
          <a:p>
            <a:pPr marL="0" indent="0">
              <a:buNone/>
            </a:pPr>
            <a:r>
              <a:rPr lang="en-US" sz="3600" b="1" dirty="0">
                <a:solidFill>
                  <a:schemeClr val="bg1"/>
                </a:solidFill>
              </a:rPr>
              <a:t>2. They were more righteous than the evil servant          3. They were fellow servants and friends of the one just put in jail</a:t>
            </a:r>
            <a:r>
              <a:rPr lang="zh-Hans" altLang="en-US" sz="3600" b="1" dirty="0">
                <a:solidFill>
                  <a:schemeClr val="bg1"/>
                </a:solidFill>
              </a:rPr>
              <a:t>可能是朋友</a:t>
            </a:r>
            <a:endParaRPr lang="en-US" sz="3600" b="1" dirty="0">
              <a:solidFill>
                <a:schemeClr val="bg1"/>
              </a:solidFill>
            </a:endParaRPr>
          </a:p>
          <a:p>
            <a:pPr marL="0" indent="0">
              <a:buNone/>
            </a:pPr>
            <a:r>
              <a:rPr lang="en-US" sz="3600" b="1" dirty="0">
                <a:solidFill>
                  <a:schemeClr val="bg1"/>
                </a:solidFill>
              </a:rPr>
              <a:t>The Master got angry and said he did this out of mercy and grace</a:t>
            </a:r>
            <a:r>
              <a:rPr lang="zh-Hans" altLang="en-US" sz="3600" b="1" dirty="0">
                <a:solidFill>
                  <a:schemeClr val="bg1"/>
                </a:solidFill>
              </a:rPr>
              <a:t>主人真的生气了（不可惹神）</a:t>
            </a:r>
            <a:endParaRPr lang="en-US" sz="3600" b="1" dirty="0">
              <a:solidFill>
                <a:schemeClr val="bg1"/>
              </a:solidFill>
            </a:endParaRPr>
          </a:p>
        </p:txBody>
      </p:sp>
    </p:spTree>
    <p:extLst>
      <p:ext uri="{BB962C8B-B14F-4D97-AF65-F5344CB8AC3E}">
        <p14:creationId xmlns:p14="http://schemas.microsoft.com/office/powerpoint/2010/main" val="349871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837</TotalTime>
  <Words>1303</Words>
  <Application>Microsoft Macintosh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宋体</vt:lpstr>
      <vt:lpstr>Century Gothic</vt:lpstr>
      <vt:lpstr>Garamond</vt:lpstr>
      <vt:lpstr>Times New Roman</vt:lpstr>
      <vt:lpstr>Savon</vt:lpstr>
      <vt:lpstr> Church (5) forgiveness by LETTING GO 教会(5) 饶恕是放弃自我 </vt:lpstr>
      <vt:lpstr>PowerPoint Presentation</vt:lpstr>
      <vt:lpstr>WE HAD TO LEARN LETTING GO 一定要学习放弃自我</vt:lpstr>
      <vt:lpstr>TRULY FREE  真正的自由</vt:lpstr>
      <vt:lpstr>WE HAD TO LEARN LETTING GO 一定要学习放弃自我</vt:lpstr>
      <vt:lpstr>PowerPoint Presentation</vt:lpstr>
      <vt:lpstr>MATTHEW 18:28-35 TEACHINGS 耶稣在马太福音十八章的教导 </vt:lpstr>
      <vt:lpstr>MATTHEW 18:28-35 TEACHINGS 耶稣在马太福音十八章的教导 </vt:lpstr>
      <vt:lpstr>MATTHEW 18:28-35 TEACHINGS 耶稣在马太福音十八章的教导 </vt:lpstr>
      <vt:lpstr>MATTHEW 18:28-35 TEACHINGS 耶稣在马太福音十八章的教导 </vt:lpstr>
      <vt:lpstr>MATTHEW 18:28-35 TEACHINGS 耶稣在马太福音十八章的教导 </vt:lpstr>
      <vt:lpstr>MATTHEW 18:28-35 TEACHINGS 耶稣在马太十八章的教导 </vt:lpstr>
      <vt:lpstr>PowerPoint Presentation</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Church (4) forgiveness by grace 教会 饶恕是靠着恩典 </dc:title>
  <dc:creator>Jane Pan</dc:creator>
  <cp:lastModifiedBy>Jane Pan</cp:lastModifiedBy>
  <cp:revision>53</cp:revision>
  <dcterms:created xsi:type="dcterms:W3CDTF">2018-02-06T18:13:12Z</dcterms:created>
  <dcterms:modified xsi:type="dcterms:W3CDTF">2018-02-15T20:55:25Z</dcterms:modified>
</cp:coreProperties>
</file>