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64" r:id="rId6"/>
    <p:sldId id="265" r:id="rId7"/>
    <p:sldId id="270" r:id="rId8"/>
    <p:sldId id="266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3887"/>
    <a:srgbClr val="5435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accent6">
                <a:lumMod val="89000"/>
              </a:schemeClr>
            </a:gs>
            <a:gs pos="25000">
              <a:srgbClr val="5A3887"/>
            </a:gs>
            <a:gs pos="62000">
              <a:schemeClr val="accent6">
                <a:lumMod val="75000"/>
              </a:schemeClr>
            </a:gs>
            <a:gs pos="73000">
              <a:schemeClr val="accent6">
                <a:lumMod val="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asonry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Construction" TargetMode="External"/><Relationship Id="rId4" Type="http://schemas.openxmlformats.org/officeDocument/2006/relationships/hyperlink" Target="https://en.wikipedia.org/wiki/Foundation_(engineering)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B07FB-56B2-D04F-96AC-79B2A4A85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75039"/>
            <a:ext cx="12389708" cy="4077729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rgbClr val="7030A0"/>
                </a:solidFill>
              </a:rPr>
              <a:t>Church (3)</a:t>
            </a:r>
            <a:br>
              <a:rPr lang="en-US" sz="6600" b="1" dirty="0">
                <a:solidFill>
                  <a:srgbClr val="7030A0"/>
                </a:solidFill>
              </a:rPr>
            </a:br>
            <a:r>
              <a:rPr lang="en-US" sz="6600" b="1" dirty="0">
                <a:solidFill>
                  <a:srgbClr val="7030A0"/>
                </a:solidFill>
              </a:rPr>
              <a:t>the temple of god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zh-Hans" altLang="en-US" sz="7200" b="1" dirty="0">
                <a:solidFill>
                  <a:srgbClr val="7030A0"/>
                </a:solidFill>
              </a:rPr>
              <a:t>教会 （</a:t>
            </a:r>
            <a:r>
              <a:rPr lang="en-US" altLang="zh-Hans" sz="7200" b="1" dirty="0">
                <a:solidFill>
                  <a:srgbClr val="7030A0"/>
                </a:solidFill>
              </a:rPr>
              <a:t>3</a:t>
            </a:r>
            <a:r>
              <a:rPr lang="zh-Hans" altLang="en-US" sz="7200" b="1" dirty="0">
                <a:solidFill>
                  <a:srgbClr val="7030A0"/>
                </a:solidFill>
              </a:rPr>
              <a:t>）</a:t>
            </a:r>
            <a:br>
              <a:rPr lang="en-US" altLang="zh-Hans" sz="7200" b="1" dirty="0">
                <a:solidFill>
                  <a:srgbClr val="7030A0"/>
                </a:solidFill>
              </a:rPr>
            </a:br>
            <a:r>
              <a:rPr lang="zh-Hans" altLang="en-US" sz="7200" b="1" dirty="0">
                <a:solidFill>
                  <a:srgbClr val="7030A0"/>
                </a:solidFill>
              </a:rPr>
              <a:t>神的圣殿</a:t>
            </a:r>
            <a:br>
              <a:rPr lang="en-US" sz="6600" b="1" dirty="0">
                <a:solidFill>
                  <a:schemeClr val="bg1"/>
                </a:solidFill>
              </a:rPr>
            </a:b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24B3FE-B6DD-E14C-9029-FDD39AFCE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54" y="3975787"/>
            <a:ext cx="12192000" cy="297180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Ephesians 2:13-22</a:t>
            </a:r>
            <a:r>
              <a:rPr lang="zh-Hans" altLang="en-US" sz="6600" b="1" dirty="0">
                <a:solidFill>
                  <a:schemeClr val="bg1"/>
                </a:solidFill>
              </a:rPr>
              <a:t>                     以弗所书二章十三到二十二节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5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CBA9-880B-B04E-A78A-66315F686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367091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5A3887"/>
                </a:solidFill>
              </a:rPr>
              <a:t>THREE TREES</a:t>
            </a:r>
            <a:br>
              <a:rPr lang="en-US" sz="5400" b="1" dirty="0">
                <a:solidFill>
                  <a:srgbClr val="5A3887"/>
                </a:solidFill>
              </a:rPr>
            </a:br>
            <a:r>
              <a:rPr lang="zh-Hans" altLang="en-US" sz="5400" b="1" dirty="0">
                <a:solidFill>
                  <a:srgbClr val="5A3887"/>
                </a:solidFill>
              </a:rPr>
              <a:t>三棵树</a:t>
            </a:r>
            <a:endParaRPr lang="en-US" sz="5400" b="1" dirty="0">
              <a:solidFill>
                <a:srgbClr val="5A388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14E93-A22D-8D4B-8DBA-7C995DC679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1" y="2367092"/>
            <a:ext cx="12191999" cy="449090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First tree: want to be a treasure holder, jewels, gold, all treasures represented</a:t>
            </a:r>
          </a:p>
          <a:p>
            <a:r>
              <a:rPr lang="en-US" sz="4400" b="1" dirty="0">
                <a:solidFill>
                  <a:schemeClr val="bg1"/>
                </a:solidFill>
              </a:rPr>
              <a:t>Second Tree: MIGHTIEST SHIP CARRY KINGS</a:t>
            </a:r>
          </a:p>
          <a:p>
            <a:r>
              <a:rPr lang="en-US" sz="4400" b="1" dirty="0">
                <a:solidFill>
                  <a:schemeClr val="bg1"/>
                </a:solidFill>
              </a:rPr>
              <a:t>THIRD TREE: TALLEST TREE WHERE </a:t>
            </a:r>
            <a:r>
              <a:rPr lang="en-US" sz="4400" b="1" dirty="0" err="1">
                <a:solidFill>
                  <a:schemeClr val="bg1"/>
                </a:solidFill>
              </a:rPr>
              <a:t>PEO</a:t>
            </a:r>
            <a:r>
              <a:rPr lang="en-US" altLang="zh-Hans" sz="4400" b="1" dirty="0" err="1">
                <a:solidFill>
                  <a:schemeClr val="bg1"/>
                </a:solidFill>
              </a:rPr>
              <a:t>p</a:t>
            </a:r>
            <a:r>
              <a:rPr lang="en-US" sz="4400" b="1" dirty="0" err="1">
                <a:solidFill>
                  <a:schemeClr val="bg1"/>
                </a:solidFill>
              </a:rPr>
              <a:t>LE</a:t>
            </a:r>
            <a:r>
              <a:rPr lang="en-US" sz="4400" b="1" dirty="0">
                <a:solidFill>
                  <a:schemeClr val="bg1"/>
                </a:solidFill>
              </a:rPr>
              <a:t> CAN LOOK AT AND THANK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70828-88FC-3840-ABB4-BFEE5C971AE2}"/>
              </a:ext>
            </a:extLst>
          </p:cNvPr>
          <p:cNvSpPr txBox="1"/>
          <p:nvPr/>
        </p:nvSpPr>
        <p:spPr>
          <a:xfrm>
            <a:off x="0" y="7228703"/>
            <a:ext cx="12539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WHAT WE DESIRE, IS NOT WHAT HAS PLANS. WE AS A CHURCH IS A TEMPLE OF GOD, OUR DESIRES ARE TO PLEASE GOD, AND</a:t>
            </a:r>
          </a:p>
          <a:p>
            <a:r>
              <a:rPr lang="en-US" b="1" dirty="0"/>
              <a:t>NOT WE OURSELVES. WHAT DOES GOD HAS FOR US AS A CHURCH, A TEMPLE OF GOD?</a:t>
            </a:r>
          </a:p>
        </p:txBody>
      </p:sp>
    </p:spTree>
    <p:extLst>
      <p:ext uri="{BB962C8B-B14F-4D97-AF65-F5344CB8AC3E}">
        <p14:creationId xmlns:p14="http://schemas.microsoft.com/office/powerpoint/2010/main" val="5362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CBA9-880B-B04E-A78A-66315F686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367091"/>
          </a:xfrm>
        </p:spPr>
        <p:txBody>
          <a:bodyPr>
            <a:normAutofit/>
          </a:bodyPr>
          <a:lstStyle/>
          <a:p>
            <a:r>
              <a:rPr lang="en-US" altLang="zh-Hans" sz="5400" b="1" dirty="0">
                <a:solidFill>
                  <a:srgbClr val="5A3887"/>
                </a:solidFill>
              </a:rPr>
              <a:t>We</a:t>
            </a:r>
            <a:r>
              <a:rPr lang="zh-Hans" altLang="en-US" sz="5400" b="1" dirty="0">
                <a:solidFill>
                  <a:srgbClr val="5A3887"/>
                </a:solidFill>
              </a:rPr>
              <a:t> </a:t>
            </a:r>
            <a:r>
              <a:rPr lang="en-US" altLang="zh-Hans" sz="5400" b="1" dirty="0">
                <a:solidFill>
                  <a:srgbClr val="5A3887"/>
                </a:solidFill>
              </a:rPr>
              <a:t>are</a:t>
            </a:r>
            <a:r>
              <a:rPr lang="zh-Hans" altLang="en-US" sz="5400" b="1" dirty="0">
                <a:solidFill>
                  <a:srgbClr val="5A3887"/>
                </a:solidFill>
              </a:rPr>
              <a:t> </a:t>
            </a:r>
            <a:r>
              <a:rPr lang="en-US" altLang="zh-Hans" sz="5400" b="1" dirty="0">
                <a:solidFill>
                  <a:srgbClr val="5A3887"/>
                </a:solidFill>
              </a:rPr>
              <a:t>the temple of god            </a:t>
            </a:r>
            <a:br>
              <a:rPr lang="en-US" altLang="zh-Hans" sz="5400" b="1" dirty="0">
                <a:solidFill>
                  <a:srgbClr val="5A3887"/>
                </a:solidFill>
              </a:rPr>
            </a:br>
            <a:r>
              <a:rPr lang="zh-Hans" altLang="en-US" sz="5400" b="1" dirty="0">
                <a:solidFill>
                  <a:srgbClr val="5A3887"/>
                </a:solidFill>
              </a:rPr>
              <a:t>我们是神的圣殿</a:t>
            </a:r>
            <a:endParaRPr lang="en-US" sz="5400" b="1" dirty="0">
              <a:solidFill>
                <a:srgbClr val="5A388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14E93-A22D-8D4B-8DBA-7C995DC679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1" y="2367092"/>
            <a:ext cx="12191999" cy="449090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VS 13: BROUGHT</a:t>
            </a:r>
            <a:r>
              <a:rPr lang="en-US" altLang="zh-Hans" sz="4400" b="1" dirty="0">
                <a:solidFill>
                  <a:schemeClr val="bg1"/>
                </a:solidFill>
              </a:rPr>
              <a:t> NEAR </a:t>
            </a:r>
            <a:r>
              <a:rPr lang="en-US" sz="4400" b="1" dirty="0">
                <a:solidFill>
                  <a:schemeClr val="bg1"/>
                </a:solidFill>
              </a:rPr>
              <a:t>THROUGH THE BLOOD OF JESUS CHRIST</a:t>
            </a:r>
            <a:r>
              <a:rPr lang="zh-Hans" altLang="en-US" sz="4400" b="1" dirty="0">
                <a:solidFill>
                  <a:schemeClr val="bg1"/>
                </a:solidFill>
              </a:rPr>
              <a:t>从前我们远离神现在因为主的宝血，已经亲近了</a:t>
            </a:r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4400" b="1" dirty="0">
                <a:solidFill>
                  <a:schemeClr val="bg1"/>
                </a:solidFill>
              </a:rPr>
              <a:t>VS 14: JESUS DESTROYED THE DIVIDING WALL OF HOSTILITY</a:t>
            </a:r>
            <a:r>
              <a:rPr lang="zh-Hans" altLang="en-US" sz="4400" b="1" dirty="0">
                <a:solidFill>
                  <a:schemeClr val="bg1"/>
                </a:solidFill>
              </a:rPr>
              <a:t>耶稣就是我们的平安，折毁了墙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B8DAB2-D299-8D41-9122-6B11A4D6B3AB}"/>
              </a:ext>
            </a:extLst>
          </p:cNvPr>
          <p:cNvSpPr txBox="1"/>
          <p:nvPr/>
        </p:nvSpPr>
        <p:spPr>
          <a:xfrm>
            <a:off x="0" y="7080422"/>
            <a:ext cx="119567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Hans" altLang="en-US" sz="2000" b="1" dirty="0"/>
              <a:t>今天</a:t>
            </a:r>
            <a:r>
              <a:rPr lang="en-US" altLang="zh-Hans" sz="2000" b="1" dirty="0"/>
              <a:t>Trump</a:t>
            </a:r>
            <a:r>
              <a:rPr lang="zh-Hans" altLang="en-US" sz="2000" b="1" dirty="0"/>
              <a:t>要盖一个墙，不让偷渡的犯人进到美国来。是好还是坏？墙就是在耶稣以前，我们都不能进神</a:t>
            </a:r>
            <a:endParaRPr lang="en-US" altLang="zh-Hans" sz="2000" b="1" dirty="0"/>
          </a:p>
          <a:p>
            <a:r>
              <a:rPr lang="zh-Hans" altLang="en-US" sz="2000" b="1" dirty="0"/>
              <a:t>的国。今天我们可以都是因为耶稣的关系。他来了已经把哪个神与人隔开的墙折坏了！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3938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CBA9-880B-B04E-A78A-66315F686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367091"/>
          </a:xfrm>
        </p:spPr>
        <p:txBody>
          <a:bodyPr>
            <a:normAutofit/>
          </a:bodyPr>
          <a:lstStyle/>
          <a:p>
            <a:r>
              <a:rPr lang="en-US" altLang="zh-Hans" sz="5400" b="1" dirty="0">
                <a:solidFill>
                  <a:srgbClr val="5A3887"/>
                </a:solidFill>
              </a:rPr>
              <a:t>We</a:t>
            </a:r>
            <a:r>
              <a:rPr lang="zh-Hans" altLang="en-US" sz="5400" b="1" dirty="0">
                <a:solidFill>
                  <a:srgbClr val="5A3887"/>
                </a:solidFill>
              </a:rPr>
              <a:t> </a:t>
            </a:r>
            <a:r>
              <a:rPr lang="en-US" altLang="zh-Hans" sz="5400" b="1" dirty="0">
                <a:solidFill>
                  <a:srgbClr val="5A3887"/>
                </a:solidFill>
              </a:rPr>
              <a:t>are</a:t>
            </a:r>
            <a:r>
              <a:rPr lang="zh-Hans" altLang="en-US" sz="5400" b="1" dirty="0">
                <a:solidFill>
                  <a:srgbClr val="5A3887"/>
                </a:solidFill>
              </a:rPr>
              <a:t> </a:t>
            </a:r>
            <a:r>
              <a:rPr lang="en-US" altLang="zh-Hans" sz="5400" b="1" dirty="0">
                <a:solidFill>
                  <a:srgbClr val="5A3887"/>
                </a:solidFill>
              </a:rPr>
              <a:t>the temple of god            </a:t>
            </a:r>
            <a:br>
              <a:rPr lang="en-US" altLang="zh-Hans" sz="5400" b="1" dirty="0">
                <a:solidFill>
                  <a:srgbClr val="5A3887"/>
                </a:solidFill>
              </a:rPr>
            </a:br>
            <a:r>
              <a:rPr lang="zh-Hans" altLang="en-US" sz="5400" b="1" dirty="0">
                <a:solidFill>
                  <a:srgbClr val="5A3887"/>
                </a:solidFill>
              </a:rPr>
              <a:t>我们是神的圣殿</a:t>
            </a:r>
            <a:endParaRPr lang="en-US" sz="5400" b="1" dirty="0">
              <a:solidFill>
                <a:srgbClr val="5A388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14E93-A22D-8D4B-8DBA-7C995DC679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1" y="2367092"/>
            <a:ext cx="12191999" cy="449090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VS 15: PURPOSE WAS TO CREATE ONE NEW MAN</a:t>
            </a:r>
            <a:r>
              <a:rPr lang="zh-Hans" altLang="en-US" sz="3600" b="1" dirty="0">
                <a:solidFill>
                  <a:schemeClr val="bg1"/>
                </a:solidFill>
              </a:rPr>
              <a:t>。我们信主的人是新人，就和神和睦了！“</a:t>
            </a:r>
            <a:r>
              <a:rPr lang="en-US" altLang="zh-Hans" sz="3600" b="1" dirty="0">
                <a:solidFill>
                  <a:schemeClr val="bg1"/>
                </a:solidFill>
              </a:rPr>
              <a:t>IF ANYONE BE IN CHRSIT, HE IS A NEW CREATURE, OLD HAS PASSED, ALL IS NEW </a:t>
            </a:r>
            <a:r>
              <a:rPr lang="zh-Hans" altLang="en-US" sz="3600" b="1" dirty="0">
                <a:solidFill>
                  <a:schemeClr val="bg1"/>
                </a:solidFill>
              </a:rPr>
              <a:t>若有人在基督里，旧事已过，都变成新的了。”</a:t>
            </a:r>
            <a:r>
              <a:rPr lang="zh-Hans" altLang="en-US" sz="3200" b="1" dirty="0">
                <a:solidFill>
                  <a:schemeClr val="bg1"/>
                </a:solidFill>
              </a:rPr>
              <a:t>歌林多后</a:t>
            </a:r>
            <a:r>
              <a:rPr lang="en-US" altLang="zh-Hans" sz="3200" b="1" dirty="0">
                <a:solidFill>
                  <a:schemeClr val="bg1"/>
                </a:solidFill>
              </a:rPr>
              <a:t>5:17</a:t>
            </a:r>
          </a:p>
          <a:p>
            <a:r>
              <a:rPr lang="en-US" altLang="zh-Hans" sz="3600" b="1" dirty="0">
                <a:solidFill>
                  <a:schemeClr val="bg1"/>
                </a:solidFill>
              </a:rPr>
              <a:t>Vs.</a:t>
            </a:r>
            <a:r>
              <a:rPr lang="zh-Han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zh-Hans" sz="3600" b="1" dirty="0">
                <a:solidFill>
                  <a:schemeClr val="bg1"/>
                </a:solidFill>
              </a:rPr>
              <a:t>16:</a:t>
            </a:r>
            <a:r>
              <a:rPr lang="zh-Hans" altLang="en-US" sz="3600" b="1" dirty="0">
                <a:solidFill>
                  <a:schemeClr val="bg1"/>
                </a:solidFill>
              </a:rPr>
              <a:t> </a:t>
            </a:r>
            <a:r>
              <a:rPr lang="en-US" altLang="zh-Hans" sz="3600" b="1" dirty="0">
                <a:solidFill>
                  <a:schemeClr val="bg1"/>
                </a:solidFill>
              </a:rPr>
              <a:t>Reconcile to god through the cross</a:t>
            </a:r>
            <a:r>
              <a:rPr lang="zh-Hans" altLang="en-US" sz="3600" b="1" dirty="0">
                <a:solidFill>
                  <a:schemeClr val="bg1"/>
                </a:solidFill>
              </a:rPr>
              <a:t>。         只有借着十字架才可以去掉冤仇</a:t>
            </a:r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0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CBA9-880B-B04E-A78A-66315F686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367091"/>
          </a:xfrm>
        </p:spPr>
        <p:txBody>
          <a:bodyPr>
            <a:normAutofit/>
          </a:bodyPr>
          <a:lstStyle/>
          <a:p>
            <a:r>
              <a:rPr lang="en-US" altLang="zh-Hans" sz="5400" b="1" dirty="0">
                <a:solidFill>
                  <a:srgbClr val="5A3887"/>
                </a:solidFill>
              </a:rPr>
              <a:t>We</a:t>
            </a:r>
            <a:r>
              <a:rPr lang="zh-Hans" altLang="en-US" sz="5400" b="1" dirty="0">
                <a:solidFill>
                  <a:srgbClr val="5A3887"/>
                </a:solidFill>
              </a:rPr>
              <a:t> </a:t>
            </a:r>
            <a:r>
              <a:rPr lang="en-US" altLang="zh-Hans" sz="5400" b="1" dirty="0">
                <a:solidFill>
                  <a:srgbClr val="5A3887"/>
                </a:solidFill>
              </a:rPr>
              <a:t>are</a:t>
            </a:r>
            <a:r>
              <a:rPr lang="zh-Hans" altLang="en-US" sz="5400" b="1" dirty="0">
                <a:solidFill>
                  <a:srgbClr val="5A3887"/>
                </a:solidFill>
              </a:rPr>
              <a:t> </a:t>
            </a:r>
            <a:r>
              <a:rPr lang="en-US" altLang="zh-Hans" sz="5400" b="1" dirty="0">
                <a:solidFill>
                  <a:srgbClr val="5A3887"/>
                </a:solidFill>
              </a:rPr>
              <a:t>the temple of god            </a:t>
            </a:r>
            <a:br>
              <a:rPr lang="en-US" altLang="zh-Hans" sz="5400" b="1" dirty="0">
                <a:solidFill>
                  <a:srgbClr val="5A3887"/>
                </a:solidFill>
              </a:rPr>
            </a:br>
            <a:r>
              <a:rPr lang="zh-Hans" altLang="en-US" sz="5400" b="1" dirty="0">
                <a:solidFill>
                  <a:srgbClr val="5A3887"/>
                </a:solidFill>
              </a:rPr>
              <a:t>我们是神的圣殿</a:t>
            </a:r>
            <a:endParaRPr lang="en-US" sz="5400" b="1" dirty="0">
              <a:solidFill>
                <a:srgbClr val="5A388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14E93-A22D-8D4B-8DBA-7C995DC679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1" y="2367092"/>
            <a:ext cx="12191999" cy="449090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VS. 17: JESUS CAME TO PREACH PEACE</a:t>
            </a:r>
            <a:r>
              <a:rPr lang="zh-Hans" altLang="en-US" sz="4400" b="1" dirty="0">
                <a:solidFill>
                  <a:schemeClr val="bg1"/>
                </a:solidFill>
              </a:rPr>
              <a:t>耶稣来了就是要让福音能够传到地级，远和近的人</a:t>
            </a:r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4400" b="1" dirty="0">
                <a:solidFill>
                  <a:schemeClr val="bg1"/>
                </a:solidFill>
              </a:rPr>
              <a:t>VS. 18: THROUGH JESUS WE HAVE ACCESS TO THE FATHER AND THE HOLY SPIRIT</a:t>
            </a:r>
            <a:r>
              <a:rPr lang="zh-Hans" altLang="en-US" sz="4400" b="1" dirty="0">
                <a:solidFill>
                  <a:schemeClr val="bg1"/>
                </a:solidFill>
              </a:rPr>
              <a:t> 我们借着耶稣可以到父的面前，被一个圣灵感动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44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CBA9-880B-B04E-A78A-66315F686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367091"/>
          </a:xfrm>
        </p:spPr>
        <p:txBody>
          <a:bodyPr>
            <a:normAutofit/>
          </a:bodyPr>
          <a:lstStyle/>
          <a:p>
            <a:r>
              <a:rPr lang="en-US" altLang="zh-Hans" sz="5400" b="1" dirty="0">
                <a:solidFill>
                  <a:srgbClr val="5A3887"/>
                </a:solidFill>
              </a:rPr>
              <a:t>We</a:t>
            </a:r>
            <a:r>
              <a:rPr lang="zh-Hans" altLang="en-US" sz="5400" b="1" dirty="0">
                <a:solidFill>
                  <a:srgbClr val="5A3887"/>
                </a:solidFill>
              </a:rPr>
              <a:t> </a:t>
            </a:r>
            <a:r>
              <a:rPr lang="en-US" altLang="zh-Hans" sz="5400" b="1" dirty="0">
                <a:solidFill>
                  <a:srgbClr val="5A3887"/>
                </a:solidFill>
              </a:rPr>
              <a:t>are</a:t>
            </a:r>
            <a:r>
              <a:rPr lang="zh-Hans" altLang="en-US" sz="5400" b="1" dirty="0">
                <a:solidFill>
                  <a:srgbClr val="5A3887"/>
                </a:solidFill>
              </a:rPr>
              <a:t> </a:t>
            </a:r>
            <a:r>
              <a:rPr lang="en-US" altLang="zh-Hans" sz="5400" b="1" dirty="0">
                <a:solidFill>
                  <a:srgbClr val="5A3887"/>
                </a:solidFill>
              </a:rPr>
              <a:t>the temple of god            </a:t>
            </a:r>
            <a:br>
              <a:rPr lang="en-US" altLang="zh-Hans" sz="5400" b="1" dirty="0">
                <a:solidFill>
                  <a:srgbClr val="5A3887"/>
                </a:solidFill>
              </a:rPr>
            </a:br>
            <a:r>
              <a:rPr lang="zh-Hans" altLang="en-US" sz="5400" b="1" dirty="0">
                <a:solidFill>
                  <a:srgbClr val="5A3887"/>
                </a:solidFill>
              </a:rPr>
              <a:t>我们是神的圣殿</a:t>
            </a:r>
            <a:endParaRPr lang="en-US" sz="5400" b="1" dirty="0">
              <a:solidFill>
                <a:srgbClr val="5A388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14E93-A22D-8D4B-8DBA-7C995DC679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1" y="2367092"/>
            <a:ext cx="12191999" cy="449090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VS. 19: FELLOW CITIZENS WITH GOD'S PEOPLE</a:t>
            </a:r>
            <a:r>
              <a:rPr lang="zh-Hans" altLang="en-US" sz="3600" b="1" dirty="0">
                <a:solidFill>
                  <a:schemeClr val="bg1"/>
                </a:solidFill>
              </a:rPr>
              <a:t>我们不在是外人，是神家的人</a:t>
            </a:r>
            <a:endParaRPr lang="en-US" sz="3600" b="1" dirty="0">
              <a:solidFill>
                <a:schemeClr val="bg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VS. 20: BUILT ON APOSTLES AND PROPHETS FOUNDATION WITH CHRIST AS THE CORNERSTONE</a:t>
            </a:r>
            <a:r>
              <a:rPr lang="zh-Hans" altLang="en-US" sz="3600" b="1" dirty="0">
                <a:solidFill>
                  <a:schemeClr val="bg1"/>
                </a:solidFill>
              </a:rPr>
              <a:t> 我们的教会是建造在使徒和先知的根基上，基督自己是我们的房角石。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62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3F872E-40AA-8343-9C65-C1B1DBF68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7892F3-9956-444F-AAF1-853CEC465451}"/>
              </a:ext>
            </a:extLst>
          </p:cNvPr>
          <p:cNvSpPr txBox="1"/>
          <p:nvPr/>
        </p:nvSpPr>
        <p:spPr>
          <a:xfrm>
            <a:off x="0" y="271849"/>
            <a:ext cx="3047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 cornerstone (or 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foundation stone or setting stone) is the first stone set in the construction of a </a:t>
            </a:r>
            <a:r>
              <a:rPr lang="en-US" sz="2400" b="1" dirty="0" err="1">
                <a:solidFill>
                  <a:schemeClr val="bg1"/>
                </a:solidFill>
                <a:hlinkClick r:id="rId3" tooltip="Masonry"/>
              </a:rPr>
              <a:t>masonry</a:t>
            </a:r>
            <a:r>
              <a:rPr lang="en-US" sz="2400" b="1" dirty="0" err="1">
                <a:solidFill>
                  <a:schemeClr val="bg1"/>
                </a:solidFill>
                <a:hlinkClick r:id="rId4" tooltip="Foundation (engineering)"/>
              </a:rPr>
              <a:t>foundation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, important since all other stones will be set in reference to this stone, thus determining the position of the entire </a:t>
            </a:r>
            <a:r>
              <a:rPr lang="en-US" sz="2400" b="1" dirty="0">
                <a:solidFill>
                  <a:schemeClr val="bg1"/>
                </a:solidFill>
                <a:hlinkClick r:id="rId5" tooltip="Construction"/>
              </a:rPr>
              <a:t>structure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3DAA00-5E3C-714B-BF55-7583FA2CE5A5}"/>
              </a:ext>
            </a:extLst>
          </p:cNvPr>
          <p:cNvSpPr txBox="1"/>
          <p:nvPr/>
        </p:nvSpPr>
        <p:spPr>
          <a:xfrm>
            <a:off x="0" y="7055708"/>
            <a:ext cx="11238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 am remodeling the old part of my home (33 years old) the contractor has to have a knowledge of the </a:t>
            </a:r>
          </a:p>
          <a:p>
            <a:r>
              <a:rPr lang="en-US" sz="2000" b="1" dirty="0"/>
              <a:t>Structure. He needs to know where my cornerstone is at, or else the house can collapse.</a:t>
            </a:r>
          </a:p>
        </p:txBody>
      </p:sp>
    </p:spTree>
    <p:extLst>
      <p:ext uri="{BB962C8B-B14F-4D97-AF65-F5344CB8AC3E}">
        <p14:creationId xmlns:p14="http://schemas.microsoft.com/office/powerpoint/2010/main" val="2463566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CBA9-880B-B04E-A78A-66315F686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367091"/>
          </a:xfrm>
        </p:spPr>
        <p:txBody>
          <a:bodyPr>
            <a:normAutofit/>
          </a:bodyPr>
          <a:lstStyle/>
          <a:p>
            <a:r>
              <a:rPr lang="en-US" altLang="zh-Hans" sz="5400" b="1" dirty="0">
                <a:solidFill>
                  <a:srgbClr val="5A3887"/>
                </a:solidFill>
              </a:rPr>
              <a:t>We</a:t>
            </a:r>
            <a:r>
              <a:rPr lang="zh-Hans" altLang="en-US" sz="5400" b="1" dirty="0">
                <a:solidFill>
                  <a:srgbClr val="5A3887"/>
                </a:solidFill>
              </a:rPr>
              <a:t> </a:t>
            </a:r>
            <a:r>
              <a:rPr lang="en-US" altLang="zh-Hans" sz="5400" b="1" dirty="0">
                <a:solidFill>
                  <a:srgbClr val="5A3887"/>
                </a:solidFill>
              </a:rPr>
              <a:t>are</a:t>
            </a:r>
            <a:r>
              <a:rPr lang="zh-Hans" altLang="en-US" sz="5400" b="1" dirty="0">
                <a:solidFill>
                  <a:srgbClr val="5A3887"/>
                </a:solidFill>
              </a:rPr>
              <a:t> </a:t>
            </a:r>
            <a:r>
              <a:rPr lang="en-US" altLang="zh-Hans" sz="5400" b="1" dirty="0">
                <a:solidFill>
                  <a:srgbClr val="5A3887"/>
                </a:solidFill>
              </a:rPr>
              <a:t>the temple of god            </a:t>
            </a:r>
            <a:br>
              <a:rPr lang="en-US" altLang="zh-Hans" sz="5400" b="1" dirty="0">
                <a:solidFill>
                  <a:srgbClr val="5A3887"/>
                </a:solidFill>
              </a:rPr>
            </a:br>
            <a:r>
              <a:rPr lang="zh-Hans" altLang="en-US" sz="5400" b="1" dirty="0">
                <a:solidFill>
                  <a:srgbClr val="5A3887"/>
                </a:solidFill>
              </a:rPr>
              <a:t>我们是神的圣殿</a:t>
            </a:r>
            <a:endParaRPr lang="en-US" sz="5400" b="1" dirty="0">
              <a:solidFill>
                <a:srgbClr val="5A388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14E93-A22D-8D4B-8DBA-7C995DC679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1" y="2367092"/>
            <a:ext cx="12191999" cy="449090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VS. 21: IN JESUS, WE ARE JOINED TOGETHER TO BECOME A HOLY TEMPLE</a:t>
            </a:r>
            <a:r>
              <a:rPr lang="zh-Hans" altLang="en-US" sz="4000" b="1" dirty="0">
                <a:solidFill>
                  <a:schemeClr val="bg1"/>
                </a:solidFill>
              </a:rPr>
              <a:t>我们都是靠着耶稣联络得合适，渐渐成为主的殿</a:t>
            </a:r>
            <a:endParaRPr lang="en-US" sz="4000" b="1" dirty="0">
              <a:solidFill>
                <a:schemeClr val="bg1"/>
              </a:solidFill>
            </a:endParaRPr>
          </a:p>
          <a:p>
            <a:r>
              <a:rPr lang="en-US" sz="4000" b="1" dirty="0">
                <a:solidFill>
                  <a:schemeClr val="bg1"/>
                </a:solidFill>
              </a:rPr>
              <a:t>VS. 22: CHURCH IS A DWELLING WHERE GOD LIVES</a:t>
            </a:r>
            <a:r>
              <a:rPr lang="zh-Hans" altLang="en-US" sz="4000" b="1" dirty="0">
                <a:solidFill>
                  <a:schemeClr val="bg1"/>
                </a:solidFill>
              </a:rPr>
              <a:t>有耶稣作为房角石就是教会。我们借着圣灵居住的所在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9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233EA58-4950-A146-85D8-E2E3930463CF}"/>
              </a:ext>
            </a:extLst>
          </p:cNvPr>
          <p:cNvSpPr txBox="1"/>
          <p:nvPr/>
        </p:nvSpPr>
        <p:spPr>
          <a:xfrm>
            <a:off x="1136821" y="0"/>
            <a:ext cx="90318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543556"/>
                </a:solidFill>
              </a:rPr>
              <a:t>CHARLES BLONDIN AND THE WHEELBARROW</a:t>
            </a:r>
          </a:p>
          <a:p>
            <a:pPr algn="ctr"/>
            <a:r>
              <a:rPr lang="en-US" sz="3600" b="1" dirty="0">
                <a:solidFill>
                  <a:srgbClr val="543556"/>
                </a:solidFill>
              </a:rPr>
              <a:t>NIANIAGRA FALLS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E202BA-07CC-C040-AE10-E7B892B671E6}"/>
              </a:ext>
            </a:extLst>
          </p:cNvPr>
          <p:cNvSpPr txBox="1"/>
          <p:nvPr/>
        </p:nvSpPr>
        <p:spPr>
          <a:xfrm>
            <a:off x="-148281" y="7315200"/>
            <a:ext cx="130126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1860 CHARLES BLONDIN WALKED ON A TIGHTROAP BACKWARD FROM US SIDE TO CANADA SIDE</a:t>
            </a:r>
          </a:p>
          <a:p>
            <a:r>
              <a:rPr lang="en-US" sz="2400" b="1" dirty="0"/>
              <a:t>HE TOOK A WHEELBARROW AND BEGIN TO GO FROM CANADA SIDE TO US SIDE AND</a:t>
            </a:r>
          </a:p>
          <a:p>
            <a:r>
              <a:rPr lang="en-US" sz="2400" b="1" dirty="0"/>
              <a:t>ASKED IF THE CROWD BELIEVE HE CAN DO IT. ABOUT A MILE LONG. THEY OOOOHD AND AAAHD</a:t>
            </a:r>
          </a:p>
          <a:p>
            <a:r>
              <a:rPr lang="en-US" sz="2400" b="1" dirty="0"/>
              <a:t>BUT WHEN HE ASKED FOR VOLUNTEER, NO ONE WANT TO GO ON!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3D5D818-FA0B-D84D-A20D-979265627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2582" y="1148167"/>
            <a:ext cx="12340281" cy="57453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4F5BABE-CEE1-CE4B-89C3-3E7895F5A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199" y="1161621"/>
            <a:ext cx="5736500" cy="577060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931685-AD2C-374D-BA52-1885FD9DBE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0967" y="1148167"/>
            <a:ext cx="4460232" cy="575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5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192</TotalTime>
  <Words>604</Words>
  <Application>Microsoft Macintosh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宋体</vt:lpstr>
      <vt:lpstr>Arial</vt:lpstr>
      <vt:lpstr>Tw Cen MT</vt:lpstr>
      <vt:lpstr>Droplet</vt:lpstr>
      <vt:lpstr>Church (3) the temple of god 教会 （3） 神的圣殿 </vt:lpstr>
      <vt:lpstr>THREE TREES 三棵树</vt:lpstr>
      <vt:lpstr>We are the temple of god             我们是神的圣殿</vt:lpstr>
      <vt:lpstr>We are the temple of god             我们是神的圣殿</vt:lpstr>
      <vt:lpstr>We are the temple of god             我们是神的圣殿</vt:lpstr>
      <vt:lpstr>We are the temple of god             我们是神的圣殿</vt:lpstr>
      <vt:lpstr>PowerPoint Presentation</vt:lpstr>
      <vt:lpstr>We are the temple of god             我们是神的圣殿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(3) the temple of god 教会 （3） 神的圣殿 </dc:title>
  <dc:creator>Jane Pan</dc:creator>
  <cp:lastModifiedBy>Jane Pan</cp:lastModifiedBy>
  <cp:revision>21</cp:revision>
  <dcterms:created xsi:type="dcterms:W3CDTF">2018-01-24T18:17:20Z</dcterms:created>
  <dcterms:modified xsi:type="dcterms:W3CDTF">2018-01-24T21:29:45Z</dcterms:modified>
</cp:coreProperties>
</file>